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11"/>
  </p:notesMasterIdLst>
  <p:handoutMasterIdLst>
    <p:handoutMasterId r:id="rId12"/>
  </p:handoutMasterIdLst>
  <p:sldIdLst>
    <p:sldId id="470" r:id="rId2"/>
    <p:sldId id="471" r:id="rId3"/>
    <p:sldId id="477" r:id="rId4"/>
    <p:sldId id="474" r:id="rId5"/>
    <p:sldId id="472" r:id="rId6"/>
    <p:sldId id="475" r:id="rId7"/>
    <p:sldId id="476" r:id="rId8"/>
    <p:sldId id="478" r:id="rId9"/>
    <p:sldId id="47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2160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7348" userDrawn="1">
          <p15:clr>
            <a:srgbClr val="A4A3A4"/>
          </p15:clr>
        </p15:guide>
        <p15:guide id="7" pos="332" userDrawn="1">
          <p15:clr>
            <a:srgbClr val="A4A3A4"/>
          </p15:clr>
        </p15:guide>
        <p15:guide id="8" pos="695" userDrawn="1">
          <p15:clr>
            <a:srgbClr val="A4A3A4"/>
          </p15:clr>
        </p15:guide>
        <p15:guide id="9" pos="69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A969"/>
    <a:srgbClr val="09473F"/>
    <a:srgbClr val="106334"/>
    <a:srgbClr val="FFFFFF"/>
    <a:srgbClr val="F5F5F5"/>
    <a:srgbClr val="DD523B"/>
    <a:srgbClr val="5CA943"/>
    <a:srgbClr val="FF6600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4" autoAdjust="0"/>
    <p:restoredTop sz="94576" autoAdjust="0"/>
  </p:normalViewPr>
  <p:slideViewPr>
    <p:cSldViewPr>
      <p:cViewPr varScale="1">
        <p:scale>
          <a:sx n="112" d="100"/>
          <a:sy n="112" d="100"/>
        </p:scale>
        <p:origin x="918" y="96"/>
      </p:cViewPr>
      <p:guideLst>
        <p:guide orient="horz" pos="2160"/>
        <p:guide pos="3840"/>
        <p:guide pos="7348"/>
        <p:guide pos="332"/>
        <p:guide pos="695"/>
        <p:guide pos="69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1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3545224"/>
            <a:ext cx="8335691" cy="1854583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rgbClr val="09473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5489440"/>
            <a:ext cx="8335691" cy="103590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548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27E9-DD55-4E4F-B06C-59EF782102E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6D44-829A-481B-9FE9-7B966B45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9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27E9-DD55-4E4F-B06C-59EF782102E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6D44-829A-481B-9FE9-7B966B45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54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A1CE-C640-4CE1-8D0A-EAE11EE282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86E5-36B4-4750-9BD9-353AA4FBC1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52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299165"/>
            <a:ext cx="12192000" cy="558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9473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9473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09473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9473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09473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09473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96020"/>
            <a:ext cx="4114800" cy="365125"/>
          </a:xfr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0600" y="6396020"/>
            <a:ext cx="2743200" cy="365125"/>
          </a:xfrm>
        </p:spPr>
        <p:txBody>
          <a:bodyPr/>
          <a:lstStyle>
            <a:lvl1pPr algn="l">
              <a:defRPr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US"/>
              <a:t>Your date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36655" y="5872048"/>
            <a:ext cx="1217145" cy="42711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6299165"/>
            <a:ext cx="12192000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799406" y="6378557"/>
            <a:ext cx="400050" cy="400050"/>
          </a:xfrm>
          <a:prstGeom prst="rect">
            <a:avLst/>
          </a:prstGeom>
          <a:gradFill flip="none" rotWithShape="1">
            <a:gsLst>
              <a:gs pos="32000">
                <a:srgbClr val="09473F"/>
              </a:gs>
              <a:gs pos="100000">
                <a:srgbClr val="4FA969"/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20746D44-829A-481B-9FE9-7B966B458BDA}" type="slidenum">
              <a:rPr lang="en-US" sz="1100" smtClean="0"/>
              <a:pPr/>
              <a:t>‹#›</a:t>
            </a:fld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50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27E9-DD55-4E4F-B06C-59EF782102E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6D44-829A-481B-9FE9-7B966B45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6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27E9-DD55-4E4F-B06C-59EF782102E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6D44-829A-481B-9FE9-7B966B45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3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27E9-DD55-4E4F-B06C-59EF782102E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6D44-829A-481B-9FE9-7B966B45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6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27E9-DD55-4E4F-B06C-59EF782102E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6D44-829A-481B-9FE9-7B966B45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27E9-DD55-4E4F-B06C-59EF782102E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6D44-829A-481B-9FE9-7B966B45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27E9-DD55-4E4F-B06C-59EF782102E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6D44-829A-481B-9FE9-7B966B45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0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27E9-DD55-4E4F-B06C-59EF782102E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6D44-829A-481B-9FE9-7B966B45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0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527E9-DD55-4E4F-B06C-59EF782102E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46D44-829A-481B-9FE9-7B966B458B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604686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5606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ree download Breaking Bad Wallpaper Breaking bad Wallpaper Bad [1920x1080]  for your Desktop, Mobile &amp; Tablet | Explore 20+ Bad Backgrounds | Michael  Jackson Bad Wallpapers, Breaking Bad Wallpaper 1920x1080, Breaking Bad  Wallpaper">
            <a:extLst>
              <a:ext uri="{FF2B5EF4-FFF2-40B4-BE49-F238E27FC236}">
                <a16:creationId xmlns:a16="http://schemas.microsoft.com/office/drawing/2014/main" id="{F401048D-40F4-5E64-D57D-2894BED10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7" y="-14069"/>
            <a:ext cx="12191999" cy="697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581400" y="3284984"/>
            <a:ext cx="8335691" cy="211482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r-HR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leashing Context: Enhancing Tweet Classification with Contextual Insights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>
              <a:solidFill>
                <a:schemeClr val="bg1"/>
              </a:solidFill>
            </a:endParaRPr>
          </a:p>
          <a:p>
            <a:r>
              <a:rPr lang="hr-HR" dirty="0">
                <a:solidFill>
                  <a:schemeClr val="bg1"/>
                </a:solidFill>
              </a:rPr>
              <a:t>By: Andrija Banić, Dario Pavlović, Marko Jurić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03712" y="2492896"/>
            <a:ext cx="1080120" cy="854296"/>
            <a:chOff x="4757791" y="3244334"/>
            <a:chExt cx="1684866" cy="1684866"/>
          </a:xfrm>
        </p:grpSpPr>
        <p:sp>
          <p:nvSpPr>
            <p:cNvPr id="7" name="Rectangle 6"/>
            <p:cNvSpPr/>
            <p:nvPr/>
          </p:nvSpPr>
          <p:spPr>
            <a:xfrm>
              <a:off x="4757791" y="3244334"/>
              <a:ext cx="1684866" cy="1684866"/>
            </a:xfrm>
            <a:prstGeom prst="rect">
              <a:avLst/>
            </a:prstGeom>
            <a:gradFill flip="none" rotWithShape="1">
              <a:gsLst>
                <a:gs pos="32000">
                  <a:srgbClr val="09473F"/>
                </a:gs>
                <a:gs pos="100000">
                  <a:srgbClr val="4FA969"/>
                </a:gs>
              </a:gsLst>
              <a:path path="circle">
                <a:fillToRect l="100000" t="100000"/>
              </a:path>
              <a:tileRect r="-100000" b="-100000"/>
            </a:gra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6000" b="1" dirty="0"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  <a:endParaRPr lang="en-US" sz="6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6446" y="3244334"/>
              <a:ext cx="456812" cy="497158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r"/>
              <a:r>
                <a:rPr lang="hr-HR" sz="900" dirty="0">
                  <a:solidFill>
                    <a:schemeClr val="bg1"/>
                  </a:solidFill>
                </a:rPr>
                <a:t>238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24728" y="4584380"/>
            <a:ext cx="1152128" cy="795479"/>
            <a:chOff x="4772306" y="3154445"/>
            <a:chExt cx="1684866" cy="1693362"/>
          </a:xfrm>
        </p:grpSpPr>
        <p:sp>
          <p:nvSpPr>
            <p:cNvPr id="10" name="Rectangle 9"/>
            <p:cNvSpPr/>
            <p:nvPr/>
          </p:nvSpPr>
          <p:spPr>
            <a:xfrm>
              <a:off x="4772306" y="3162941"/>
              <a:ext cx="1684866" cy="1684866"/>
            </a:xfrm>
            <a:prstGeom prst="rect">
              <a:avLst/>
            </a:prstGeom>
            <a:gradFill flip="none" rotWithShape="1">
              <a:gsLst>
                <a:gs pos="32000">
                  <a:srgbClr val="09473F"/>
                </a:gs>
                <a:gs pos="100000">
                  <a:srgbClr val="4FA969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5400" b="1" dirty="0">
                  <a:latin typeface="Arial" panose="020B0604020202020204" pitchFamily="34" charset="0"/>
                  <a:cs typeface="Arial" panose="020B0604020202020204" pitchFamily="34" charset="0"/>
                </a:rPr>
                <a:t>Co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01556" y="3154445"/>
              <a:ext cx="522963" cy="43723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r"/>
              <a:r>
                <a:rPr lang="hr-HR" sz="1100" dirty="0">
                  <a:solidFill>
                    <a:schemeClr val="bg1"/>
                  </a:solidFill>
                </a:rPr>
                <a:t>27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F1FD-EB36-FD60-3818-583BA159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RumuorEval2019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93ED-50F2-9A7E-6E85-1032E0208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Subtask A</a:t>
            </a:r>
          </a:p>
          <a:p>
            <a:pPr lvl="1"/>
            <a:r>
              <a:rPr lang="hr-HR" dirty="0"/>
              <a:t>O</a:t>
            </a:r>
            <a:r>
              <a:rPr lang="en-US" dirty="0" err="1"/>
              <a:t>bjective</a:t>
            </a:r>
            <a:r>
              <a:rPr lang="en-US" dirty="0"/>
              <a:t> is to label each of the posts in the conversation thread</a:t>
            </a:r>
            <a:endParaRPr lang="hr-HR" dirty="0"/>
          </a:p>
          <a:p>
            <a:pPr lvl="2"/>
            <a:r>
              <a:rPr lang="hr-HR" dirty="0"/>
              <a:t>Support</a:t>
            </a:r>
          </a:p>
          <a:p>
            <a:pPr lvl="2"/>
            <a:r>
              <a:rPr lang="hr-HR" dirty="0"/>
              <a:t>Deny</a:t>
            </a:r>
          </a:p>
          <a:p>
            <a:pPr lvl="2"/>
            <a:r>
              <a:rPr lang="hr-HR" dirty="0"/>
              <a:t>Query</a:t>
            </a:r>
          </a:p>
          <a:p>
            <a:pPr lvl="2"/>
            <a:r>
              <a:rPr lang="hr-HR" dirty="0"/>
              <a:t>Comment</a:t>
            </a:r>
          </a:p>
          <a:p>
            <a:pPr lvl="1"/>
            <a:r>
              <a:rPr lang="hr-HR" dirty="0"/>
              <a:t>22 competitors</a:t>
            </a:r>
          </a:p>
          <a:p>
            <a:pPr lvl="2"/>
            <a:r>
              <a:rPr lang="hr-HR" dirty="0"/>
              <a:t>First place F1 score: 0.6187 (GPT model) , last place: </a:t>
            </a:r>
            <a:r>
              <a:rPr lang="en-US" dirty="0"/>
              <a:t>0.1272</a:t>
            </a:r>
            <a:endParaRPr lang="hr-HR" dirty="0"/>
          </a:p>
          <a:p>
            <a:r>
              <a:rPr lang="hr-HR" dirty="0"/>
              <a:t>Subtask B</a:t>
            </a:r>
          </a:p>
          <a:p>
            <a:pPr lvl="1"/>
            <a:r>
              <a:rPr lang="hr-HR" dirty="0"/>
              <a:t>P</a:t>
            </a:r>
            <a:r>
              <a:rPr lang="en-US" dirty="0" err="1"/>
              <a:t>redict</a:t>
            </a:r>
            <a:r>
              <a:rPr lang="en-US" dirty="0"/>
              <a:t> the veracity of a given </a:t>
            </a:r>
            <a:r>
              <a:rPr lang="en-US" dirty="0" err="1"/>
              <a:t>rumour</a:t>
            </a:r>
            <a:r>
              <a:rPr lang="hr-HR" dirty="0"/>
              <a:t> (</a:t>
            </a:r>
            <a:r>
              <a:rPr lang="hr-HR" dirty="0" err="1"/>
              <a:t>trinary</a:t>
            </a:r>
            <a:r>
              <a:rPr lang="hr-HR" dirty="0"/>
              <a:t> </a:t>
            </a:r>
            <a:r>
              <a:rPr lang="hr-HR" dirty="0" err="1"/>
              <a:t>classification</a:t>
            </a:r>
            <a:r>
              <a:rPr lang="hr-HR" dirty="0"/>
              <a:t> – </a:t>
            </a:r>
            <a:r>
              <a:rPr lang="hr-HR" dirty="0" err="1"/>
              <a:t>true</a:t>
            </a:r>
            <a:r>
              <a:rPr lang="hr-HR" dirty="0"/>
              <a:t>, </a:t>
            </a:r>
            <a:r>
              <a:rPr lang="hr-HR" dirty="0" err="1"/>
              <a:t>false</a:t>
            </a:r>
            <a:r>
              <a:rPr lang="hr-HR" dirty="0"/>
              <a:t>, </a:t>
            </a:r>
            <a:r>
              <a:rPr lang="hr-HR" dirty="0" err="1"/>
              <a:t>unverified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13 competitors:</a:t>
            </a:r>
          </a:p>
          <a:p>
            <a:pPr lvl="2"/>
            <a:r>
              <a:rPr lang="hr-HR" dirty="0"/>
              <a:t>First place F1 score: </a:t>
            </a:r>
            <a:r>
              <a:rPr lang="en-US" dirty="0"/>
              <a:t>0.5765</a:t>
            </a:r>
            <a:r>
              <a:rPr lang="hr-HR" dirty="0"/>
              <a:t>, last place: </a:t>
            </a:r>
            <a:r>
              <a:rPr lang="en-US" dirty="0"/>
              <a:t>0.0950</a:t>
            </a:r>
            <a:endParaRPr lang="hr-H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5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C33F-A411-01AD-3EE6-7EA71D0D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Example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494A1B-CE2F-0A59-CACB-C5A85D1BD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04" y="1988840"/>
            <a:ext cx="11555991" cy="331360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4976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7D30-738F-AC5C-C54F-2734756E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151AA-904A-4DD9-542D-53C91905C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Tweets split into train and test set (80:20)</a:t>
            </a:r>
          </a:p>
          <a:p>
            <a:endParaRPr lang="hr-HR" dirty="0"/>
          </a:p>
          <a:p>
            <a:r>
              <a:rPr lang="hr-HR" dirty="0"/>
              <a:t>Test set contains less tweets per topic but more topics then train set</a:t>
            </a:r>
          </a:p>
          <a:p>
            <a:endParaRPr lang="hr-HR" dirty="0"/>
          </a:p>
          <a:p>
            <a:r>
              <a:rPr lang="hr-HR" dirty="0"/>
              <a:t>Unbalanced labels</a:t>
            </a:r>
          </a:p>
          <a:p>
            <a:endParaRPr lang="hr-HR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3064C-78CC-4D2E-D4B1-929A8E755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87" y="12674"/>
            <a:ext cx="5262813" cy="2538683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F4AB849-1D59-FFA2-A1E7-EF356FA5D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496058"/>
              </p:ext>
            </p:extLst>
          </p:nvPr>
        </p:nvGraphicFramePr>
        <p:xfrm>
          <a:off x="850857" y="4149080"/>
          <a:ext cx="8128000" cy="13027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837223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871355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51196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105106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27009772"/>
                    </a:ext>
                  </a:extLst>
                </a:gridCol>
              </a:tblGrid>
              <a:tr h="3264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Deny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Comment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727123"/>
                  </a:ext>
                </a:extLst>
              </a:tr>
              <a:tr h="326436">
                <a:tc>
                  <a:txBody>
                    <a:bodyPr/>
                    <a:lstStyle/>
                    <a:p>
                      <a:r>
                        <a:rPr lang="hr-HR" dirty="0"/>
                        <a:t>Twitter 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415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464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3685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64179"/>
                  </a:ext>
                </a:extLst>
              </a:tr>
              <a:tr h="571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/>
                        <a:t>Twitter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771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97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30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26EA-0194-553C-A9B3-84112784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Our approach…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447B9-3CB8-8A6F-7C70-A6A3E7D3A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Effects of context on SDQC tweet classification</a:t>
            </a:r>
          </a:p>
          <a:p>
            <a:r>
              <a:rPr lang="hr-HR" dirty="0"/>
              <a:t>Three levels of context:</a:t>
            </a:r>
          </a:p>
          <a:p>
            <a:pPr lvl="1"/>
            <a:r>
              <a:rPr lang="hr-HR" dirty="0"/>
              <a:t>No context (tweet on its own)</a:t>
            </a:r>
          </a:p>
          <a:p>
            <a:pPr lvl="1"/>
            <a:r>
              <a:rPr lang="hr-HR" dirty="0"/>
              <a:t>Parent tweet context</a:t>
            </a:r>
          </a:p>
          <a:p>
            <a:pPr lvl="1"/>
            <a:r>
              <a:rPr lang="hr-HR" dirty="0"/>
              <a:t>Parent and children tweet context </a:t>
            </a:r>
          </a:p>
          <a:p>
            <a:pPr marL="457200" lvl="1" indent="0">
              <a:buNone/>
            </a:pPr>
            <a:endParaRPr lang="hr-HR" dirty="0"/>
          </a:p>
        </p:txBody>
      </p:sp>
      <p:pic>
        <p:nvPicPr>
          <p:cNvPr id="3074" name="Picture 2" descr="Building and Serving Conversations on Twitter">
            <a:extLst>
              <a:ext uri="{FF2B5EF4-FFF2-40B4-BE49-F238E27FC236}">
                <a16:creationId xmlns:a16="http://schemas.microsoft.com/office/drawing/2014/main" id="{DBDCF3F1-FDEE-5074-63C9-76D0D4E73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2204864"/>
            <a:ext cx="5604788" cy="312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1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0C2A-1E60-93F3-F68A-51206F0B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Features and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077D0-2022-1AF1-A25B-CB2D879BB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r-HR" dirty="0"/>
          </a:p>
          <a:p>
            <a:r>
              <a:rPr lang="hr-HR" sz="2800" dirty="0"/>
              <a:t>Features</a:t>
            </a:r>
          </a:p>
          <a:p>
            <a:pPr lvl="1"/>
            <a:r>
              <a:rPr lang="hr-HR" dirty="0" err="1"/>
              <a:t>Glove</a:t>
            </a:r>
            <a:r>
              <a:rPr lang="hr-HR" dirty="0"/>
              <a:t> </a:t>
            </a:r>
            <a:r>
              <a:rPr lang="hr-HR" dirty="0" err="1"/>
              <a:t>embeddings</a:t>
            </a:r>
            <a:r>
              <a:rPr lang="hr-HR" dirty="0"/>
              <a:t>, </a:t>
            </a:r>
            <a:r>
              <a:rPr lang="hr-HR" dirty="0" err="1"/>
              <a:t>Polarity</a:t>
            </a:r>
            <a:r>
              <a:rPr lang="hr-HR" dirty="0"/>
              <a:t> (</a:t>
            </a:r>
            <a:r>
              <a:rPr lang="hr-HR" dirty="0" err="1"/>
              <a:t>Textblob</a:t>
            </a:r>
            <a:r>
              <a:rPr lang="hr-HR" dirty="0"/>
              <a:t>), Capital ratio, Amount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question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exclamation</a:t>
            </a:r>
            <a:r>
              <a:rPr lang="hr-HR" dirty="0"/>
              <a:t> </a:t>
            </a:r>
            <a:r>
              <a:rPr lang="hr-HR" dirty="0" err="1"/>
              <a:t>marks</a:t>
            </a:r>
            <a:r>
              <a:rPr lang="hr-HR" dirty="0"/>
              <a:t>, Has a link, Mentions news agency, </a:t>
            </a:r>
            <a:r>
              <a:rPr lang="hr-HR" dirty="0" err="1"/>
              <a:t>Tweet</a:t>
            </a:r>
            <a:r>
              <a:rPr lang="hr-HR" dirty="0"/>
              <a:t> </a:t>
            </a:r>
            <a:r>
              <a:rPr lang="hr-HR" dirty="0" err="1"/>
              <a:t>length</a:t>
            </a:r>
            <a:endParaRPr lang="hr-HR" dirty="0"/>
          </a:p>
          <a:p>
            <a:pPr lvl="1"/>
            <a:r>
              <a:rPr lang="en-US" dirty="0"/>
              <a:t>Reply count and reply labels</a:t>
            </a:r>
            <a:r>
              <a:rPr lang="hr-HR" dirty="0"/>
              <a:t> (only used with parent or parent + children context)</a:t>
            </a:r>
            <a:endParaRPr lang="hr-HR" sz="2400" dirty="0"/>
          </a:p>
          <a:p>
            <a:pPr marL="0" indent="0">
              <a:buNone/>
            </a:pPr>
            <a:endParaRPr lang="hr-HR" sz="2800" dirty="0"/>
          </a:p>
          <a:p>
            <a:r>
              <a:rPr lang="hr-HR" sz="2800" dirty="0"/>
              <a:t>Models</a:t>
            </a:r>
          </a:p>
          <a:p>
            <a:pPr lvl="1"/>
            <a:r>
              <a:rPr lang="hr-HR" sz="2400" dirty="0"/>
              <a:t>Random Forest </a:t>
            </a:r>
            <a:r>
              <a:rPr lang="hr-HR" sz="2400" dirty="0" err="1"/>
              <a:t>Classifier</a:t>
            </a:r>
            <a:r>
              <a:rPr lang="hr-HR" sz="2400" dirty="0"/>
              <a:t>, SGDC, GBC</a:t>
            </a:r>
          </a:p>
          <a:p>
            <a:endParaRPr lang="hr-HR" sz="2800" dirty="0"/>
          </a:p>
          <a:p>
            <a:endParaRPr lang="hr-HR" sz="2800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6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4155-F42E-45C7-8B77-88005E9C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Results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A6968A-8498-41E4-7AAC-9089C6A30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440" y="1412776"/>
            <a:ext cx="9729973" cy="4351338"/>
          </a:xfrm>
        </p:spPr>
      </p:pic>
    </p:spTree>
    <p:extLst>
      <p:ext uri="{BB962C8B-B14F-4D97-AF65-F5344CB8AC3E}">
        <p14:creationId xmlns:p14="http://schemas.microsoft.com/office/powerpoint/2010/main" val="374764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B841-9CD4-A4D4-BEF0-AF99E22C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FCA22-33FF-7A32-2689-F723D8A02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Challenging problem of tackling </a:t>
            </a:r>
            <a:r>
              <a:rPr lang="hr-HR" dirty="0" err="1"/>
              <a:t>rumour</a:t>
            </a:r>
            <a:r>
              <a:rPr lang="hr-HR" dirty="0"/>
              <a:t> </a:t>
            </a:r>
            <a:r>
              <a:rPr lang="hr-HR" dirty="0" err="1"/>
              <a:t>veracity</a:t>
            </a:r>
            <a:br>
              <a:rPr lang="hr-HR" dirty="0"/>
            </a:br>
            <a:endParaRPr lang="hr-HR" dirty="0"/>
          </a:p>
          <a:p>
            <a:r>
              <a:rPr lang="hr-HR" dirty="0"/>
              <a:t>Difficult due to various factors such as small datasets and limited availability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labeled</a:t>
            </a:r>
            <a:r>
              <a:rPr lang="hr-HR" dirty="0"/>
              <a:t> datasets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Context helps better detection of deny labels</a:t>
            </a:r>
          </a:p>
          <a:p>
            <a:endParaRPr lang="hr-HR" dirty="0"/>
          </a:p>
          <a:p>
            <a:r>
              <a:rPr lang="hr-HR" dirty="0"/>
              <a:t>Using more complex models such as GPT to support this claim</a:t>
            </a:r>
          </a:p>
          <a:p>
            <a:endParaRPr lang="hr-HR" dirty="0"/>
          </a:p>
          <a:p>
            <a:endParaRPr lang="hr-H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57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ree download Breaking Bad Wallpaper Breaking bad Wallpaper Bad [1920x1080]  for your Desktop, Mobile &amp; Tablet | Explore 20+ Bad Backgrounds | Michael  Jackson Bad Wallpapers, Breaking Bad Wallpaper 1920x1080, Breaking Bad  Wallpaper">
            <a:extLst>
              <a:ext uri="{FF2B5EF4-FFF2-40B4-BE49-F238E27FC236}">
                <a16:creationId xmlns:a16="http://schemas.microsoft.com/office/drawing/2014/main" id="{F401048D-40F4-5E64-D57D-2894BED10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992379" y="2636167"/>
            <a:ext cx="1872208" cy="92333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r-HR" sz="9800" dirty="0">
                <a:solidFill>
                  <a:schemeClr val="bg1"/>
                </a:solidFill>
              </a:rPr>
              <a:t>ny</a:t>
            </a:r>
            <a:endParaRPr lang="en-US" sz="60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39824" y="2049857"/>
            <a:ext cx="1952120" cy="1297335"/>
            <a:chOff x="4757791" y="3244334"/>
            <a:chExt cx="1684866" cy="1684866"/>
          </a:xfrm>
        </p:grpSpPr>
        <p:sp>
          <p:nvSpPr>
            <p:cNvPr id="7" name="Rectangle 6"/>
            <p:cNvSpPr/>
            <p:nvPr/>
          </p:nvSpPr>
          <p:spPr>
            <a:xfrm>
              <a:off x="4757791" y="3244334"/>
              <a:ext cx="1684866" cy="1684866"/>
            </a:xfrm>
            <a:prstGeom prst="rect">
              <a:avLst/>
            </a:prstGeom>
            <a:gradFill flip="none" rotWithShape="1">
              <a:gsLst>
                <a:gs pos="32000">
                  <a:srgbClr val="09473F"/>
                </a:gs>
                <a:gs pos="100000">
                  <a:srgbClr val="4FA969"/>
                </a:gs>
              </a:gsLst>
              <a:path path="circle">
                <a:fillToRect l="100000" t="100000"/>
              </a:path>
              <a:tileRect r="-100000" b="-100000"/>
            </a:gra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5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sz="11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6446" y="3244334"/>
              <a:ext cx="456812" cy="359742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r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91944" y="3386560"/>
            <a:ext cx="1952120" cy="1297335"/>
            <a:chOff x="5082018" y="2876618"/>
            <a:chExt cx="1756782" cy="1609894"/>
          </a:xfrm>
        </p:grpSpPr>
        <p:sp>
          <p:nvSpPr>
            <p:cNvPr id="10" name="Rectangle 9"/>
            <p:cNvSpPr/>
            <p:nvPr/>
          </p:nvSpPr>
          <p:spPr>
            <a:xfrm>
              <a:off x="5082018" y="2876618"/>
              <a:ext cx="1756782" cy="1609894"/>
            </a:xfrm>
            <a:prstGeom prst="rect">
              <a:avLst/>
            </a:prstGeom>
            <a:gradFill flip="none" rotWithShape="1">
              <a:gsLst>
                <a:gs pos="32000">
                  <a:srgbClr val="09473F"/>
                </a:gs>
                <a:gs pos="100000">
                  <a:srgbClr val="4FA969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500" b="1" dirty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76172" y="3423493"/>
              <a:ext cx="522962" cy="324638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r"/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C4D510F-70A2-5D8B-EAAA-EABCB7204009}"/>
              </a:ext>
            </a:extLst>
          </p:cNvPr>
          <p:cNvSpPr txBox="1"/>
          <p:nvPr/>
        </p:nvSpPr>
        <p:spPr>
          <a:xfrm>
            <a:off x="7399296" y="3560218"/>
            <a:ext cx="44493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8800" dirty="0">
                <a:solidFill>
                  <a:schemeClr val="bg1"/>
                </a:solidFill>
              </a:rPr>
              <a:t>uestions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1025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53662</TotalTime>
  <Words>271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1_Custom Design</vt:lpstr>
      <vt:lpstr>nleashing Context: Enhancing Tweet Classification with Contextual Insights</vt:lpstr>
      <vt:lpstr>RumuorEval2019</vt:lpstr>
      <vt:lpstr>Example</vt:lpstr>
      <vt:lpstr>Dataset</vt:lpstr>
      <vt:lpstr>Our approach… </vt:lpstr>
      <vt:lpstr>Features and models</vt:lpstr>
      <vt:lpstr>Results</vt:lpstr>
      <vt:lpstr>Conclusion</vt:lpstr>
      <vt:lpstr>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Breaking Bad PowerPoint Template</dc:title>
  <dc:creator>showeet.com</dc:creator>
  <dc:description>© Copyright Showeet.com</dc:description>
  <cp:lastModifiedBy>Dario Pavlović</cp:lastModifiedBy>
  <cp:revision>4</cp:revision>
  <dcterms:created xsi:type="dcterms:W3CDTF">2011-05-09T14:18:21Z</dcterms:created>
  <dcterms:modified xsi:type="dcterms:W3CDTF">2023-06-06T09:25:50Z</dcterms:modified>
  <cp:category>Templates</cp:category>
</cp:coreProperties>
</file>