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74" r:id="rId21"/>
    <p:sldId id="275" r:id="rId22"/>
    <p:sldId id="276" r:id="rId23"/>
    <p:sldId id="277"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08-May-19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08-May-19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utorials.iq.harvard.edu/R/Rgraphics/Rgraphics.html" TargetMode="External"/><Relationship Id="rId2" Type="http://schemas.openxmlformats.org/officeDocument/2006/relationships/hyperlink" Target="http://www.learnbymarketing.com/tutorials/naive-bayes-in-r/" TargetMode="External"/><Relationship Id="rId1" Type="http://schemas.openxmlformats.org/officeDocument/2006/relationships/slideLayout" Target="../slideLayouts/slideLayout2.xml"/><Relationship Id="rId4" Type="http://schemas.openxmlformats.org/officeDocument/2006/relationships/hyperlink" Target="https://catalog.data.gov/dataset/accidental-drug-related-deaths-january-2012-sept-201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359D-470A-48DD-B813-12029E0EE447}"/>
              </a:ext>
            </a:extLst>
          </p:cNvPr>
          <p:cNvSpPr>
            <a:spLocks noGrp="1"/>
          </p:cNvSpPr>
          <p:nvPr>
            <p:ph type="ctrTitle"/>
          </p:nvPr>
        </p:nvSpPr>
        <p:spPr>
          <a:xfrm>
            <a:off x="2589213" y="1852553"/>
            <a:ext cx="8915399" cy="2291936"/>
          </a:xfrm>
        </p:spPr>
        <p:txBody>
          <a:bodyPr>
            <a:normAutofit/>
          </a:bodyPr>
          <a:lstStyle/>
          <a:p>
            <a:r>
              <a:rPr lang="en-US" b="1" dirty="0"/>
              <a:t>Big Data Project</a:t>
            </a:r>
            <a:endParaRPr lang="en-US" dirty="0"/>
          </a:p>
        </p:txBody>
      </p:sp>
      <p:sp>
        <p:nvSpPr>
          <p:cNvPr id="3" name="Subtitle 2">
            <a:extLst>
              <a:ext uri="{FF2B5EF4-FFF2-40B4-BE49-F238E27FC236}">
                <a16:creationId xmlns:a16="http://schemas.microsoft.com/office/drawing/2014/main" id="{38DAC055-C4A8-4509-971B-8BE0E8C92653}"/>
              </a:ext>
            </a:extLst>
          </p:cNvPr>
          <p:cNvSpPr>
            <a:spLocks noGrp="1"/>
          </p:cNvSpPr>
          <p:nvPr>
            <p:ph type="subTitle" idx="1"/>
          </p:nvPr>
        </p:nvSpPr>
        <p:spPr>
          <a:xfrm>
            <a:off x="2589214" y="4777379"/>
            <a:ext cx="3657208" cy="1908429"/>
          </a:xfrm>
        </p:spPr>
        <p:txBody>
          <a:bodyPr>
            <a:normAutofit fontScale="85000" lnSpcReduction="20000"/>
          </a:bodyPr>
          <a:lstStyle/>
          <a:p>
            <a:r>
              <a:rPr lang="en-US" b="1" dirty="0">
                <a:effectLst>
                  <a:outerShdw blurRad="38100" dist="19050" dir="2700000" algn="tl">
                    <a:schemeClr val="dk1">
                      <a:alpha val="40000"/>
                    </a:schemeClr>
                  </a:outerShdw>
                </a:effectLst>
              </a:rPr>
              <a:t>Team Members</a:t>
            </a:r>
            <a:endParaRPr lang="en-US" dirty="0"/>
          </a:p>
          <a:p>
            <a:r>
              <a:rPr lang="en-US" dirty="0">
                <a:effectLst>
                  <a:outerShdw blurRad="38100" dist="19050" dir="2700000" algn="tl">
                    <a:schemeClr val="dk1">
                      <a:alpha val="40000"/>
                    </a:schemeClr>
                  </a:outerShdw>
                </a:effectLst>
              </a:rPr>
              <a:t>Khaled Said </a:t>
            </a:r>
            <a:r>
              <a:rPr lang="en-US" dirty="0" err="1">
                <a:effectLst>
                  <a:outerShdw blurRad="38100" dist="19050" dir="2700000" algn="tl">
                    <a:schemeClr val="dk1">
                      <a:alpha val="40000"/>
                    </a:schemeClr>
                  </a:outerShdw>
                </a:effectLst>
              </a:rPr>
              <a:t>Badawy</a:t>
            </a:r>
            <a:r>
              <a:rPr lang="en-US" dirty="0">
                <a:effectLst>
                  <a:outerShdw blurRad="38100" dist="19050" dir="2700000" algn="tl">
                    <a:schemeClr val="dk1">
                      <a:alpha val="40000"/>
                    </a:schemeClr>
                  </a:outerShdw>
                </a:effectLst>
              </a:rPr>
              <a:t> </a:t>
            </a:r>
            <a:r>
              <a:rPr lang="en-US" dirty="0" err="1">
                <a:effectLst>
                  <a:outerShdw blurRad="38100" dist="19050" dir="2700000" algn="tl">
                    <a:schemeClr val="dk1">
                      <a:alpha val="40000"/>
                    </a:schemeClr>
                  </a:outerShdw>
                </a:effectLst>
              </a:rPr>
              <a:t>Shebl</a:t>
            </a:r>
            <a:r>
              <a:rPr lang="en-US" dirty="0">
                <a:effectLst>
                  <a:outerShdw blurRad="38100" dist="19050" dir="2700000" algn="tl">
                    <a:schemeClr val="dk1">
                      <a:alpha val="40000"/>
                    </a:schemeClr>
                  </a:outerShdw>
                </a:effectLst>
              </a:rPr>
              <a:t>, Section: 2</a:t>
            </a:r>
            <a:endParaRPr lang="en-US" dirty="0"/>
          </a:p>
          <a:p>
            <a:r>
              <a:rPr lang="en-US" dirty="0">
                <a:effectLst>
                  <a:outerShdw blurRad="38100" dist="19050" dir="2700000" algn="tl">
                    <a:schemeClr val="dk1">
                      <a:alpha val="40000"/>
                    </a:schemeClr>
                  </a:outerShdw>
                </a:effectLst>
              </a:rPr>
              <a:t>Hussein Ata Hussein, Section: 2</a:t>
            </a:r>
            <a:endParaRPr lang="en-US" dirty="0"/>
          </a:p>
          <a:p>
            <a:r>
              <a:rPr lang="en-US" dirty="0">
                <a:effectLst>
                  <a:outerShdw blurRad="38100" dist="19050" dir="2700000" algn="tl">
                    <a:schemeClr val="dk1">
                      <a:alpha val="40000"/>
                    </a:schemeClr>
                  </a:outerShdw>
                </a:effectLst>
              </a:rPr>
              <a:t>Ahmed </a:t>
            </a:r>
            <a:r>
              <a:rPr lang="en-US" dirty="0" err="1">
                <a:effectLst>
                  <a:outerShdw blurRad="38100" dist="19050" dir="2700000" algn="tl">
                    <a:schemeClr val="dk1">
                      <a:alpha val="40000"/>
                    </a:schemeClr>
                  </a:outerShdw>
                </a:effectLst>
              </a:rPr>
              <a:t>Sahrawy</a:t>
            </a:r>
            <a:r>
              <a:rPr lang="en-US" dirty="0">
                <a:effectLst>
                  <a:outerShdw blurRad="38100" dist="19050" dir="2700000" algn="tl">
                    <a:schemeClr val="dk1">
                      <a:alpha val="40000"/>
                    </a:schemeClr>
                  </a:outerShdw>
                </a:effectLst>
              </a:rPr>
              <a:t> Shehata, Section: 1               </a:t>
            </a:r>
            <a:endParaRPr lang="en-US" dirty="0"/>
          </a:p>
          <a:p>
            <a:r>
              <a:rPr lang="en-US" dirty="0" err="1">
                <a:effectLst>
                  <a:outerShdw blurRad="38100" dist="19050" dir="2700000" algn="tl">
                    <a:schemeClr val="dk1">
                      <a:alpha val="40000"/>
                    </a:schemeClr>
                  </a:outerShdw>
                </a:effectLst>
              </a:rPr>
              <a:t>Abanon</a:t>
            </a:r>
            <a:r>
              <a:rPr lang="en-US" dirty="0">
                <a:effectLst>
                  <a:outerShdw blurRad="38100" dist="19050" dir="2700000" algn="tl">
                    <a:schemeClr val="dk1">
                      <a:alpha val="40000"/>
                    </a:schemeClr>
                  </a:outerShdw>
                </a:effectLst>
              </a:rPr>
              <a:t> Amin, Section: 1</a:t>
            </a:r>
            <a:endParaRPr lang="en-US" dirty="0"/>
          </a:p>
          <a:p>
            <a:r>
              <a:rPr lang="en-US" dirty="0">
                <a:effectLst>
                  <a:outerShdw blurRad="38100" dist="19050" dir="2700000" algn="tl">
                    <a:schemeClr val="dk1">
                      <a:alpha val="40000"/>
                    </a:schemeClr>
                  </a:outerShdw>
                </a:effectLst>
              </a:rPr>
              <a:t>David Mounir, Section: 2</a:t>
            </a:r>
            <a:endParaRPr lang="en-US" dirty="0"/>
          </a:p>
          <a:p>
            <a:endParaRPr lang="en-US" dirty="0"/>
          </a:p>
        </p:txBody>
      </p:sp>
      <p:sp>
        <p:nvSpPr>
          <p:cNvPr id="4" name="Subtitle 2">
            <a:extLst>
              <a:ext uri="{FF2B5EF4-FFF2-40B4-BE49-F238E27FC236}">
                <a16:creationId xmlns:a16="http://schemas.microsoft.com/office/drawing/2014/main" id="{C44CBD5D-0422-472A-9B38-E46F6B2CD882}"/>
              </a:ext>
            </a:extLst>
          </p:cNvPr>
          <p:cNvSpPr txBox="1">
            <a:spLocks/>
          </p:cNvSpPr>
          <p:nvPr/>
        </p:nvSpPr>
        <p:spPr>
          <a:xfrm>
            <a:off x="7004848" y="4799154"/>
            <a:ext cx="3657208" cy="190842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b="1" dirty="0">
                <a:effectLst>
                  <a:outerShdw blurRad="38100" dist="19050" dir="2700000" algn="tl">
                    <a:schemeClr val="dk1">
                      <a:alpha val="40000"/>
                    </a:schemeClr>
                  </a:outerShdw>
                </a:effectLst>
              </a:rPr>
              <a:t>Under Supervision</a:t>
            </a:r>
            <a:endParaRPr lang="en-US" dirty="0"/>
          </a:p>
          <a:p>
            <a:r>
              <a:rPr lang="en-US" dirty="0">
                <a:effectLst>
                  <a:outerShdw blurRad="38100" dist="19050" dir="2700000" algn="tl">
                    <a:schemeClr val="dk1">
                      <a:alpha val="40000"/>
                    </a:schemeClr>
                  </a:outerShdw>
                </a:effectLst>
              </a:rPr>
              <a:t>Dr. </a:t>
            </a:r>
            <a:r>
              <a:rPr lang="en-US" dirty="0" err="1">
                <a:effectLst>
                  <a:outerShdw blurRad="38100" dist="19050" dir="2700000" algn="tl">
                    <a:schemeClr val="dk1">
                      <a:alpha val="40000"/>
                    </a:schemeClr>
                  </a:outerShdw>
                </a:effectLst>
              </a:rPr>
              <a:t>Sherine</a:t>
            </a:r>
            <a:r>
              <a:rPr lang="en-US" dirty="0">
                <a:effectLst>
                  <a:outerShdw blurRad="38100" dist="19050" dir="2700000" algn="tl">
                    <a:schemeClr val="dk1">
                      <a:alpha val="40000"/>
                    </a:schemeClr>
                  </a:outerShdw>
                </a:effectLst>
              </a:rPr>
              <a:t> Rady</a:t>
            </a:r>
            <a:endParaRPr lang="en-US" dirty="0"/>
          </a:p>
          <a:p>
            <a:r>
              <a:rPr lang="en-US" dirty="0">
                <a:effectLst>
                  <a:outerShdw blurRad="38100" dist="19050" dir="2700000" algn="tl">
                    <a:schemeClr val="dk1">
                      <a:alpha val="40000"/>
                    </a:schemeClr>
                  </a:outerShdw>
                </a:effectLst>
              </a:rPr>
              <a:t>TAs: Mariam Mohamed</a:t>
            </a:r>
          </a:p>
          <a:p>
            <a:r>
              <a:rPr lang="en-US" dirty="0">
                <a:effectLst>
                  <a:outerShdw blurRad="38100" dist="19050" dir="2700000" algn="tl">
                    <a:schemeClr val="dk1">
                      <a:alpha val="40000"/>
                    </a:schemeClr>
                  </a:outerShdw>
                </a:effectLst>
              </a:rPr>
              <a:t>        Hazem Marwan</a:t>
            </a:r>
            <a:endParaRPr lang="en-US" dirty="0"/>
          </a:p>
          <a:p>
            <a:endParaRPr lang="en-US" dirty="0"/>
          </a:p>
        </p:txBody>
      </p:sp>
    </p:spTree>
    <p:extLst>
      <p:ext uri="{BB962C8B-B14F-4D97-AF65-F5344CB8AC3E}">
        <p14:creationId xmlns:p14="http://schemas.microsoft.com/office/powerpoint/2010/main" val="368715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F097-6E8E-4CAE-B19B-57E7E0111C9B}"/>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40F4FCF1-1845-48C4-8604-AACF94242002}"/>
              </a:ext>
            </a:extLst>
          </p:cNvPr>
          <p:cNvSpPr>
            <a:spLocks noGrp="1"/>
          </p:cNvSpPr>
          <p:nvPr>
            <p:ph idx="1"/>
          </p:nvPr>
        </p:nvSpPr>
        <p:spPr/>
        <p:txBody>
          <a:bodyPr>
            <a:normAutofit fontScale="85000" lnSpcReduction="20000"/>
          </a:bodyPr>
          <a:lstStyle/>
          <a:p>
            <a:r>
              <a:rPr lang="en-US" dirty="0"/>
              <a:t>Detect relation between age and manner of death.</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r>
              <a:rPr lang="en-US" dirty="0"/>
              <a:t>People who are between (50-55) years old die during taking drugs.</a:t>
            </a:r>
          </a:p>
          <a:p>
            <a:r>
              <a:rPr lang="en-US" dirty="0"/>
              <a:t>People who are between ((30-35) , (47-52)) years old die because of accidents related to drugs.</a:t>
            </a:r>
          </a:p>
        </p:txBody>
      </p:sp>
      <p:pic>
        <p:nvPicPr>
          <p:cNvPr id="4" name="Picture 3">
            <a:extLst>
              <a:ext uri="{FF2B5EF4-FFF2-40B4-BE49-F238E27FC236}">
                <a16:creationId xmlns:a16="http://schemas.microsoft.com/office/drawing/2014/main" id="{1CFDC3A0-412D-44FF-B604-6D1F4B757DC7}"/>
              </a:ext>
            </a:extLst>
          </p:cNvPr>
          <p:cNvPicPr/>
          <p:nvPr/>
        </p:nvPicPr>
        <p:blipFill>
          <a:blip r:embed="rId2"/>
          <a:stretch>
            <a:fillRect/>
          </a:stretch>
        </p:blipFill>
        <p:spPr>
          <a:xfrm>
            <a:off x="2687688" y="2447779"/>
            <a:ext cx="7680203" cy="2377440"/>
          </a:xfrm>
          <a:prstGeom prst="rect">
            <a:avLst/>
          </a:prstGeom>
        </p:spPr>
      </p:pic>
    </p:spTree>
    <p:extLst>
      <p:ext uri="{BB962C8B-B14F-4D97-AF65-F5344CB8AC3E}">
        <p14:creationId xmlns:p14="http://schemas.microsoft.com/office/powerpoint/2010/main" val="91865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A931-73FC-4D58-95CE-0A0E35F77FC5}"/>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FC37B14D-2D7F-4CA6-A166-E6CFA19D5DE5}"/>
              </a:ext>
            </a:extLst>
          </p:cNvPr>
          <p:cNvSpPr>
            <a:spLocks noGrp="1"/>
          </p:cNvSpPr>
          <p:nvPr>
            <p:ph idx="1"/>
          </p:nvPr>
        </p:nvSpPr>
        <p:spPr/>
        <p:txBody>
          <a:bodyPr/>
          <a:lstStyle/>
          <a:p>
            <a:r>
              <a:rPr lang="en-US" dirty="0"/>
              <a:t>Detect race of the highest number of people that taking drugs</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r>
              <a:rPr lang="en-US" dirty="0"/>
              <a:t>White people are the most people that takes drugs.</a:t>
            </a:r>
          </a:p>
          <a:p>
            <a:endParaRPr lang="en-US" dirty="0"/>
          </a:p>
        </p:txBody>
      </p:sp>
      <p:pic>
        <p:nvPicPr>
          <p:cNvPr id="4" name="Picture 3">
            <a:extLst>
              <a:ext uri="{FF2B5EF4-FFF2-40B4-BE49-F238E27FC236}">
                <a16:creationId xmlns:a16="http://schemas.microsoft.com/office/drawing/2014/main" id="{1473B88C-0B41-45A6-B2E6-8B397CA83F0C}"/>
              </a:ext>
            </a:extLst>
          </p:cNvPr>
          <p:cNvPicPr/>
          <p:nvPr/>
        </p:nvPicPr>
        <p:blipFill>
          <a:blip r:embed="rId2"/>
          <a:stretch>
            <a:fillRect/>
          </a:stretch>
        </p:blipFill>
        <p:spPr>
          <a:xfrm>
            <a:off x="2687686" y="2508028"/>
            <a:ext cx="7660917" cy="2816140"/>
          </a:xfrm>
          <a:prstGeom prst="rect">
            <a:avLst/>
          </a:prstGeom>
        </p:spPr>
      </p:pic>
    </p:spTree>
    <p:extLst>
      <p:ext uri="{BB962C8B-B14F-4D97-AF65-F5344CB8AC3E}">
        <p14:creationId xmlns:p14="http://schemas.microsoft.com/office/powerpoint/2010/main" val="1012695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16A3-9376-4052-8E1D-C57521F50669}"/>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A673B319-7B86-4257-801B-F888088B334B}"/>
              </a:ext>
            </a:extLst>
          </p:cNvPr>
          <p:cNvSpPr>
            <a:spLocks noGrp="1"/>
          </p:cNvSpPr>
          <p:nvPr>
            <p:ph idx="1"/>
          </p:nvPr>
        </p:nvSpPr>
        <p:spPr/>
        <p:txBody>
          <a:bodyPr>
            <a:normAutofit lnSpcReduction="10000"/>
          </a:bodyPr>
          <a:lstStyle/>
          <a:p>
            <a:r>
              <a:rPr lang="en-US" dirty="0"/>
              <a:t>Detect relation between resident country and death country.</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The highest country that is resident count and death country at the same time is (HARTFORD).</a:t>
            </a:r>
          </a:p>
        </p:txBody>
      </p:sp>
      <p:pic>
        <p:nvPicPr>
          <p:cNvPr id="4" name="Picture 3">
            <a:extLst>
              <a:ext uri="{FF2B5EF4-FFF2-40B4-BE49-F238E27FC236}">
                <a16:creationId xmlns:a16="http://schemas.microsoft.com/office/drawing/2014/main" id="{B0D6D492-5FDB-48A1-97E3-E4190FE1260B}"/>
              </a:ext>
            </a:extLst>
          </p:cNvPr>
          <p:cNvPicPr/>
          <p:nvPr/>
        </p:nvPicPr>
        <p:blipFill>
          <a:blip r:embed="rId2"/>
          <a:stretch>
            <a:fillRect/>
          </a:stretch>
        </p:blipFill>
        <p:spPr>
          <a:xfrm>
            <a:off x="2662952" y="2437612"/>
            <a:ext cx="8516323" cy="2667788"/>
          </a:xfrm>
          <a:prstGeom prst="rect">
            <a:avLst/>
          </a:prstGeom>
        </p:spPr>
      </p:pic>
    </p:spTree>
    <p:extLst>
      <p:ext uri="{BB962C8B-B14F-4D97-AF65-F5344CB8AC3E}">
        <p14:creationId xmlns:p14="http://schemas.microsoft.com/office/powerpoint/2010/main" val="4135958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ADDF-A9EA-4834-BD29-D3D50EFCA198}"/>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DAD90868-CB75-49B4-ACB5-454D9CAA4F69}"/>
              </a:ext>
            </a:extLst>
          </p:cNvPr>
          <p:cNvSpPr>
            <a:spLocks noGrp="1"/>
          </p:cNvSpPr>
          <p:nvPr>
            <p:ph idx="1"/>
          </p:nvPr>
        </p:nvSpPr>
        <p:spPr/>
        <p:txBody>
          <a:bodyPr>
            <a:normAutofit lnSpcReduction="10000"/>
          </a:bodyPr>
          <a:lstStyle/>
          <a:p>
            <a:r>
              <a:rPr lang="en-US" dirty="0"/>
              <a:t>Determine what type of drug that is most taken.</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most used drug is (Heroin then Any Opioid). </a:t>
            </a:r>
          </a:p>
        </p:txBody>
      </p:sp>
      <p:pic>
        <p:nvPicPr>
          <p:cNvPr id="4" name="Picture 3">
            <a:extLst>
              <a:ext uri="{FF2B5EF4-FFF2-40B4-BE49-F238E27FC236}">
                <a16:creationId xmlns:a16="http://schemas.microsoft.com/office/drawing/2014/main" id="{5156FED1-4ECF-4C94-908A-A828164F631D}"/>
              </a:ext>
            </a:extLst>
          </p:cNvPr>
          <p:cNvPicPr/>
          <p:nvPr/>
        </p:nvPicPr>
        <p:blipFill>
          <a:blip r:embed="rId2"/>
          <a:stretch>
            <a:fillRect/>
          </a:stretch>
        </p:blipFill>
        <p:spPr>
          <a:xfrm>
            <a:off x="2618708" y="2526323"/>
            <a:ext cx="7764156" cy="2967459"/>
          </a:xfrm>
          <a:prstGeom prst="rect">
            <a:avLst/>
          </a:prstGeom>
        </p:spPr>
      </p:pic>
    </p:spTree>
    <p:extLst>
      <p:ext uri="{BB962C8B-B14F-4D97-AF65-F5344CB8AC3E}">
        <p14:creationId xmlns:p14="http://schemas.microsoft.com/office/powerpoint/2010/main" val="297571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795E-B342-42C6-9404-A39D4E8D01E1}"/>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41CA5B8B-F202-4A1D-8A89-0744912407D8}"/>
              </a:ext>
            </a:extLst>
          </p:cNvPr>
          <p:cNvSpPr>
            <a:spLocks noGrp="1"/>
          </p:cNvSpPr>
          <p:nvPr>
            <p:ph idx="1"/>
          </p:nvPr>
        </p:nvSpPr>
        <p:spPr/>
        <p:txBody>
          <a:bodyPr/>
          <a:lstStyle/>
          <a:p>
            <a:r>
              <a:rPr lang="en-US" dirty="0"/>
              <a:t>Determine percentage of each location that person die in.</a:t>
            </a:r>
          </a:p>
          <a:p>
            <a:endParaRPr lang="en-US" dirty="0"/>
          </a:p>
          <a:p>
            <a:endParaRPr lang="en-US" dirty="0"/>
          </a:p>
          <a:p>
            <a:endParaRPr lang="en-US" dirty="0"/>
          </a:p>
          <a:p>
            <a:endParaRPr lang="en-US" dirty="0"/>
          </a:p>
          <a:p>
            <a:endParaRPr lang="en-US" dirty="0"/>
          </a:p>
          <a:p>
            <a:endParaRPr lang="en-US" dirty="0"/>
          </a:p>
          <a:p>
            <a:endParaRPr lang="en-US" dirty="0"/>
          </a:p>
          <a:p>
            <a:r>
              <a:rPr lang="en-US" dirty="0"/>
              <a:t>Most of people that takes drugs die in residence location.</a:t>
            </a:r>
          </a:p>
        </p:txBody>
      </p:sp>
      <p:pic>
        <p:nvPicPr>
          <p:cNvPr id="4" name="Picture 3">
            <a:extLst>
              <a:ext uri="{FF2B5EF4-FFF2-40B4-BE49-F238E27FC236}">
                <a16:creationId xmlns:a16="http://schemas.microsoft.com/office/drawing/2014/main" id="{91C5C8C5-BA55-49A6-B93A-A0AF99AFE2EB}"/>
              </a:ext>
            </a:extLst>
          </p:cNvPr>
          <p:cNvPicPr/>
          <p:nvPr/>
        </p:nvPicPr>
        <p:blipFill>
          <a:blip r:embed="rId2"/>
          <a:stretch>
            <a:fillRect/>
          </a:stretch>
        </p:blipFill>
        <p:spPr>
          <a:xfrm>
            <a:off x="2715065" y="2610217"/>
            <a:ext cx="7554352" cy="2524491"/>
          </a:xfrm>
          <a:prstGeom prst="rect">
            <a:avLst/>
          </a:prstGeom>
        </p:spPr>
      </p:pic>
    </p:spTree>
    <p:extLst>
      <p:ext uri="{BB962C8B-B14F-4D97-AF65-F5344CB8AC3E}">
        <p14:creationId xmlns:p14="http://schemas.microsoft.com/office/powerpoint/2010/main" val="328928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3B72-EB18-41E3-A4B8-A4552AC1CF5E}"/>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8368C90D-BDA1-487D-9A81-CB2736BB2B1E}"/>
              </a:ext>
            </a:extLst>
          </p:cNvPr>
          <p:cNvSpPr>
            <a:spLocks noGrp="1"/>
          </p:cNvSpPr>
          <p:nvPr>
            <p:ph idx="1"/>
          </p:nvPr>
        </p:nvSpPr>
        <p:spPr/>
        <p:txBody>
          <a:bodyPr/>
          <a:lstStyle/>
          <a:p>
            <a:r>
              <a:rPr lang="en-US" dirty="0"/>
              <a:t>Know distribution of age.</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4F5D903-E73A-4B37-87C7-C18F54868E94}"/>
              </a:ext>
            </a:extLst>
          </p:cNvPr>
          <p:cNvPicPr/>
          <p:nvPr/>
        </p:nvPicPr>
        <p:blipFill>
          <a:blip r:embed="rId2"/>
          <a:stretch>
            <a:fillRect/>
          </a:stretch>
        </p:blipFill>
        <p:spPr>
          <a:xfrm>
            <a:off x="2665704" y="2777784"/>
            <a:ext cx="8732790" cy="3102512"/>
          </a:xfrm>
          <a:prstGeom prst="rect">
            <a:avLst/>
          </a:prstGeom>
        </p:spPr>
      </p:pic>
    </p:spTree>
    <p:extLst>
      <p:ext uri="{BB962C8B-B14F-4D97-AF65-F5344CB8AC3E}">
        <p14:creationId xmlns:p14="http://schemas.microsoft.com/office/powerpoint/2010/main" val="862590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969F-010D-4DFE-9190-45CFBF5DB84B}"/>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D26DD84D-BF8C-46F2-A6BF-CB73B9FDBF6B}"/>
              </a:ext>
            </a:extLst>
          </p:cNvPr>
          <p:cNvSpPr>
            <a:spLocks noGrp="1"/>
          </p:cNvSpPr>
          <p:nvPr>
            <p:ph idx="1"/>
          </p:nvPr>
        </p:nvSpPr>
        <p:spPr/>
        <p:txBody>
          <a:bodyPr>
            <a:normAutofit/>
          </a:bodyPr>
          <a:lstStyle/>
          <a:p>
            <a:r>
              <a:rPr lang="en-US" dirty="0"/>
              <a:t>Get outliers of Age using Boxplot.</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r>
              <a:rPr lang="en-US" dirty="0"/>
              <a:t>Mean age approximately 40 years old and outliers for age greater than 80 years old.</a:t>
            </a:r>
          </a:p>
        </p:txBody>
      </p:sp>
      <p:pic>
        <p:nvPicPr>
          <p:cNvPr id="4" name="Picture 3">
            <a:extLst>
              <a:ext uri="{FF2B5EF4-FFF2-40B4-BE49-F238E27FC236}">
                <a16:creationId xmlns:a16="http://schemas.microsoft.com/office/drawing/2014/main" id="{D02A0A22-E5BD-4884-B151-C5790AEE8193}"/>
              </a:ext>
            </a:extLst>
          </p:cNvPr>
          <p:cNvPicPr/>
          <p:nvPr/>
        </p:nvPicPr>
        <p:blipFill>
          <a:blip r:embed="rId2"/>
          <a:stretch>
            <a:fillRect/>
          </a:stretch>
        </p:blipFill>
        <p:spPr>
          <a:xfrm>
            <a:off x="2701001" y="2509452"/>
            <a:ext cx="7230789" cy="2512715"/>
          </a:xfrm>
          <a:prstGeom prst="rect">
            <a:avLst/>
          </a:prstGeom>
        </p:spPr>
      </p:pic>
    </p:spTree>
    <p:extLst>
      <p:ext uri="{BB962C8B-B14F-4D97-AF65-F5344CB8AC3E}">
        <p14:creationId xmlns:p14="http://schemas.microsoft.com/office/powerpoint/2010/main" val="389410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8644-8954-42BD-B577-F9FCD25418C3}"/>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07260AB3-E983-4348-A08A-49A36F4057B5}"/>
              </a:ext>
            </a:extLst>
          </p:cNvPr>
          <p:cNvSpPr>
            <a:spLocks noGrp="1"/>
          </p:cNvSpPr>
          <p:nvPr>
            <p:ph idx="1"/>
          </p:nvPr>
        </p:nvSpPr>
        <p:spPr/>
        <p:txBody>
          <a:bodyPr/>
          <a:lstStyle/>
          <a:p>
            <a:r>
              <a:rPr lang="en-US" dirty="0"/>
              <a:t>Determine the most common drug between males.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most common drug between males is (Heroin).</a:t>
            </a:r>
          </a:p>
        </p:txBody>
      </p:sp>
      <p:pic>
        <p:nvPicPr>
          <p:cNvPr id="4" name="Picture 3">
            <a:extLst>
              <a:ext uri="{FF2B5EF4-FFF2-40B4-BE49-F238E27FC236}">
                <a16:creationId xmlns:a16="http://schemas.microsoft.com/office/drawing/2014/main" id="{5D2E527F-2636-46CD-AB7B-DAE3A507575C}"/>
              </a:ext>
            </a:extLst>
          </p:cNvPr>
          <p:cNvPicPr/>
          <p:nvPr/>
        </p:nvPicPr>
        <p:blipFill>
          <a:blip r:embed="rId2"/>
          <a:stretch>
            <a:fillRect/>
          </a:stretch>
        </p:blipFill>
        <p:spPr>
          <a:xfrm>
            <a:off x="2659552" y="2491755"/>
            <a:ext cx="7525459" cy="2864988"/>
          </a:xfrm>
          <a:prstGeom prst="rect">
            <a:avLst/>
          </a:prstGeom>
        </p:spPr>
      </p:pic>
    </p:spTree>
    <p:extLst>
      <p:ext uri="{BB962C8B-B14F-4D97-AF65-F5344CB8AC3E}">
        <p14:creationId xmlns:p14="http://schemas.microsoft.com/office/powerpoint/2010/main" val="400297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29FB-5666-43F0-9260-934F14325011}"/>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93C93A6D-BA0C-4712-A955-94E24B46F984}"/>
              </a:ext>
            </a:extLst>
          </p:cNvPr>
          <p:cNvSpPr>
            <a:spLocks noGrp="1"/>
          </p:cNvSpPr>
          <p:nvPr>
            <p:ph idx="1"/>
          </p:nvPr>
        </p:nvSpPr>
        <p:spPr/>
        <p:txBody>
          <a:bodyPr/>
          <a:lstStyle/>
          <a:p>
            <a:r>
              <a:rPr lang="en-US" dirty="0"/>
              <a:t>Determine the most common drug between Females.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most common drug between females is (Heroin or any opioid).</a:t>
            </a:r>
          </a:p>
        </p:txBody>
      </p:sp>
      <p:pic>
        <p:nvPicPr>
          <p:cNvPr id="4" name="Picture 3">
            <a:extLst>
              <a:ext uri="{FF2B5EF4-FFF2-40B4-BE49-F238E27FC236}">
                <a16:creationId xmlns:a16="http://schemas.microsoft.com/office/drawing/2014/main" id="{6A5623B1-2F19-4335-BCAC-850C5E365BE6}"/>
              </a:ext>
            </a:extLst>
          </p:cNvPr>
          <p:cNvPicPr/>
          <p:nvPr/>
        </p:nvPicPr>
        <p:blipFill>
          <a:blip r:embed="rId2"/>
          <a:stretch>
            <a:fillRect/>
          </a:stretch>
        </p:blipFill>
        <p:spPr>
          <a:xfrm>
            <a:off x="2589212" y="2528885"/>
            <a:ext cx="7905285" cy="2774635"/>
          </a:xfrm>
          <a:prstGeom prst="rect">
            <a:avLst/>
          </a:prstGeom>
        </p:spPr>
      </p:pic>
    </p:spTree>
    <p:extLst>
      <p:ext uri="{BB962C8B-B14F-4D97-AF65-F5344CB8AC3E}">
        <p14:creationId xmlns:p14="http://schemas.microsoft.com/office/powerpoint/2010/main" val="267389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28C1-39B3-4CB1-8882-B5D9BC80DE17}"/>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33DE87B0-7AD4-4047-A5B4-F627408BEFB6}"/>
              </a:ext>
            </a:extLst>
          </p:cNvPr>
          <p:cNvSpPr>
            <a:spLocks noGrp="1"/>
          </p:cNvSpPr>
          <p:nvPr>
            <p:ph idx="1"/>
          </p:nvPr>
        </p:nvSpPr>
        <p:spPr/>
        <p:txBody>
          <a:bodyPr/>
          <a:lstStyle/>
          <a:p>
            <a:r>
              <a:rPr lang="en-US" dirty="0"/>
              <a:t>Determine median for age of people who take specific type of drug.</a:t>
            </a:r>
          </a:p>
          <a:p>
            <a:pPr marL="0" indent="0">
              <a:buNone/>
            </a:pPr>
            <a:endParaRPr lang="en-US" dirty="0"/>
          </a:p>
        </p:txBody>
      </p:sp>
      <p:pic>
        <p:nvPicPr>
          <p:cNvPr id="4" name="Picture 3">
            <a:extLst>
              <a:ext uri="{FF2B5EF4-FFF2-40B4-BE49-F238E27FC236}">
                <a16:creationId xmlns:a16="http://schemas.microsoft.com/office/drawing/2014/main" id="{E0BDF88E-16F5-45FC-A139-7E855DDFFBFC}"/>
              </a:ext>
            </a:extLst>
          </p:cNvPr>
          <p:cNvPicPr>
            <a:picLocks noChangeAspect="1"/>
          </p:cNvPicPr>
          <p:nvPr/>
        </p:nvPicPr>
        <p:blipFill>
          <a:blip r:embed="rId2"/>
          <a:stretch>
            <a:fillRect/>
          </a:stretch>
        </p:blipFill>
        <p:spPr>
          <a:xfrm>
            <a:off x="2728685" y="2537583"/>
            <a:ext cx="7997372" cy="4037595"/>
          </a:xfrm>
          <a:prstGeom prst="rect">
            <a:avLst/>
          </a:prstGeom>
        </p:spPr>
      </p:pic>
    </p:spTree>
    <p:extLst>
      <p:ext uri="{BB962C8B-B14F-4D97-AF65-F5344CB8AC3E}">
        <p14:creationId xmlns:p14="http://schemas.microsoft.com/office/powerpoint/2010/main" val="110862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5BD0-F25E-4CB6-8163-9B6449C3873F}"/>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8DEE1F08-6389-4C95-9E9B-8390E02A4680}"/>
              </a:ext>
            </a:extLst>
          </p:cNvPr>
          <p:cNvSpPr>
            <a:spLocks noGrp="1"/>
          </p:cNvSpPr>
          <p:nvPr>
            <p:ph idx="1"/>
          </p:nvPr>
        </p:nvSpPr>
        <p:spPr/>
        <p:txBody>
          <a:bodyPr/>
          <a:lstStyle/>
          <a:p>
            <a:r>
              <a:rPr lang="en-US" dirty="0"/>
              <a:t>A listing of each accidental death associated with drug overdose in Connecticut (Connecticut is the southernmost state in the New England region of the United States) from 2012 to 2018</a:t>
            </a:r>
            <a:r>
              <a:rPr lang="en-US" b="1" dirty="0"/>
              <a:t>. </a:t>
            </a:r>
          </a:p>
          <a:p>
            <a:pPr marL="0" indent="0">
              <a:buNone/>
            </a:pPr>
            <a:endParaRPr lang="en-US" b="1" dirty="0"/>
          </a:p>
          <a:p>
            <a:r>
              <a:rPr lang="en-US" dirty="0"/>
              <a:t>Data are derived from an investigation by the Office of the Chief Medical Examiner which includes the toxicity report, death certificate.</a:t>
            </a:r>
          </a:p>
          <a:p>
            <a:pPr marL="0" indent="0">
              <a:buNone/>
            </a:pPr>
            <a:endParaRPr lang="en-US" dirty="0"/>
          </a:p>
        </p:txBody>
      </p:sp>
    </p:spTree>
    <p:extLst>
      <p:ext uri="{BB962C8B-B14F-4D97-AF65-F5344CB8AC3E}">
        <p14:creationId xmlns:p14="http://schemas.microsoft.com/office/powerpoint/2010/main" val="4108482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B96F-3F28-4372-9CA6-3E35ECE88421}"/>
              </a:ext>
            </a:extLst>
          </p:cNvPr>
          <p:cNvSpPr>
            <a:spLocks noGrp="1"/>
          </p:cNvSpPr>
          <p:nvPr>
            <p:ph type="title"/>
          </p:nvPr>
        </p:nvSpPr>
        <p:spPr/>
        <p:txBody>
          <a:bodyPr/>
          <a:lstStyle/>
          <a:p>
            <a:r>
              <a:rPr lang="en-US" dirty="0"/>
              <a:t>Phase 3 : Model Planning</a:t>
            </a:r>
          </a:p>
        </p:txBody>
      </p:sp>
      <p:sp>
        <p:nvSpPr>
          <p:cNvPr id="3" name="Content Placeholder 2">
            <a:extLst>
              <a:ext uri="{FF2B5EF4-FFF2-40B4-BE49-F238E27FC236}">
                <a16:creationId xmlns:a16="http://schemas.microsoft.com/office/drawing/2014/main" id="{9F7371AD-960E-4327-B500-769F29FDDC5C}"/>
              </a:ext>
            </a:extLst>
          </p:cNvPr>
          <p:cNvSpPr>
            <a:spLocks noGrp="1"/>
          </p:cNvSpPr>
          <p:nvPr>
            <p:ph idx="1"/>
          </p:nvPr>
        </p:nvSpPr>
        <p:spPr/>
        <p:txBody>
          <a:bodyPr>
            <a:normAutofit lnSpcReduction="10000"/>
          </a:bodyPr>
          <a:lstStyle/>
          <a:p>
            <a:r>
              <a:rPr lang="en-US" dirty="0"/>
              <a:t>Hypothesis</a:t>
            </a:r>
          </a:p>
          <a:p>
            <a:pPr lvl="1"/>
            <a:r>
              <a:rPr lang="en-US" dirty="0"/>
              <a:t>H0: Manner of death is accident.</a:t>
            </a:r>
          </a:p>
          <a:p>
            <a:pPr lvl="1"/>
            <a:r>
              <a:rPr lang="en-US" dirty="0"/>
              <a:t>H1: Manner of death is pending.</a:t>
            </a:r>
          </a:p>
          <a:p>
            <a:pPr lvl="1"/>
            <a:r>
              <a:rPr lang="en-US" dirty="0"/>
              <a:t>H2: Manner of death is natural.</a:t>
            </a:r>
          </a:p>
          <a:p>
            <a:pPr marL="0" indent="0">
              <a:buNone/>
            </a:pPr>
            <a:endParaRPr lang="en-US" dirty="0"/>
          </a:p>
          <a:p>
            <a:r>
              <a:rPr lang="en-US" dirty="0"/>
              <a:t>Methods:   </a:t>
            </a:r>
            <a:r>
              <a:rPr lang="en-US" dirty="0" err="1"/>
              <a:t>Apriori</a:t>
            </a:r>
            <a:r>
              <a:rPr lang="en-US" dirty="0"/>
              <a:t> and Naïve Bayesian classifier.</a:t>
            </a:r>
          </a:p>
          <a:p>
            <a:pPr marL="0" indent="0">
              <a:buNone/>
            </a:pPr>
            <a:endParaRPr lang="en-US" dirty="0"/>
          </a:p>
          <a:p>
            <a:r>
              <a:rPr lang="en-US" dirty="0"/>
              <a:t>variables inter-dependencies</a:t>
            </a:r>
          </a:p>
          <a:p>
            <a:pPr lvl="1"/>
            <a:r>
              <a:rPr lang="en-US" dirty="0"/>
              <a:t>Manner of death depends of all other attributes.</a:t>
            </a:r>
          </a:p>
          <a:p>
            <a:pPr lvl="1"/>
            <a:r>
              <a:rPr lang="en-US" dirty="0"/>
              <a:t>Location if other depends on location.</a:t>
            </a:r>
          </a:p>
          <a:p>
            <a:endParaRPr lang="en-US" dirty="0"/>
          </a:p>
          <a:p>
            <a:pPr marL="0" indent="0">
              <a:buNone/>
            </a:pPr>
            <a:endParaRPr lang="en-US" dirty="0"/>
          </a:p>
        </p:txBody>
      </p:sp>
    </p:spTree>
    <p:extLst>
      <p:ext uri="{BB962C8B-B14F-4D97-AF65-F5344CB8AC3E}">
        <p14:creationId xmlns:p14="http://schemas.microsoft.com/office/powerpoint/2010/main" val="109376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1F9D-E5DD-48EB-ADEF-5EC62E95EE34}"/>
              </a:ext>
            </a:extLst>
          </p:cNvPr>
          <p:cNvSpPr>
            <a:spLocks noGrp="1"/>
          </p:cNvSpPr>
          <p:nvPr>
            <p:ph type="title"/>
          </p:nvPr>
        </p:nvSpPr>
        <p:spPr/>
        <p:txBody>
          <a:bodyPr/>
          <a:lstStyle/>
          <a:p>
            <a:r>
              <a:rPr lang="en-US" dirty="0"/>
              <a:t>Phase 4 : Model Building</a:t>
            </a:r>
          </a:p>
        </p:txBody>
      </p:sp>
      <p:sp>
        <p:nvSpPr>
          <p:cNvPr id="3" name="Content Placeholder 2">
            <a:extLst>
              <a:ext uri="{FF2B5EF4-FFF2-40B4-BE49-F238E27FC236}">
                <a16:creationId xmlns:a16="http://schemas.microsoft.com/office/drawing/2014/main" id="{C2275AFE-CE24-4153-96CB-D2B435E7087C}"/>
              </a:ext>
            </a:extLst>
          </p:cNvPr>
          <p:cNvSpPr>
            <a:spLocks noGrp="1"/>
          </p:cNvSpPr>
          <p:nvPr>
            <p:ph idx="1"/>
          </p:nvPr>
        </p:nvSpPr>
        <p:spPr/>
        <p:txBody>
          <a:bodyPr>
            <a:normAutofit fontScale="92500" lnSpcReduction="20000"/>
          </a:bodyPr>
          <a:lstStyle/>
          <a:p>
            <a:r>
              <a:rPr lang="en-US" dirty="0" err="1"/>
              <a:t>Apriori</a:t>
            </a:r>
            <a:endParaRPr lang="en-US" dirty="0"/>
          </a:p>
          <a:p>
            <a:pPr lvl="1"/>
            <a:r>
              <a:rPr lang="en-US" dirty="0"/>
              <a:t>Result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lvl="1"/>
            <a:r>
              <a:rPr lang="en-US" dirty="0"/>
              <a:t> Observation: The most frequent COD is {Multiple Drug Toxicity} with support 0.032850491.</a:t>
            </a:r>
          </a:p>
          <a:p>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9FDF9BB-D89A-49A6-A17F-D7DAD55F72AC}"/>
              </a:ext>
            </a:extLst>
          </p:cNvPr>
          <p:cNvPicPr/>
          <p:nvPr/>
        </p:nvPicPr>
        <p:blipFill>
          <a:blip r:embed="rId2"/>
          <a:stretch>
            <a:fillRect/>
          </a:stretch>
        </p:blipFill>
        <p:spPr>
          <a:xfrm>
            <a:off x="3108959" y="2924325"/>
            <a:ext cx="8058809" cy="2208613"/>
          </a:xfrm>
          <a:prstGeom prst="rect">
            <a:avLst/>
          </a:prstGeom>
        </p:spPr>
      </p:pic>
    </p:spTree>
    <p:extLst>
      <p:ext uri="{BB962C8B-B14F-4D97-AF65-F5344CB8AC3E}">
        <p14:creationId xmlns:p14="http://schemas.microsoft.com/office/powerpoint/2010/main" val="352115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5529-E3C0-43C7-B878-882100501493}"/>
              </a:ext>
            </a:extLst>
          </p:cNvPr>
          <p:cNvSpPr>
            <a:spLocks noGrp="1"/>
          </p:cNvSpPr>
          <p:nvPr>
            <p:ph type="title"/>
          </p:nvPr>
        </p:nvSpPr>
        <p:spPr/>
        <p:txBody>
          <a:bodyPr/>
          <a:lstStyle/>
          <a:p>
            <a:r>
              <a:rPr lang="en-US" dirty="0"/>
              <a:t>Phase 4 : Model Building(Cont.)</a:t>
            </a:r>
          </a:p>
        </p:txBody>
      </p:sp>
      <p:sp>
        <p:nvSpPr>
          <p:cNvPr id="3" name="Content Placeholder 2">
            <a:extLst>
              <a:ext uri="{FF2B5EF4-FFF2-40B4-BE49-F238E27FC236}">
                <a16:creationId xmlns:a16="http://schemas.microsoft.com/office/drawing/2014/main" id="{BF8D602A-7E04-4BE3-86B4-6F550261843E}"/>
              </a:ext>
            </a:extLst>
          </p:cNvPr>
          <p:cNvSpPr>
            <a:spLocks noGrp="1"/>
          </p:cNvSpPr>
          <p:nvPr>
            <p:ph idx="1"/>
          </p:nvPr>
        </p:nvSpPr>
        <p:spPr>
          <a:xfrm>
            <a:off x="2589212" y="2133600"/>
            <a:ext cx="8915400" cy="3777622"/>
          </a:xfrm>
        </p:spPr>
        <p:txBody>
          <a:bodyPr/>
          <a:lstStyle/>
          <a:p>
            <a:r>
              <a:rPr lang="en-US" dirty="0"/>
              <a:t>Naïve Bayesian classifier </a:t>
            </a:r>
          </a:p>
          <a:p>
            <a:pPr lvl="1"/>
            <a:r>
              <a:rPr lang="en-US" dirty="0"/>
              <a:t>Result</a:t>
            </a:r>
          </a:p>
          <a:p>
            <a:pPr marL="457200" lvl="1" indent="0">
              <a:buNone/>
            </a:pPr>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r>
              <a:rPr lang="en-US" dirty="0"/>
              <a:t>Accuracy: ((1156+2)/(1156+2+1+2))*100 = 99.74%.</a:t>
            </a:r>
          </a:p>
          <a:p>
            <a:pPr lvl="1"/>
            <a:r>
              <a:rPr lang="en-US" dirty="0"/>
              <a:t>Error rate: ((1+2)/(1156+2+1+2))*100 = 0.258%.</a:t>
            </a:r>
          </a:p>
        </p:txBody>
      </p:sp>
      <p:pic>
        <p:nvPicPr>
          <p:cNvPr id="4" name="Picture 3">
            <a:extLst>
              <a:ext uri="{FF2B5EF4-FFF2-40B4-BE49-F238E27FC236}">
                <a16:creationId xmlns:a16="http://schemas.microsoft.com/office/drawing/2014/main" id="{A41F3007-A55B-4AB6-B8FC-08C1E16943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9298" y="3184720"/>
            <a:ext cx="7140281" cy="1471990"/>
          </a:xfrm>
          <a:prstGeom prst="rect">
            <a:avLst/>
          </a:prstGeom>
          <a:noFill/>
          <a:ln>
            <a:noFill/>
          </a:ln>
        </p:spPr>
      </p:pic>
    </p:spTree>
    <p:extLst>
      <p:ext uri="{BB962C8B-B14F-4D97-AF65-F5344CB8AC3E}">
        <p14:creationId xmlns:p14="http://schemas.microsoft.com/office/powerpoint/2010/main" val="2270626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A0BD-A33C-4A24-ADC6-0ADB7EFF6E68}"/>
              </a:ext>
            </a:extLst>
          </p:cNvPr>
          <p:cNvSpPr>
            <a:spLocks noGrp="1"/>
          </p:cNvSpPr>
          <p:nvPr>
            <p:ph type="title"/>
          </p:nvPr>
        </p:nvSpPr>
        <p:spPr/>
        <p:txBody>
          <a:bodyPr/>
          <a:lstStyle/>
          <a:p>
            <a:r>
              <a:rPr lang="en-US" dirty="0"/>
              <a:t>Phase 5 : Communicate Results</a:t>
            </a:r>
          </a:p>
        </p:txBody>
      </p:sp>
      <p:sp>
        <p:nvSpPr>
          <p:cNvPr id="3" name="Content Placeholder 2">
            <a:extLst>
              <a:ext uri="{FF2B5EF4-FFF2-40B4-BE49-F238E27FC236}">
                <a16:creationId xmlns:a16="http://schemas.microsoft.com/office/drawing/2014/main" id="{56855694-18A3-4AD9-8E36-22F4FB9EB116}"/>
              </a:ext>
            </a:extLst>
          </p:cNvPr>
          <p:cNvSpPr>
            <a:spLocks noGrp="1"/>
          </p:cNvSpPr>
          <p:nvPr>
            <p:ph idx="1"/>
          </p:nvPr>
        </p:nvSpPr>
        <p:spPr/>
        <p:txBody>
          <a:bodyPr/>
          <a:lstStyle/>
          <a:p>
            <a:r>
              <a:rPr lang="en-US" dirty="0"/>
              <a:t>Interpret the results: Most people who take drugs die in accidents because of drugs.</a:t>
            </a:r>
          </a:p>
          <a:p>
            <a:r>
              <a:rPr lang="en-US" dirty="0"/>
              <a:t>Compare to IH’s from Phase 1: Initial hypnosis is not rejected.</a:t>
            </a:r>
          </a:p>
          <a:p>
            <a:r>
              <a:rPr lang="en-US" dirty="0"/>
              <a:t>Identify key findings: </a:t>
            </a:r>
          </a:p>
          <a:p>
            <a:pPr lvl="1"/>
            <a:r>
              <a:rPr lang="en-US" dirty="0"/>
              <a:t>People who are between ((30-35) , (47-52)) years old die because of accidents related to drugs.</a:t>
            </a:r>
          </a:p>
          <a:p>
            <a:pPr lvl="1"/>
            <a:r>
              <a:rPr lang="en-US" dirty="0"/>
              <a:t>The highest country that is resident count and death country at the same time is (HARTFORD).</a:t>
            </a:r>
          </a:p>
          <a:p>
            <a:pPr lvl="1"/>
            <a:r>
              <a:rPr lang="en-US" dirty="0"/>
              <a:t>The most used drug is (Heroin then Any Opioid).</a:t>
            </a:r>
          </a:p>
          <a:p>
            <a:pPr lvl="1"/>
            <a:r>
              <a:rPr lang="en-US" dirty="0"/>
              <a:t>The rest of findings in the documentation.</a:t>
            </a:r>
          </a:p>
          <a:p>
            <a:pPr marL="0" indent="0">
              <a:buNone/>
            </a:pPr>
            <a:endParaRPr lang="en-US" dirty="0"/>
          </a:p>
        </p:txBody>
      </p:sp>
    </p:spTree>
    <p:extLst>
      <p:ext uri="{BB962C8B-B14F-4D97-AF65-F5344CB8AC3E}">
        <p14:creationId xmlns:p14="http://schemas.microsoft.com/office/powerpoint/2010/main" val="394759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C931-26C8-4979-947B-9882FCE88957}"/>
              </a:ext>
            </a:extLst>
          </p:cNvPr>
          <p:cNvSpPr>
            <a:spLocks noGrp="1"/>
          </p:cNvSpPr>
          <p:nvPr>
            <p:ph type="title"/>
          </p:nvPr>
        </p:nvSpPr>
        <p:spPr/>
        <p:txBody>
          <a:bodyPr/>
          <a:lstStyle/>
          <a:p>
            <a:r>
              <a:rPr lang="en-US" dirty="0"/>
              <a:t>Phase 6 : Operationalize</a:t>
            </a:r>
          </a:p>
        </p:txBody>
      </p:sp>
      <p:sp>
        <p:nvSpPr>
          <p:cNvPr id="3" name="Content Placeholder 2">
            <a:extLst>
              <a:ext uri="{FF2B5EF4-FFF2-40B4-BE49-F238E27FC236}">
                <a16:creationId xmlns:a16="http://schemas.microsoft.com/office/drawing/2014/main" id="{59A00699-D577-4197-84C2-85B0E6ED15E3}"/>
              </a:ext>
            </a:extLst>
          </p:cNvPr>
          <p:cNvSpPr>
            <a:spLocks noGrp="1"/>
          </p:cNvSpPr>
          <p:nvPr>
            <p:ph idx="1"/>
          </p:nvPr>
        </p:nvSpPr>
        <p:spPr/>
        <p:txBody>
          <a:bodyPr/>
          <a:lstStyle/>
          <a:p>
            <a:r>
              <a:rPr lang="en-US" dirty="0"/>
              <a:t>Now we are able to classify people who die because of drugs and know manner of death for new given case and determine the most frequent drugs taken people in New England.</a:t>
            </a:r>
          </a:p>
          <a:p>
            <a:pPr marL="0" indent="0">
              <a:buNone/>
            </a:pPr>
            <a:endParaRPr lang="en-US" dirty="0"/>
          </a:p>
          <a:p>
            <a:r>
              <a:rPr lang="en-US" dirty="0"/>
              <a:t>We discover that many people die in accidents because of drugs then doctors need to be able to focus on drug examination in case of accidents.</a:t>
            </a:r>
          </a:p>
        </p:txBody>
      </p:sp>
    </p:spTree>
    <p:extLst>
      <p:ext uri="{BB962C8B-B14F-4D97-AF65-F5344CB8AC3E}">
        <p14:creationId xmlns:p14="http://schemas.microsoft.com/office/powerpoint/2010/main" val="948090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E153-E784-4431-9032-85D050D8408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9FFF5DA-7358-4183-B44A-9613F938DE92}"/>
              </a:ext>
            </a:extLst>
          </p:cNvPr>
          <p:cNvSpPr>
            <a:spLocks noGrp="1"/>
          </p:cNvSpPr>
          <p:nvPr>
            <p:ph idx="1"/>
          </p:nvPr>
        </p:nvSpPr>
        <p:spPr/>
        <p:txBody>
          <a:bodyPr/>
          <a:lstStyle/>
          <a:p>
            <a:r>
              <a:rPr lang="en-US" dirty="0">
                <a:solidFill>
                  <a:srgbClr val="002060"/>
                </a:solidFill>
                <a:hlinkClick r:id="rId2">
                  <a:extLst>
                    <a:ext uri="{A12FA001-AC4F-418D-AE19-62706E023703}">
                      <ahyp:hlinkClr xmlns:ahyp="http://schemas.microsoft.com/office/drawing/2018/hyperlinkcolor" val="tx"/>
                    </a:ext>
                  </a:extLst>
                </a:hlinkClick>
              </a:rPr>
              <a:t>http://www.learnbymarketing.com/tutorials/naive-bayes-in-r/</a:t>
            </a:r>
            <a:endParaRPr lang="en-US" dirty="0">
              <a:solidFill>
                <a:srgbClr val="002060"/>
              </a:solidFill>
            </a:endParaRPr>
          </a:p>
          <a:p>
            <a:pPr marL="0" indent="0">
              <a:buNone/>
            </a:pPr>
            <a:endParaRPr lang="en-US" dirty="0">
              <a:solidFill>
                <a:srgbClr val="002060"/>
              </a:solidFill>
            </a:endParaRPr>
          </a:p>
          <a:p>
            <a:r>
              <a:rPr lang="en-US" dirty="0">
                <a:solidFill>
                  <a:srgbClr val="002060"/>
                </a:solidFill>
                <a:hlinkClick r:id="rId3">
                  <a:extLst>
                    <a:ext uri="{A12FA001-AC4F-418D-AE19-62706E023703}">
                      <ahyp:hlinkClr xmlns:ahyp="http://schemas.microsoft.com/office/drawing/2018/hyperlinkcolor" val="tx"/>
                    </a:ext>
                  </a:extLst>
                </a:hlinkClick>
              </a:rPr>
              <a:t>https://tutorials.iq.harvard.edu/R/Rgraphics/Rgraphics.html</a:t>
            </a:r>
            <a:endParaRPr lang="en-US" dirty="0">
              <a:solidFill>
                <a:srgbClr val="002060"/>
              </a:solidFill>
            </a:endParaRPr>
          </a:p>
          <a:p>
            <a:pPr marL="0" indent="0">
              <a:buNone/>
            </a:pPr>
            <a:endParaRPr lang="en-US" dirty="0">
              <a:solidFill>
                <a:srgbClr val="002060"/>
              </a:solidFill>
            </a:endParaRPr>
          </a:p>
          <a:p>
            <a:r>
              <a:rPr lang="en-US" dirty="0">
                <a:solidFill>
                  <a:srgbClr val="002060"/>
                </a:solidFill>
                <a:hlinkClick r:id="rId4">
                  <a:extLst>
                    <a:ext uri="{A12FA001-AC4F-418D-AE19-62706E023703}">
                      <ahyp:hlinkClr xmlns:ahyp="http://schemas.microsoft.com/office/drawing/2018/hyperlinkcolor" val="tx"/>
                    </a:ext>
                  </a:extLst>
                </a:hlinkClick>
              </a:rPr>
              <a:t>https://catalog.data.gov/dataset/accidental-drug-related-deaths-january-2012-sept-2015</a:t>
            </a:r>
            <a:endParaRPr lang="en-US" dirty="0">
              <a:solidFill>
                <a:srgbClr val="00206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0696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ECA0-E3AF-42E8-B045-20FB62810824}"/>
              </a:ext>
            </a:extLst>
          </p:cNvPr>
          <p:cNvSpPr>
            <a:spLocks noGrp="1"/>
          </p:cNvSpPr>
          <p:nvPr>
            <p:ph type="title"/>
          </p:nvPr>
        </p:nvSpPr>
        <p:spPr/>
        <p:txBody>
          <a:bodyPr/>
          <a:lstStyle/>
          <a:p>
            <a:r>
              <a:rPr lang="en-US" dirty="0"/>
              <a:t>Phase 1 : Discovery</a:t>
            </a:r>
          </a:p>
        </p:txBody>
      </p:sp>
      <p:sp>
        <p:nvSpPr>
          <p:cNvPr id="3" name="Content Placeholder 2">
            <a:extLst>
              <a:ext uri="{FF2B5EF4-FFF2-40B4-BE49-F238E27FC236}">
                <a16:creationId xmlns:a16="http://schemas.microsoft.com/office/drawing/2014/main" id="{DB50CE0C-1006-404F-99F9-1BF2057799AB}"/>
              </a:ext>
            </a:extLst>
          </p:cNvPr>
          <p:cNvSpPr>
            <a:spLocks noGrp="1"/>
          </p:cNvSpPr>
          <p:nvPr>
            <p:ph idx="1"/>
          </p:nvPr>
        </p:nvSpPr>
        <p:spPr/>
        <p:txBody>
          <a:bodyPr/>
          <a:lstStyle/>
          <a:p>
            <a:r>
              <a:rPr lang="en-US" dirty="0"/>
              <a:t>Main problem: People takes different drugs and the actual reason of death                   is not correctly identified.</a:t>
            </a:r>
          </a:p>
          <a:p>
            <a:r>
              <a:rPr lang="en-US" dirty="0"/>
              <a:t>Data: Accidental Drug Related Deaths 2012-2018 data set.</a:t>
            </a:r>
          </a:p>
          <a:p>
            <a:r>
              <a:rPr lang="en-US" dirty="0"/>
              <a:t>Objective: Help doctors to know accidental drug related deaths.</a:t>
            </a:r>
          </a:p>
          <a:p>
            <a:r>
              <a:rPr lang="en-US" dirty="0"/>
              <a:t>Initial Hypotheses: H0: Manner of death is accident.</a:t>
            </a:r>
          </a:p>
          <a:p>
            <a:pPr marL="0" indent="0">
              <a:buNone/>
            </a:pPr>
            <a:r>
              <a:rPr lang="en-US" dirty="0"/>
              <a:t>                                      H1: Manner of death is pending.</a:t>
            </a:r>
          </a:p>
          <a:p>
            <a:pPr marL="0" indent="0">
              <a:buNone/>
            </a:pPr>
            <a:r>
              <a:rPr lang="en-US" dirty="0"/>
              <a:t>                                      H2: Manner of death is natural.</a:t>
            </a:r>
          </a:p>
          <a:p>
            <a:pPr marL="0" indent="0">
              <a:buNone/>
            </a:pPr>
            <a:endParaRPr lang="en-US" dirty="0"/>
          </a:p>
        </p:txBody>
      </p:sp>
    </p:spTree>
    <p:extLst>
      <p:ext uri="{BB962C8B-B14F-4D97-AF65-F5344CB8AC3E}">
        <p14:creationId xmlns:p14="http://schemas.microsoft.com/office/powerpoint/2010/main" val="229725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79A1-6FA3-4F66-87A7-D56F57E59EE1}"/>
              </a:ext>
            </a:extLst>
          </p:cNvPr>
          <p:cNvSpPr>
            <a:spLocks noGrp="1"/>
          </p:cNvSpPr>
          <p:nvPr>
            <p:ph type="title"/>
          </p:nvPr>
        </p:nvSpPr>
        <p:spPr/>
        <p:txBody>
          <a:bodyPr/>
          <a:lstStyle/>
          <a:p>
            <a:r>
              <a:rPr lang="en-US" dirty="0"/>
              <a:t>Phase 2 : Data Preparation</a:t>
            </a:r>
            <a:br>
              <a:rPr lang="en-US" dirty="0"/>
            </a:br>
            <a:r>
              <a:rPr lang="en-US" sz="3000" dirty="0"/>
              <a:t>Data Preprocessing</a:t>
            </a:r>
          </a:p>
        </p:txBody>
      </p:sp>
      <p:sp>
        <p:nvSpPr>
          <p:cNvPr id="9" name="Content Placeholder 8">
            <a:extLst>
              <a:ext uri="{FF2B5EF4-FFF2-40B4-BE49-F238E27FC236}">
                <a16:creationId xmlns:a16="http://schemas.microsoft.com/office/drawing/2014/main" id="{D7B70E8B-CF7F-4668-AFDD-2A81311967F1}"/>
              </a:ext>
            </a:extLst>
          </p:cNvPr>
          <p:cNvSpPr>
            <a:spLocks noGrp="1"/>
          </p:cNvSpPr>
          <p:nvPr>
            <p:ph idx="1"/>
          </p:nvPr>
        </p:nvSpPr>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FF0000"/>
                </a:solidFill>
              </a:rPr>
              <a:t>Replace null values</a:t>
            </a:r>
          </a:p>
          <a:p>
            <a:endParaRPr lang="en-US" dirty="0"/>
          </a:p>
        </p:txBody>
      </p:sp>
      <p:pic>
        <p:nvPicPr>
          <p:cNvPr id="10" name="Content Placeholder 7">
            <a:extLst>
              <a:ext uri="{FF2B5EF4-FFF2-40B4-BE49-F238E27FC236}">
                <a16:creationId xmlns:a16="http://schemas.microsoft.com/office/drawing/2014/main" id="{41D2A4D2-732A-4C9E-8066-47AD044518AA}"/>
              </a:ext>
            </a:extLst>
          </p:cNvPr>
          <p:cNvPicPr>
            <a:picLocks noChangeAspect="1"/>
          </p:cNvPicPr>
          <p:nvPr/>
        </p:nvPicPr>
        <p:blipFill>
          <a:blip r:embed="rId2"/>
          <a:stretch>
            <a:fillRect/>
          </a:stretch>
        </p:blipFill>
        <p:spPr>
          <a:xfrm>
            <a:off x="2644725" y="2105465"/>
            <a:ext cx="7357403" cy="3113649"/>
          </a:xfrm>
          <a:prstGeom prst="rect">
            <a:avLst/>
          </a:prstGeom>
        </p:spPr>
      </p:pic>
    </p:spTree>
    <p:extLst>
      <p:ext uri="{BB962C8B-B14F-4D97-AF65-F5344CB8AC3E}">
        <p14:creationId xmlns:p14="http://schemas.microsoft.com/office/powerpoint/2010/main" val="286527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7961-1D36-4B40-A933-8EF957FC86D8}"/>
              </a:ext>
            </a:extLst>
          </p:cNvPr>
          <p:cNvSpPr>
            <a:spLocks noGrp="1"/>
          </p:cNvSpPr>
          <p:nvPr>
            <p:ph type="title"/>
          </p:nvPr>
        </p:nvSpPr>
        <p:spPr/>
        <p:txBody>
          <a:bodyPr/>
          <a:lstStyle/>
          <a:p>
            <a:r>
              <a:rPr lang="en-US" dirty="0"/>
              <a:t>Phase 2 : Data Preparation(Cont.)</a:t>
            </a:r>
            <a:br>
              <a:rPr lang="en-US" dirty="0"/>
            </a:br>
            <a:r>
              <a:rPr lang="en-US" sz="3000" dirty="0"/>
              <a:t>Data Preprocessing</a:t>
            </a:r>
          </a:p>
        </p:txBody>
      </p:sp>
      <p:sp>
        <p:nvSpPr>
          <p:cNvPr id="3" name="Content Placeholder 2">
            <a:extLst>
              <a:ext uri="{FF2B5EF4-FFF2-40B4-BE49-F238E27FC236}">
                <a16:creationId xmlns:a16="http://schemas.microsoft.com/office/drawing/2014/main" id="{61E60D1C-478F-4711-889F-B6FC2F619AB3}"/>
              </a:ext>
            </a:extLst>
          </p:cNvPr>
          <p:cNvSpPr>
            <a:spLocks noGrp="1"/>
          </p:cNvSpPr>
          <p:nvPr>
            <p:ph idx="1"/>
          </p:nvPr>
        </p:nvSpPr>
        <p:spPr/>
        <p:txBody>
          <a:bodyPr>
            <a:normAutofit lnSpcReduction="10000"/>
          </a:bodyPr>
          <a:lstStyle/>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Delete columns that have nothing to do with our goal.</a:t>
            </a:r>
          </a:p>
          <a:p>
            <a:pPr marL="0" indent="0">
              <a:buNone/>
            </a:pPr>
            <a:endParaRPr lang="en-US" dirty="0">
              <a:solidFill>
                <a:srgbClr val="FF0000"/>
              </a:solidFill>
            </a:endParaRPr>
          </a:p>
        </p:txBody>
      </p:sp>
      <p:pic>
        <p:nvPicPr>
          <p:cNvPr id="4" name="Picture 3">
            <a:extLst>
              <a:ext uri="{FF2B5EF4-FFF2-40B4-BE49-F238E27FC236}">
                <a16:creationId xmlns:a16="http://schemas.microsoft.com/office/drawing/2014/main" id="{B981C20C-F074-4CB3-BF5D-A1076BD8AA8E}"/>
              </a:ext>
            </a:extLst>
          </p:cNvPr>
          <p:cNvPicPr>
            <a:picLocks noChangeAspect="1"/>
          </p:cNvPicPr>
          <p:nvPr/>
        </p:nvPicPr>
        <p:blipFill>
          <a:blip r:embed="rId2"/>
          <a:stretch>
            <a:fillRect/>
          </a:stretch>
        </p:blipFill>
        <p:spPr>
          <a:xfrm>
            <a:off x="2743200" y="2227367"/>
            <a:ext cx="7506702" cy="3046198"/>
          </a:xfrm>
          <a:prstGeom prst="rect">
            <a:avLst/>
          </a:prstGeom>
        </p:spPr>
      </p:pic>
    </p:spTree>
    <p:extLst>
      <p:ext uri="{BB962C8B-B14F-4D97-AF65-F5344CB8AC3E}">
        <p14:creationId xmlns:p14="http://schemas.microsoft.com/office/powerpoint/2010/main" val="3978209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37E0-9C80-47C9-9372-7222CBF45CA7}"/>
              </a:ext>
            </a:extLst>
          </p:cNvPr>
          <p:cNvSpPr>
            <a:spLocks noGrp="1"/>
          </p:cNvSpPr>
          <p:nvPr>
            <p:ph type="title"/>
          </p:nvPr>
        </p:nvSpPr>
        <p:spPr/>
        <p:txBody>
          <a:bodyPr/>
          <a:lstStyle/>
          <a:p>
            <a:r>
              <a:rPr lang="en-US" dirty="0"/>
              <a:t>Phase 2 : Data Preparation(Cont.)</a:t>
            </a:r>
            <a:br>
              <a:rPr lang="en-US" dirty="0"/>
            </a:br>
            <a:r>
              <a:rPr lang="en-US" sz="3000" dirty="0"/>
              <a:t>Data Preprocessing</a:t>
            </a:r>
          </a:p>
        </p:txBody>
      </p:sp>
      <p:sp>
        <p:nvSpPr>
          <p:cNvPr id="3" name="Content Placeholder 2">
            <a:extLst>
              <a:ext uri="{FF2B5EF4-FFF2-40B4-BE49-F238E27FC236}">
                <a16:creationId xmlns:a16="http://schemas.microsoft.com/office/drawing/2014/main" id="{BD2C494B-3067-4048-941F-D5FA0BEBA63E}"/>
              </a:ext>
            </a:extLst>
          </p:cNvPr>
          <p:cNvSpPr>
            <a:spLocks noGrp="1"/>
          </p:cNvSpPr>
          <p:nvPr>
            <p:ph idx="1"/>
          </p:nvPr>
        </p:nvSpPr>
        <p:spPr/>
        <p:txBody>
          <a:bodyPr/>
          <a:lstStyle/>
          <a:p>
            <a:r>
              <a:rPr lang="en-US" dirty="0"/>
              <a:t>Delete rows that have (</a:t>
            </a:r>
            <a:r>
              <a:rPr lang="en-US" dirty="0" err="1"/>
              <a:t>ResidenceCity</a:t>
            </a:r>
            <a:r>
              <a:rPr lang="en-US" dirty="0"/>
              <a:t> or </a:t>
            </a:r>
            <a:r>
              <a:rPr lang="en-US" dirty="0" err="1"/>
              <a:t>DeathCity</a:t>
            </a:r>
            <a:r>
              <a:rPr lang="en-US" dirty="0"/>
              <a:t>) are null because our goal is to study accidents because of drugs based on location which is not available at those rows</a:t>
            </a:r>
          </a:p>
          <a:p>
            <a:pPr marL="0" indent="0">
              <a:buNone/>
            </a:pPr>
            <a:r>
              <a:rPr lang="en-US" dirty="0"/>
              <a:t>.</a:t>
            </a:r>
          </a:p>
        </p:txBody>
      </p:sp>
    </p:spTree>
    <p:extLst>
      <p:ext uri="{BB962C8B-B14F-4D97-AF65-F5344CB8AC3E}">
        <p14:creationId xmlns:p14="http://schemas.microsoft.com/office/powerpoint/2010/main" val="376648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4058-4D0E-40EC-AFF4-3FA6D84A9C4E}"/>
              </a:ext>
            </a:extLst>
          </p:cNvPr>
          <p:cNvSpPr>
            <a:spLocks noGrp="1"/>
          </p:cNvSpPr>
          <p:nvPr>
            <p:ph type="title"/>
          </p:nvPr>
        </p:nvSpPr>
        <p:spPr/>
        <p:txBody>
          <a:bodyPr/>
          <a:lstStyle/>
          <a:p>
            <a:r>
              <a:rPr lang="en-US" dirty="0"/>
              <a:t>Phase 2 : Data Preparation(Cont.)</a:t>
            </a:r>
            <a:br>
              <a:rPr lang="en-US" dirty="0"/>
            </a:br>
            <a:r>
              <a:rPr lang="en-US" sz="3000" dirty="0"/>
              <a:t>Data Visualization</a:t>
            </a:r>
          </a:p>
        </p:txBody>
      </p:sp>
      <p:sp>
        <p:nvSpPr>
          <p:cNvPr id="3" name="Content Placeholder 2">
            <a:extLst>
              <a:ext uri="{FF2B5EF4-FFF2-40B4-BE49-F238E27FC236}">
                <a16:creationId xmlns:a16="http://schemas.microsoft.com/office/drawing/2014/main" id="{AD8D64D9-B7FC-4F6D-961C-68C20D877444}"/>
              </a:ext>
            </a:extLst>
          </p:cNvPr>
          <p:cNvSpPr>
            <a:spLocks noGrp="1"/>
          </p:cNvSpPr>
          <p:nvPr>
            <p:ph idx="1"/>
          </p:nvPr>
        </p:nvSpPr>
        <p:spPr/>
        <p:txBody>
          <a:bodyPr/>
          <a:lstStyle/>
          <a:p>
            <a:r>
              <a:rPr lang="en-US" dirty="0"/>
              <a:t>Detect relation between age and Date type.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People who are between (45-50) are die because of drugs.</a:t>
            </a:r>
          </a:p>
        </p:txBody>
      </p:sp>
      <p:pic>
        <p:nvPicPr>
          <p:cNvPr id="4" name="Picture 3">
            <a:extLst>
              <a:ext uri="{FF2B5EF4-FFF2-40B4-BE49-F238E27FC236}">
                <a16:creationId xmlns:a16="http://schemas.microsoft.com/office/drawing/2014/main" id="{45643816-1F24-4BB6-8E3D-3D6E0A88F946}"/>
              </a:ext>
            </a:extLst>
          </p:cNvPr>
          <p:cNvPicPr/>
          <p:nvPr/>
        </p:nvPicPr>
        <p:blipFill>
          <a:blip r:embed="rId2"/>
          <a:stretch>
            <a:fillRect/>
          </a:stretch>
        </p:blipFill>
        <p:spPr>
          <a:xfrm>
            <a:off x="2679313" y="2572417"/>
            <a:ext cx="7408585" cy="2760980"/>
          </a:xfrm>
          <a:prstGeom prst="rect">
            <a:avLst/>
          </a:prstGeom>
        </p:spPr>
      </p:pic>
    </p:spTree>
    <p:extLst>
      <p:ext uri="{BB962C8B-B14F-4D97-AF65-F5344CB8AC3E}">
        <p14:creationId xmlns:p14="http://schemas.microsoft.com/office/powerpoint/2010/main" val="306465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B355-0CB2-49FA-BEB3-4BF60BF8CCF0}"/>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937A6EE6-44AF-4EAD-A6EE-FDB01500C809}"/>
              </a:ext>
            </a:extLst>
          </p:cNvPr>
          <p:cNvSpPr>
            <a:spLocks noGrp="1"/>
          </p:cNvSpPr>
          <p:nvPr>
            <p:ph idx="1"/>
          </p:nvPr>
        </p:nvSpPr>
        <p:spPr/>
        <p:txBody>
          <a:bodyPr>
            <a:normAutofit fontScale="85000" lnSpcReduction="10000"/>
          </a:bodyPr>
          <a:lstStyle/>
          <a:p>
            <a:r>
              <a:rPr lang="en-US" dirty="0"/>
              <a:t>Detect relation between sex and date type.</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r>
              <a:rPr lang="en-US" dirty="0"/>
              <a:t>Number of males who die because of drugs are greater than number of females.</a:t>
            </a:r>
          </a:p>
        </p:txBody>
      </p:sp>
      <p:pic>
        <p:nvPicPr>
          <p:cNvPr id="4" name="Picture 3">
            <a:extLst>
              <a:ext uri="{FF2B5EF4-FFF2-40B4-BE49-F238E27FC236}">
                <a16:creationId xmlns:a16="http://schemas.microsoft.com/office/drawing/2014/main" id="{9629C4CB-E6B2-42C5-874D-2746834DA19D}"/>
              </a:ext>
            </a:extLst>
          </p:cNvPr>
          <p:cNvPicPr/>
          <p:nvPr/>
        </p:nvPicPr>
        <p:blipFill>
          <a:blip r:embed="rId2"/>
          <a:stretch>
            <a:fillRect/>
          </a:stretch>
        </p:blipFill>
        <p:spPr>
          <a:xfrm>
            <a:off x="2688404" y="2580968"/>
            <a:ext cx="7669726" cy="2762239"/>
          </a:xfrm>
          <a:prstGeom prst="rect">
            <a:avLst/>
          </a:prstGeom>
        </p:spPr>
      </p:pic>
    </p:spTree>
    <p:extLst>
      <p:ext uri="{BB962C8B-B14F-4D97-AF65-F5344CB8AC3E}">
        <p14:creationId xmlns:p14="http://schemas.microsoft.com/office/powerpoint/2010/main" val="205564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F686-CC97-491C-B392-4F0ADD648A1A}"/>
              </a:ext>
            </a:extLst>
          </p:cNvPr>
          <p:cNvSpPr>
            <a:spLocks noGrp="1"/>
          </p:cNvSpPr>
          <p:nvPr>
            <p:ph type="title"/>
          </p:nvPr>
        </p:nvSpPr>
        <p:spPr/>
        <p:txBody>
          <a:bodyPr/>
          <a:lstStyle/>
          <a:p>
            <a:r>
              <a:rPr lang="en-US" dirty="0"/>
              <a:t>Phase 2 : Data Preparation(Cont.)</a:t>
            </a:r>
            <a:br>
              <a:rPr lang="en-US" dirty="0"/>
            </a:br>
            <a:r>
              <a:rPr lang="en-US" sz="3000" dirty="0"/>
              <a:t>Data Visualization</a:t>
            </a:r>
            <a:endParaRPr lang="en-US" dirty="0"/>
          </a:p>
        </p:txBody>
      </p:sp>
      <p:sp>
        <p:nvSpPr>
          <p:cNvPr id="3" name="Content Placeholder 2">
            <a:extLst>
              <a:ext uri="{FF2B5EF4-FFF2-40B4-BE49-F238E27FC236}">
                <a16:creationId xmlns:a16="http://schemas.microsoft.com/office/drawing/2014/main" id="{639B6BC6-E93A-4750-BC68-4541B870A280}"/>
              </a:ext>
            </a:extLst>
          </p:cNvPr>
          <p:cNvSpPr>
            <a:spLocks noGrp="1"/>
          </p:cNvSpPr>
          <p:nvPr>
            <p:ph idx="1"/>
          </p:nvPr>
        </p:nvSpPr>
        <p:spPr/>
        <p:txBody>
          <a:bodyPr>
            <a:normAutofit lnSpcReduction="10000"/>
          </a:bodyPr>
          <a:lstStyle/>
          <a:p>
            <a:r>
              <a:rPr lang="en-US" dirty="0"/>
              <a:t>Detect relation between date type and country.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HARTFORD Country have the highest number of people who die because of drugs.</a:t>
            </a:r>
          </a:p>
        </p:txBody>
      </p:sp>
      <p:pic>
        <p:nvPicPr>
          <p:cNvPr id="4" name="Picture 3">
            <a:extLst>
              <a:ext uri="{FF2B5EF4-FFF2-40B4-BE49-F238E27FC236}">
                <a16:creationId xmlns:a16="http://schemas.microsoft.com/office/drawing/2014/main" id="{0E2DD04A-5BC3-4D88-8099-F4C1022A50BF}"/>
              </a:ext>
            </a:extLst>
          </p:cNvPr>
          <p:cNvPicPr/>
          <p:nvPr/>
        </p:nvPicPr>
        <p:blipFill>
          <a:blip r:embed="rId2"/>
          <a:stretch>
            <a:fillRect/>
          </a:stretch>
        </p:blipFill>
        <p:spPr>
          <a:xfrm>
            <a:off x="2692449" y="2616590"/>
            <a:ext cx="7749407" cy="2412609"/>
          </a:xfrm>
          <a:prstGeom prst="rect">
            <a:avLst/>
          </a:prstGeom>
        </p:spPr>
      </p:pic>
    </p:spTree>
    <p:extLst>
      <p:ext uri="{BB962C8B-B14F-4D97-AF65-F5344CB8AC3E}">
        <p14:creationId xmlns:p14="http://schemas.microsoft.com/office/powerpoint/2010/main" val="35877350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113</TotalTime>
  <Words>949</Words>
  <Application>Microsoft Office PowerPoint</Application>
  <PresentationFormat>Widescreen</PresentationFormat>
  <Paragraphs>224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Wisp</vt:lpstr>
      <vt:lpstr>Big Data Project</vt:lpstr>
      <vt:lpstr>Dataset Description</vt:lpstr>
      <vt:lpstr>Phase 1 : Discovery</vt:lpstr>
      <vt:lpstr>Phase 2 : Data Preparation Data Preprocessing</vt:lpstr>
      <vt:lpstr>Phase 2 : Data Preparation(Cont.) Data Preprocessing</vt:lpstr>
      <vt:lpstr>Phase 2 : Data Preparation(Cont.) Data Preprocessing</vt:lpstr>
      <vt:lpstr>Phase 2 : Data Preparation(Cont.) Data Visualization</vt:lpstr>
      <vt:lpstr>Phase 2 : Data Preparation(Cont.) Data Visualization</vt:lpstr>
      <vt:lpstr>Phase 2 : Data Preparation(Cont.) Data Visualization</vt:lpstr>
      <vt:lpstr>Phase 2 : Data Preparation(Cont.) Data Visualization</vt:lpstr>
      <vt:lpstr>Phase 2 : Data Preparation(Cont.) Data Visualization</vt:lpstr>
      <vt:lpstr>Phase 2 : Data Preparation(Cont.) Data Visualization</vt:lpstr>
      <vt:lpstr>Phase 2 : Data Preparation(Cont.) Data Visualization</vt:lpstr>
      <vt:lpstr>Phase 2 : Data Preparation(Cont.) Data Visualization</vt:lpstr>
      <vt:lpstr>Phase 2 : Data Preparation(Cont.) Data Visualization</vt:lpstr>
      <vt:lpstr>Phase 2 : Data Preparation(Cont.) Data Visualization</vt:lpstr>
      <vt:lpstr>Phase 2 : Data Preparation(Cont.) Data Visualization</vt:lpstr>
      <vt:lpstr>Phase 2 : Data Preparation(Cont.) Data Visualization</vt:lpstr>
      <vt:lpstr>Phase 2 : Data Preparation(Cont.) Data Visualization</vt:lpstr>
      <vt:lpstr>Phase 3 : Model Planning</vt:lpstr>
      <vt:lpstr>Phase 4 : Model Building</vt:lpstr>
      <vt:lpstr>Phase 4 : Model Building(Cont.)</vt:lpstr>
      <vt:lpstr>Phase 5 : Communicate Results</vt:lpstr>
      <vt:lpstr>Phase 6 : Operationalize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dc:title>
  <dc:creator>Hussein Ata Hussein Abd Elgawad</dc:creator>
  <cp:lastModifiedBy>Hussein Ata Hussein Abd Elgawad</cp:lastModifiedBy>
  <cp:revision>49</cp:revision>
  <dcterms:created xsi:type="dcterms:W3CDTF">2019-05-08T14:17:48Z</dcterms:created>
  <dcterms:modified xsi:type="dcterms:W3CDTF">2019-05-08T16:28:17Z</dcterms:modified>
</cp:coreProperties>
</file>