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26.xml" ContentType="application/vnd.openxmlformats-officedocument.presentationml.notesSlide+xml"/>
  <Override PartName="/ppt/notesSlides/notesSlide15.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sorterViewPr>
    <p:cViewPr>
      <p:scale>
        <a:sx n="100" d="100"/>
        <a:sy n="100" d="100"/>
      </p:scale>
      <p:origin x="0" y="-3264"/>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E944-3640-4B1A-8ED0-99A1EBEB6444}" type="datetimeFigureOut">
              <a:rPr lang="en-US" smtClean="0"/>
              <a:t>15-Apr-24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6B05B1-61C4-4E4C-B5E9-5C937F406F96}" type="slidenum">
              <a:rPr lang="en-US" smtClean="0"/>
              <a:t>‹#›</a:t>
            </a:fld>
            <a:endParaRPr lang="en-US"/>
          </a:p>
        </p:txBody>
      </p:sp>
    </p:spTree>
    <p:extLst>
      <p:ext uri="{BB962C8B-B14F-4D97-AF65-F5344CB8AC3E}">
        <p14:creationId xmlns:p14="http://schemas.microsoft.com/office/powerpoint/2010/main" val="1045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15-Apr-24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nature of the subjects covered in this module provides scope for lengthy discussions. However, limit each lesson to 15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consists of exercises covering the File API, audio and video, and the geolocation API. Depending on the time available and the nature of the class, these three exercises can either be performed together at the end of the module, or they can be tackled individually after each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851305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don't get confused between the </a:t>
            </a:r>
            <a:r>
              <a:rPr lang="en-US" sz="1000" b="1" dirty="0">
                <a:latin typeface="Arial"/>
                <a:ea typeface="Calibri"/>
                <a:cs typeface="Times New Roman"/>
              </a:rPr>
              <a:t>src</a:t>
            </a:r>
            <a:r>
              <a:rPr lang="en-US" sz="1000" dirty="0">
                <a:latin typeface="Arial"/>
                <a:ea typeface="Calibri"/>
                <a:cs typeface="Segoe UI"/>
              </a:rPr>
              <a:t> attribute of the </a:t>
            </a:r>
            <a:r>
              <a:rPr lang="en-US" sz="1000" b="1" dirty="0">
                <a:latin typeface="Arial"/>
                <a:ea typeface="Calibri"/>
                <a:cs typeface="Times New Roman"/>
              </a:rPr>
              <a:t>&lt;video&gt;</a:t>
            </a:r>
            <a:r>
              <a:rPr lang="en-US" sz="1000" dirty="0">
                <a:latin typeface="Arial"/>
                <a:ea typeface="Calibri"/>
                <a:cs typeface="Segoe UI"/>
              </a:rPr>
              <a:t> tag, and the </a:t>
            </a:r>
            <a:r>
              <a:rPr lang="en-US" sz="1000" b="1" dirty="0">
                <a:latin typeface="Arial"/>
                <a:ea typeface="Calibri"/>
                <a:cs typeface="Times New Roman"/>
              </a:rPr>
              <a:t>&lt;source&gt;</a:t>
            </a:r>
            <a:r>
              <a:rPr lang="en-US" sz="1000" dirty="0">
                <a:latin typeface="Arial"/>
                <a:ea typeface="Calibri"/>
                <a:cs typeface="Segoe UI"/>
              </a:rPr>
              <a:t> tag.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Internet Explorer 10 currently supports only the H.264 (MP4) video format.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07709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video API for JavaScript is very straightforward. Emphasize that using the </a:t>
            </a:r>
            <a:r>
              <a:rPr lang="en-US" sz="1000" b="1" dirty="0">
                <a:latin typeface="Arial"/>
                <a:ea typeface="Calibri"/>
                <a:cs typeface="Times New Roman"/>
              </a:rPr>
              <a:t>loadeddata</a:t>
            </a:r>
            <a:r>
              <a:rPr lang="en-US" sz="1000" dirty="0">
                <a:latin typeface="Arial"/>
                <a:ea typeface="Calibri"/>
                <a:cs typeface="Segoe UI"/>
              </a:rPr>
              <a:t> event to play a video can help to make an application more responsive.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185311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Like video, the </a:t>
            </a:r>
            <a:r>
              <a:rPr lang="en-US" sz="1000" b="1" dirty="0">
                <a:latin typeface="Arial"/>
                <a:ea typeface="Calibri"/>
                <a:cs typeface="Times New Roman"/>
              </a:rPr>
              <a:t>&lt;audio&gt;</a:t>
            </a:r>
            <a:r>
              <a:rPr lang="en-US" sz="1000" dirty="0">
                <a:latin typeface="Arial"/>
                <a:ea typeface="Calibri"/>
                <a:cs typeface="Segoe UI"/>
              </a:rPr>
              <a:t> tag eliminates the need to include third-party plugins or extensions in a web page. The JavaScript API is very similar to that of the </a:t>
            </a:r>
            <a:r>
              <a:rPr lang="en-US" sz="1000" b="1" dirty="0">
                <a:latin typeface="Arial"/>
                <a:ea typeface="Calibri"/>
                <a:cs typeface="Times New Roman"/>
              </a:rPr>
              <a:t>&lt;video&gt;</a:t>
            </a:r>
            <a:r>
              <a:rPr lang="en-US" sz="1000" dirty="0">
                <a:latin typeface="Arial"/>
                <a:ea typeface="Calibri"/>
                <a:cs typeface="Segoe UI"/>
              </a:rPr>
              <a:t> tag.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the Internet Explorer 10 currently supports only the MP3/AAC format for audio.</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887648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39135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careful use of the Geolocation API enables a web page to provide a very rich and personal experience tailored to the user's location. Making content relevant to a user's situation makes a web application more appealing.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902054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to students that getting geolocation information is an asynchronous operation, due to the time that it might take to establish the location of the user.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51890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geolocation information may not always be available, so a web application should not depend on this feature. The application must be able to fallback gracefully if geolocation data is unavailable. The next topic describes how to handle situations such as this.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746287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geolocation errors might occur for a variety of reasons, not just a lack of network connectivity. For example, a user may decide to prevent the browser from requesting geolocation information (for example, Internet Explorer displays a message asking the user whether they want the browser to be able to request this data), in which case a </a:t>
            </a:r>
            <a:r>
              <a:rPr lang="en-US" sz="1000" dirty="0" smtClean="0">
                <a:latin typeface="Arial"/>
                <a:ea typeface="Calibri"/>
                <a:cs typeface="Segoe UI"/>
              </a:rPr>
              <a:t>PERMISSION_DENIED error </a:t>
            </a:r>
            <a:r>
              <a:rPr lang="en-US" sz="1000" dirty="0">
                <a:latin typeface="Arial"/>
                <a:ea typeface="Calibri"/>
                <a:cs typeface="Segoe UI"/>
              </a:rPr>
              <a:t>will occur.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747720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it is important to understand how a web application runs in different contexts; not all users will necessarily be using the same browser (or even the same version of the browser) as the developer.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the F12 Developer Tools in Internet Explorer 10 enable a developer to see how well a web application operates in earlier versions of Internet Explorer. You can also set the user agent string to see how an application responds to different browsers.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talk briefly about Modernizr.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195460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short lesson. Most of the material and discussion points are provided by the two demonstrations.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72782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203829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provides a brief overview of the F12 Developer Tools. Students have had an introduction to some of these tools in modules 1 and 2, but this topic and the following two demonstrations give you an opportunity to delve more deeply into the debugging and network profiling aspects.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187875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While running the debugger, be prepared to discuss the </a:t>
            </a:r>
            <a:r>
              <a:rPr lang="en-US" sz="1000" b="1" dirty="0">
                <a:latin typeface="Arial"/>
                <a:ea typeface="Calibri"/>
                <a:cs typeface="Times New Roman"/>
              </a:rPr>
              <a:t>Console</a:t>
            </a:r>
            <a:r>
              <a:rPr lang="en-US" sz="1000" dirty="0">
                <a:latin typeface="Arial"/>
                <a:ea typeface="Calibri"/>
                <a:cs typeface="Segoe UI"/>
              </a:rPr>
              <a:t>, </a:t>
            </a:r>
            <a:r>
              <a:rPr lang="en-US" sz="1000" b="1" dirty="0">
                <a:latin typeface="Arial"/>
                <a:ea typeface="Calibri"/>
                <a:cs typeface="Times New Roman"/>
              </a:rPr>
              <a:t>Watch</a:t>
            </a:r>
            <a:r>
              <a:rPr lang="en-US" sz="1000" dirty="0">
                <a:latin typeface="Arial"/>
                <a:ea typeface="Calibri"/>
                <a:cs typeface="Segoe UI"/>
              </a:rPr>
              <a:t>, and </a:t>
            </a:r>
            <a:r>
              <a:rPr lang="en-US" sz="1000" b="1" dirty="0">
                <a:latin typeface="Arial"/>
                <a:ea typeface="Calibri"/>
                <a:cs typeface="Times New Roman"/>
              </a:rPr>
              <a:t>Call stack</a:t>
            </a:r>
            <a:r>
              <a:rPr lang="en-US" sz="1000" dirty="0">
                <a:latin typeface="Arial"/>
                <a:ea typeface="Calibri"/>
                <a:cs typeface="Segoe UI"/>
              </a:rPr>
              <a:t> tabs in the right pane. They operate in a similar manner to the corresponding features in Visual Studio. The debug tools in the F12 Developer Tools toolbar are also very similar to the debug tools in Visual Studio.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You cannot use the F12 Developer Tools to debug JavaScript code for a web application that is already running by using the Visual Studio debugger.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Set a Breakpoint in JavaScript code</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browse to the file </a:t>
            </a:r>
            <a:r>
              <a:rPr lang="en-US" sz="1000" b="1" dirty="0" smtClean="0">
                <a:effectLst/>
                <a:latin typeface="Arial"/>
                <a:ea typeface="Times New Roman"/>
                <a:cs typeface="Times New Roman"/>
              </a:rPr>
              <a:t>E:\Mod08\Democode\Document.html</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the message </a:t>
            </a:r>
            <a:r>
              <a:rPr lang="en-US" sz="1000" b="1" dirty="0" smtClean="0">
                <a:effectLst/>
                <a:latin typeface="Arial"/>
                <a:ea typeface="Times New Roman"/>
                <a:cs typeface="Times New Roman"/>
              </a:rPr>
              <a:t>Internet Explorer restricted this webpage from running scripts or ActiveX controls</a:t>
            </a:r>
            <a:r>
              <a:rPr lang="en-US" sz="1000" dirty="0" smtClean="0">
                <a:effectLst/>
                <a:latin typeface="Arial"/>
                <a:ea typeface="Times New Roman"/>
                <a:cs typeface="Times New Roman"/>
              </a:rPr>
              <a:t> appears, click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Press F12 to display the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the F12 Developer Tools window appears as a pane in Internet Explorer, in the F12 Developer Tools pane, click </a:t>
            </a:r>
            <a:r>
              <a:rPr lang="en-US" sz="1000" b="1" dirty="0" smtClean="0">
                <a:effectLst/>
                <a:latin typeface="Arial"/>
                <a:ea typeface="Times New Roman"/>
                <a:cs typeface="Times New Roman"/>
              </a:rPr>
              <a:t>Unpin</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This action causes the F12 Developer Tools to appear in a standalone window.</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Times New Roman"/>
              </a:rPr>
              <a:t>In the F12 Developer Tools window, click </a:t>
            </a:r>
            <a:r>
              <a:rPr lang="en-US" sz="1000" b="1" dirty="0" smtClean="0">
                <a:effectLst/>
                <a:latin typeface="Arial"/>
                <a:ea typeface="Times New Roman"/>
                <a:cs typeface="Times New Roman"/>
              </a:rPr>
              <a:t>Script</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Times New Roman"/>
              </a:rPr>
              <a:t>Click in the margin next to line 12, in order to create a breakpoint on the first statement inside the </a:t>
            </a:r>
            <a:r>
              <a:rPr lang="en-US" sz="1000" b="1" dirty="0" smtClean="0">
                <a:effectLst/>
                <a:latin typeface="Arial"/>
                <a:ea typeface="Times New Roman"/>
                <a:cs typeface="Times New Roman"/>
              </a:rPr>
              <a:t>onload() </a:t>
            </a:r>
            <a:r>
              <a:rPr lang="en-US" sz="1000" dirty="0" smtClean="0">
                <a:effectLst/>
                <a:latin typeface="Arial"/>
                <a:ea typeface="Times New Roman"/>
                <a:cs typeface="Times New Roman"/>
              </a:rPr>
              <a:t>function. </a:t>
            </a: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477577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the detailed view of the network traffic, be prepared to briefly describe each of the items, especially the headers, body, cookies, and timings. Also mention that the network capture can be saved as an XML file.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in the profiler data, point out the values in the </a:t>
            </a:r>
            <a:r>
              <a:rPr lang="en-US" sz="1000" b="1" dirty="0">
                <a:latin typeface="Arial"/>
                <a:ea typeface="Calibri"/>
                <a:cs typeface="Times New Roman"/>
              </a:rPr>
              <a:t>Count</a:t>
            </a:r>
            <a:r>
              <a:rPr lang="en-US" sz="1000" dirty="0">
                <a:latin typeface="Arial"/>
                <a:ea typeface="Calibri"/>
                <a:cs typeface="Segoe UI"/>
              </a:rPr>
              <a:t>, </a:t>
            </a:r>
            <a:r>
              <a:rPr lang="en-US" sz="1000" b="1" dirty="0">
                <a:latin typeface="Arial"/>
                <a:ea typeface="Calibri"/>
                <a:cs typeface="Times New Roman"/>
              </a:rPr>
              <a:t>Inclusive time (ms)</a:t>
            </a:r>
            <a:r>
              <a:rPr lang="en-US" sz="1000" dirty="0">
                <a:latin typeface="Arial"/>
                <a:ea typeface="Calibri"/>
                <a:cs typeface="Segoe UI"/>
              </a:rPr>
              <a:t>, </a:t>
            </a:r>
            <a:r>
              <a:rPr lang="en-US" sz="1000" b="1" dirty="0">
                <a:latin typeface="Arial"/>
                <a:ea typeface="Calibri"/>
                <a:cs typeface="Times New Roman"/>
              </a:rPr>
              <a:t>Inclusive Time %</a:t>
            </a:r>
            <a:r>
              <a:rPr lang="en-US" sz="1000" dirty="0">
                <a:latin typeface="Arial"/>
                <a:ea typeface="Calibri"/>
                <a:cs typeface="Segoe UI"/>
              </a:rPr>
              <a:t>, and </a:t>
            </a:r>
            <a:r>
              <a:rPr lang="en-US" sz="1000" b="1" dirty="0">
                <a:latin typeface="Arial"/>
                <a:ea typeface="Calibri"/>
                <a:cs typeface="Times New Roman"/>
              </a:rPr>
              <a:t>Exclusive time(ms)</a:t>
            </a:r>
            <a:r>
              <a:rPr lang="en-US" sz="1000" dirty="0">
                <a:latin typeface="Arial"/>
                <a:ea typeface="Calibri"/>
                <a:cs typeface="Segoe UI"/>
              </a:rPr>
              <a:t> columns.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Examine the Network Traffic for a Web Application</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browse to the website </a:t>
            </a:r>
            <a:r>
              <a:rPr lang="en-US" sz="1000" b="1" dirty="0" smtClean="0">
                <a:effectLst/>
                <a:latin typeface="Arial"/>
                <a:ea typeface="Times New Roman"/>
                <a:cs typeface="Times New Roman"/>
              </a:rPr>
              <a:t>http://www.beautyoftheweb.com/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Press F12 to display F12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F12 Developer Tools window, click </a:t>
            </a:r>
            <a:r>
              <a:rPr lang="en-US" sz="1000" b="1" dirty="0" smtClean="0">
                <a:effectLst/>
                <a:latin typeface="Arial"/>
                <a:ea typeface="Times New Roman"/>
                <a:cs typeface="Times New Roman"/>
              </a:rPr>
              <a:t>Network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F12 Developer Tools toolbar, click </a:t>
            </a:r>
            <a:r>
              <a:rPr lang="en-US" sz="1000" b="1" dirty="0" smtClean="0">
                <a:effectLst/>
                <a:latin typeface="Arial"/>
                <a:ea typeface="Times New Roman"/>
                <a:cs typeface="Times New Roman"/>
              </a:rPr>
              <a:t>Start capturing</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click the </a:t>
            </a:r>
            <a:r>
              <a:rPr lang="en-US" sz="1000" b="1" dirty="0" smtClean="0">
                <a:effectLst/>
                <a:latin typeface="Arial"/>
                <a:ea typeface="Times New Roman"/>
                <a:cs typeface="Times New Roman"/>
              </a:rPr>
              <a:t>touchgallery</a:t>
            </a:r>
            <a:r>
              <a:rPr lang="en-US" sz="1000" dirty="0" smtClean="0">
                <a:effectLst/>
                <a:latin typeface="Arial"/>
                <a:ea typeface="Times New Roman"/>
                <a:cs typeface="Times New Roman"/>
              </a:rPr>
              <a:t> icon in the navigation bar.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Return to the F12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the first line of the network capture, and then on the toolbar click </a:t>
            </a:r>
            <a:r>
              <a:rPr lang="en-US" sz="1000" b="1" dirty="0" smtClean="0">
                <a:effectLst/>
                <a:latin typeface="Arial"/>
                <a:ea typeface="Times New Roman"/>
                <a:cs typeface="Times New Roman"/>
              </a:rPr>
              <a:t>Go to detailed view</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each of the following tabs and show the data that they contain:</a:t>
            </a:r>
          </a:p>
          <a:p>
            <a:pPr marL="742950" lvl="1" indent="-285750">
              <a:lnSpc>
                <a:spcPct val="115000"/>
              </a:lnSpc>
              <a:spcAft>
                <a:spcPts val="995"/>
              </a:spcAft>
              <a:buFont typeface="Symbol"/>
              <a:buChar char=""/>
            </a:pPr>
            <a:r>
              <a:rPr lang="en-US" sz="1000" b="1" dirty="0" smtClean="0">
                <a:effectLst/>
                <a:latin typeface="Arial"/>
                <a:ea typeface="Times New Roman"/>
                <a:cs typeface="Times New Roman"/>
              </a:rPr>
              <a:t>Request headers</a:t>
            </a:r>
            <a:r>
              <a:rPr lang="en-US" sz="1000" dirty="0" smtClean="0">
                <a:effectLst/>
                <a:latin typeface="Arial"/>
                <a:ea typeface="Times New Roman"/>
                <a:cs typeface="Times New Roman"/>
              </a:rPr>
              <a:t>.</a:t>
            </a:r>
          </a:p>
          <a:p>
            <a:pPr marL="742950" lvl="1" indent="-285750">
              <a:lnSpc>
                <a:spcPct val="115000"/>
              </a:lnSpc>
              <a:spcAft>
                <a:spcPts val="995"/>
              </a:spcAft>
              <a:buFont typeface="Symbol"/>
              <a:buChar char=""/>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0006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E:\Mod08\Labfiles\Solution\Exercise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speaker-badge.htm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scroll through the code and find the following </a:t>
            </a:r>
            <a:r>
              <a:rPr lang="en-US" sz="1000" b="1" dirty="0" smtClean="0">
                <a:effectLst/>
                <a:latin typeface="Arial"/>
                <a:ea typeface="Times New Roman"/>
                <a:cs typeface="Times New Roman"/>
              </a:rPr>
              <a:t>&lt;section&gt;</a:t>
            </a:r>
            <a:r>
              <a:rPr lang="en-US" sz="1000" dirty="0" smtClean="0">
                <a:effectLst/>
                <a:latin typeface="Arial"/>
                <a:ea typeface="Times New Roman"/>
                <a:cs typeface="Segoe UI"/>
              </a:rPr>
              <a:t> element:</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&lt;section class="page-section badge"&gt;</a:t>
            </a:r>
          </a:p>
          <a:p>
            <a:pPr marL="100330" marR="100330">
              <a:lnSpc>
                <a:spcPct val="115000"/>
              </a:lnSpc>
              <a:spcAft>
                <a:spcPts val="995"/>
              </a:spcAft>
            </a:pPr>
            <a:r>
              <a:rPr lang="en-US" sz="1000" dirty="0" smtClean="0">
                <a:effectLst/>
                <a:latin typeface="Arial"/>
                <a:ea typeface="Times New Roman"/>
                <a:cs typeface="Times New Roman"/>
              </a:rPr>
              <a:t>    &lt;div class="container"&gt;</a:t>
            </a:r>
          </a:p>
          <a:p>
            <a:pPr marL="100330" marR="100330">
              <a:lnSpc>
                <a:spcPct val="115000"/>
              </a:lnSpc>
              <a:spcAft>
                <a:spcPts val="995"/>
              </a:spcAft>
            </a:pPr>
            <a:r>
              <a:rPr lang="en-US" sz="1000" dirty="0" smtClean="0">
                <a:effectLst/>
                <a:latin typeface="Arial"/>
                <a:ea typeface="Times New Roman"/>
                <a:cs typeface="Times New Roman"/>
              </a:rPr>
              <a:t>        &lt;h1&gt;Create your speaker badge for ContosoConf&lt;/h1&gt;</a:t>
            </a:r>
          </a:p>
          <a:p>
            <a:pPr marL="100330" marR="100330">
              <a:lnSpc>
                <a:spcPct val="115000"/>
              </a:lnSpc>
              <a:spcAft>
                <a:spcPts val="995"/>
              </a:spcAft>
            </a:pPr>
            <a:r>
              <a:rPr lang="en-US" sz="1000" dirty="0" smtClean="0">
                <a:effectLst/>
                <a:latin typeface="Arial"/>
                <a:ea typeface="Times New Roman"/>
                <a:cs typeface="Times New Roman"/>
              </a:rPr>
              <a:t>        &lt;p&gt;Drag and drop your profile picture here...&lt;/p&gt;</a:t>
            </a:r>
          </a:p>
          <a:p>
            <a:pPr marL="100330" marR="100330">
              <a:lnSpc>
                <a:spcPct val="115000"/>
              </a:lnSpc>
              <a:spcAft>
                <a:spcPts val="995"/>
              </a:spcAft>
            </a:pPr>
            <a:r>
              <a:rPr lang="en-US" sz="1000" dirty="0" smtClean="0">
                <a:effectLst/>
                <a:latin typeface="Arial"/>
                <a:ea typeface="Times New Roman"/>
                <a:cs typeface="Times New Roman"/>
              </a:rPr>
              <a:t>        &lt;img style="width: 300px; height: 300px; border: 1px solid #000"/&gt;</a:t>
            </a:r>
          </a:p>
          <a:p>
            <a:pPr marL="100330" marR="100330">
              <a:lnSpc>
                <a:spcPct val="115000"/>
              </a:lnSpc>
              <a:spcAft>
                <a:spcPts val="995"/>
              </a:spcAft>
            </a:pPr>
            <a:r>
              <a:rPr lang="en-US" sz="1000" dirty="0" smtClean="0">
                <a:effectLst/>
                <a:latin typeface="Arial"/>
                <a:ea typeface="Times New Roman"/>
                <a:cs typeface="Times New Roman"/>
              </a:rPr>
              <a:t>    &lt;/div&gt;</a:t>
            </a:r>
          </a:p>
          <a:p>
            <a:pPr marL="100330" marR="100330">
              <a:lnSpc>
                <a:spcPct val="115000"/>
              </a:lnSpc>
              <a:spcAft>
                <a:spcPts val="995"/>
              </a:spcAft>
            </a:pPr>
            <a:r>
              <a:rPr lang="en-US" sz="1000" dirty="0" smtClean="0">
                <a:effectLst/>
                <a:latin typeface="Arial"/>
                <a:ea typeface="Times New Roman"/>
                <a:cs typeface="Times New Roman"/>
              </a:rPr>
              <a:t>&lt;/section&gt;</a:t>
            </a: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Explain that the students will add drag and drop functionality to the </a:t>
            </a:r>
            <a:r>
              <a:rPr lang="en-US" sz="1000" b="1" dirty="0" smtClean="0">
                <a:effectLst/>
                <a:latin typeface="Arial"/>
                <a:ea typeface="Times New Roman"/>
                <a:cs typeface="Times New Roman"/>
              </a:rPr>
              <a:t>&lt;img&gt;</a:t>
            </a:r>
            <a:r>
              <a:rPr lang="en-US" sz="1000" dirty="0" smtClean="0">
                <a:effectLst/>
                <a:latin typeface="Arial"/>
                <a:ea typeface="Times New Roman"/>
                <a:cs typeface="Segoe UI"/>
              </a:rPr>
              <a:t> element in this section to enable a user to drag an image file and drop it on the web page, where it will appear in this element.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speaker-badge.js</a:t>
            </a:r>
            <a:r>
              <a:rPr lang="en-US" sz="1000" dirty="0" smtClean="0">
                <a:effectLst/>
                <a:latin typeface="Arial"/>
                <a:ea typeface="Times New Roman"/>
                <a:cs typeface="Segoe UI"/>
              </a:rPr>
              <a:t>. Students will complete the code for the </a:t>
            </a:r>
            <a:r>
              <a:rPr lang="en-US" sz="1000" b="1" dirty="0" smtClean="0">
                <a:effectLst/>
                <a:latin typeface="Arial"/>
                <a:ea typeface="Times New Roman"/>
                <a:cs typeface="Times New Roman"/>
              </a:rPr>
              <a:t>SpeakerBadgePage</a:t>
            </a:r>
            <a:r>
              <a:rPr lang="en-US" sz="1000" dirty="0" smtClean="0">
                <a:effectLst/>
                <a:latin typeface="Arial"/>
                <a:ea typeface="Times New Roman"/>
                <a:cs typeface="Segoe UI"/>
              </a:rPr>
              <a:t> object in this script to handle </a:t>
            </a:r>
            <a:r>
              <a:rPr lang="en-US" sz="1000" b="1" dirty="0" smtClean="0">
                <a:effectLst/>
                <a:latin typeface="Arial"/>
                <a:ea typeface="Times New Roman"/>
                <a:cs typeface="Times New Roman"/>
              </a:rPr>
              <a:t>dragover</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dragdrop</a:t>
            </a:r>
            <a:r>
              <a:rPr lang="en-US" sz="1000" dirty="0" smtClean="0">
                <a:effectLst/>
                <a:latin typeface="Arial"/>
                <a:ea typeface="Times New Roman"/>
                <a:cs typeface="Segoe UI"/>
              </a:rPr>
              <a:t> events. When the </a:t>
            </a:r>
            <a:r>
              <a:rPr lang="en-US" sz="1000" b="1" dirty="0" smtClean="0">
                <a:effectLst/>
                <a:latin typeface="Arial"/>
                <a:ea typeface="Times New Roman"/>
                <a:cs typeface="Times New Roman"/>
              </a:rPr>
              <a:t>dragdrop</a:t>
            </a:r>
            <a:r>
              <a:rPr lang="en-US" sz="1000" dirty="0" smtClean="0">
                <a:effectLst/>
                <a:latin typeface="Arial"/>
                <a:ea typeface="Times New Roman"/>
                <a:cs typeface="Segoe UI"/>
              </a:rPr>
              <a:t> event occurs, the event handler will read the file dropped on the image element and display the contents on the web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Display the </a:t>
            </a:r>
            <a:r>
              <a:rPr lang="en-US" sz="1000" b="1" dirty="0" smtClean="0">
                <a:effectLst/>
                <a:latin typeface="Arial"/>
                <a:ea typeface="Times New Roman"/>
                <a:cs typeface="Times New Roman"/>
              </a:rPr>
              <a:t>speaker-badge.htm</a:t>
            </a:r>
            <a:r>
              <a:rPr lang="en-US" sz="1000" dirty="0" smtClean="0">
                <a:effectLst/>
                <a:latin typeface="Arial"/>
                <a:ea typeface="Times New Roman"/>
                <a:cs typeface="Segoe UI"/>
              </a:rPr>
              <a:t> file in the Code Editor window, and then 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197243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Dragging and Dropping Images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begin working on the Speaker Badge page. This page will eventually enable conference speakers to create a badge displaying their name, photo, and ID barcode. </a:t>
            </a:r>
            <a:r>
              <a:rPr lang="en-US" sz="1000" dirty="0">
                <a:solidFill>
                  <a:srgbClr val="000000"/>
                </a:solidFill>
                <a:latin typeface="Arial"/>
                <a:ea typeface="Calibri"/>
                <a:cs typeface="Segoe UI"/>
              </a:rPr>
              <a:t>In this exercise, you will implement drag-and-drop support so that an image of a speaker can be dropped onto the web page and displayed.</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will add event listeners to handle drag-and-drop events. Then you will use the File API’s FileReader object to read a file as a data URL, which is then displayed on the page. Finally, you will run the application and test the Speaker Badge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Students should use the project in the </a:t>
            </a:r>
            <a:r>
              <a:rPr lang="en-US" sz="1000" b="1" dirty="0">
                <a:latin typeface="Arial"/>
                <a:ea typeface="Calibri"/>
                <a:cs typeface="Times New Roman"/>
              </a:rPr>
              <a:t>E:\Mod08\Labfiles\Starter\Exercise 1</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students that a working solution for this exercise is available in the </a:t>
            </a:r>
            <a:r>
              <a:rPr lang="en-US" sz="1000" b="1" dirty="0">
                <a:latin typeface="Arial"/>
                <a:ea typeface="Calibri"/>
                <a:cs typeface="Times New Roman"/>
              </a:rPr>
              <a:t>E:\Mod08\Labfiles\Solution\Exercise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Incorporating Video</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video to the website Home page. Y</a:t>
            </a:r>
            <a:r>
              <a:rPr lang="en-US" sz="1000" dirty="0">
                <a:solidFill>
                  <a:srgbClr val="000000"/>
                </a:solidFill>
                <a:latin typeface="Arial"/>
                <a:ea typeface="Calibri"/>
                <a:cs typeface="Segoe UI"/>
              </a:rPr>
              <a:t>ou will add custom controls that enable a user to play and pause the video, and then you will handle video events to display how much playback time has elapsed. Finally, you will run the application, view the Home page, and verify that it plays the video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E:\Mod08\Labfiles\Solution\Exercise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Using the Geolocation API to Report the User's Current Location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modify the Location page to react to the current geographic location of the user viewing the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use the Geolocation API to get the visitor’s current location, and then you will calculate and display the distance to the conference venue. Finally, you will run the application and verify that this feature is working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Students should use the project in the </a:t>
            </a:r>
            <a:r>
              <a:rPr lang="en-US" sz="1000" b="1" dirty="0">
                <a:latin typeface="Arial"/>
                <a:ea typeface="Calibri"/>
                <a:cs typeface="Times New Roman"/>
              </a:rPr>
              <a:t>E:\Mod08\Labfiles\Starter\Exercise 3</a:t>
            </a:r>
            <a:r>
              <a:rPr lang="en-US" sz="1000" dirty="0">
                <a:latin typeface="Arial"/>
                <a:ea typeface="Calibri"/>
                <a:cs typeface="Segoe UI"/>
              </a:rPr>
              <a:t> folder </a:t>
            </a:r>
            <a:r>
              <a:rPr lang="en-US" sz="1000" dirty="0" smtClean="0">
                <a:latin typeface="Arial"/>
                <a:ea typeface="Calibri"/>
                <a:cs typeface="Segoe UI"/>
              </a:rPr>
              <a:t>for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876089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564572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methods are provided by the </a:t>
            </a:r>
            <a:r>
              <a:rPr lang="en-US" sz="1000" b="1" dirty="0">
                <a:latin typeface="Arial"/>
                <a:ea typeface="Calibri"/>
                <a:cs typeface="Times New Roman"/>
              </a:rPr>
              <a:t>FileReader</a:t>
            </a:r>
            <a:r>
              <a:rPr lang="en-US" sz="1000" dirty="0">
                <a:latin typeface="Arial"/>
                <a:ea typeface="Calibri"/>
                <a:cs typeface="Segoe UI"/>
              </a:rPr>
              <a:t> interface for reading files on the local file system?</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readAsText()</a:t>
            </a:r>
            <a:r>
              <a:rPr lang="en-US" sz="1000" dirty="0">
                <a:latin typeface="Arial"/>
                <a:ea typeface="Calibri"/>
                <a:cs typeface="Times New Roman"/>
              </a:rPr>
              <a:t>,</a:t>
            </a:r>
            <a:r>
              <a:rPr lang="en-US" sz="1000" b="1" dirty="0">
                <a:latin typeface="Arial"/>
                <a:ea typeface="Calibri"/>
                <a:cs typeface="Times New Roman"/>
              </a:rPr>
              <a:t> readAsDataURL()</a:t>
            </a:r>
            <a:r>
              <a:rPr lang="en-US" sz="1000" dirty="0">
                <a:latin typeface="Arial"/>
                <a:ea typeface="Calibri"/>
                <a:cs typeface="Times New Roman"/>
              </a:rPr>
              <a:t>, and </a:t>
            </a:r>
            <a:r>
              <a:rPr lang="en-US" sz="1000" b="1" dirty="0">
                <a:latin typeface="Arial"/>
                <a:ea typeface="Calibri"/>
                <a:cs typeface="Times New Roman"/>
              </a:rPr>
              <a:t>readAsArrayBuffer()</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HTML5 browsers are guaranteed to support the .mp4 video format. True or false?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methods are provided by the </a:t>
            </a:r>
            <a:r>
              <a:rPr lang="en-US" sz="1000" b="1" dirty="0">
                <a:latin typeface="Arial"/>
                <a:ea typeface="Calibri"/>
                <a:cs typeface="Times New Roman"/>
              </a:rPr>
              <a:t>navigator.geolocation </a:t>
            </a:r>
            <a:r>
              <a:rPr lang="en-US" sz="1000" dirty="0">
                <a:latin typeface="Arial"/>
                <a:ea typeface="Calibri"/>
                <a:cs typeface="Segoe UI"/>
              </a:rPr>
              <a:t>object for obtaining geolocation information?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getCurrentPosition()</a:t>
            </a:r>
            <a:r>
              <a:rPr lang="en-US" sz="1000" dirty="0">
                <a:latin typeface="Arial"/>
                <a:ea typeface="Calibri"/>
                <a:cs typeface="Segoe UI"/>
              </a:rPr>
              <a:t> and </a:t>
            </a:r>
            <a:r>
              <a:rPr lang="en-US" sz="1000" b="1" dirty="0">
                <a:latin typeface="Arial"/>
                <a:ea typeface="Calibri"/>
                <a:cs typeface="Times New Roman"/>
              </a:rPr>
              <a:t>watchPosition()</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F12 Developer Tools require that you have Visual Studio installed on your computer before you can use them to debug JavaScript code.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40405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module does not cover </a:t>
            </a:r>
            <a:r>
              <a:rPr lang="en-US" sz="1000" b="1" dirty="0">
                <a:latin typeface="Arial"/>
                <a:ea typeface="Calibri"/>
                <a:cs typeface="Times New Roman"/>
              </a:rPr>
              <a:t>Blob</a:t>
            </a:r>
            <a:r>
              <a:rPr lang="en-US" sz="1000" dirty="0">
                <a:latin typeface="Arial"/>
                <a:ea typeface="Calibri"/>
                <a:cs typeface="Segoe UI"/>
              </a:rPr>
              <a:t> data or the </a:t>
            </a:r>
            <a:r>
              <a:rPr lang="en-US" sz="1000" b="1" dirty="0">
                <a:latin typeface="Arial"/>
                <a:ea typeface="Calibri"/>
                <a:cs typeface="Times New Roman"/>
              </a:rPr>
              <a:t>FileList</a:t>
            </a:r>
            <a:r>
              <a:rPr lang="en-US" sz="1000" dirty="0">
                <a:latin typeface="Arial"/>
                <a:ea typeface="Calibri"/>
                <a:cs typeface="Segoe UI"/>
              </a:rPr>
              <a:t> interface in detail. If students want to know more about these interfaces, refer them to the W3C documentation in the URL specified in the additional reading section.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FileReader</a:t>
            </a:r>
            <a:r>
              <a:rPr lang="en-US" sz="1000" dirty="0">
                <a:latin typeface="Arial"/>
                <a:ea typeface="Calibri"/>
                <a:cs typeface="Segoe UI"/>
              </a:rPr>
              <a:t> interface is the most commonly used interface in the FILE API; it is described in detail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40219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FileReader</a:t>
            </a:r>
            <a:r>
              <a:rPr lang="en-US" sz="1000" dirty="0">
                <a:latin typeface="Arial"/>
                <a:ea typeface="Calibri"/>
                <a:cs typeface="Segoe UI"/>
              </a:rPr>
              <a:t> interface is arguably the most commonly used interface in the HTML5 File API. Take time to make sure that students understand how this interface works and the various events that are fired as a file is read. The next two topics give some examples that show how to use this interface.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25361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Walk through the code example and highlight the callbacks that process the data when it is read (the callback for the </a:t>
            </a:r>
            <a:r>
              <a:rPr lang="en-US" sz="1000" b="1" dirty="0">
                <a:latin typeface="Arial"/>
                <a:ea typeface="Calibri"/>
                <a:cs typeface="Times New Roman"/>
              </a:rPr>
              <a:t>onload</a:t>
            </a:r>
            <a:r>
              <a:rPr lang="en-US" sz="1000" dirty="0">
                <a:latin typeface="Arial"/>
                <a:ea typeface="Calibri"/>
                <a:cs typeface="Segoe UI"/>
              </a:rPr>
              <a:t> event), and that handle any errors (the callback for the </a:t>
            </a:r>
            <a:r>
              <a:rPr lang="en-US" sz="1000" b="1" dirty="0">
                <a:latin typeface="Arial"/>
                <a:ea typeface="Calibri"/>
                <a:cs typeface="Times New Roman"/>
              </a:rPr>
              <a:t>onerror</a:t>
            </a:r>
            <a:r>
              <a:rPr lang="en-US" sz="1000" dirty="0">
                <a:latin typeface="Arial"/>
                <a:ea typeface="Calibri"/>
                <a:cs typeface="Segoe UI"/>
              </a:rPr>
              <a:t> event).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433132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code example follows a similar pattern to the previous example. The key point to highlight is the use of the </a:t>
            </a:r>
            <a:r>
              <a:rPr lang="en-US" sz="1000" b="1" dirty="0">
                <a:latin typeface="Arial"/>
                <a:ea typeface="Calibri"/>
                <a:cs typeface="Times New Roman"/>
              </a:rPr>
              <a:t>readAsDataURL()</a:t>
            </a:r>
            <a:r>
              <a:rPr lang="en-US" sz="1000" dirty="0">
                <a:latin typeface="Arial"/>
                <a:ea typeface="Calibri"/>
                <a:cs typeface="Segoe UI"/>
              </a:rPr>
              <a:t> function of the </a:t>
            </a:r>
            <a:r>
              <a:rPr lang="en-US" sz="1000" b="1" dirty="0">
                <a:latin typeface="Arial"/>
                <a:ea typeface="Calibri"/>
                <a:cs typeface="Times New Roman"/>
              </a:rPr>
              <a:t>FileReader</a:t>
            </a:r>
            <a:r>
              <a:rPr lang="en-US" sz="1000" dirty="0">
                <a:latin typeface="Arial"/>
                <a:ea typeface="Calibri"/>
                <a:cs typeface="Segoe UI"/>
              </a:rPr>
              <a:t>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749724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drag-and-drop API enables HTML5 elements to act as the source as well as the target of drag-and-drop events; an HTML5 element can be dragged, and can also act as the target of a drop operation. The code examples in this topic illustrate how to perform dragging and dropping.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5888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525210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video support in HTML5 makes it very quick and easy to incorporate video elements. It is no longer necessary to use third-party plugins or extensions.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Students should be aware of possible bandwidth issues, especially if the video element references a high-quality source over a remote link (video content is not cached locally).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71961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9320F9A-DFA0-4189-B502-951ABE0D96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xmlns="" id="{ECB26E85-A47D-4EB8-AACC-5D71388BF9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xmlns="" id="{E5E96502-5A71-49D7-91EF-E9D795A00F4A}"/>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xmlns=""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144AB7B-7005-4435-A7A3-37533F456A78}"/>
              </a:ext>
            </a:extLst>
          </p:cNvPr>
          <p:cNvSpPr>
            <a:spLocks noGrp="1"/>
          </p:cNvSpPr>
          <p:nvPr>
            <p:ph type="dt" sz="half" idx="10"/>
          </p:nvPr>
        </p:nvSpPr>
        <p:spPr/>
        <p:txBody>
          <a:bodyPr/>
          <a:lstStyle/>
          <a:p>
            <a:fld id="{1B4777F9-2A00-47FF-A8CF-CA2FA3234A29}" type="datetime1">
              <a:rPr lang="en-US" smtClean="0"/>
              <a:t>15-Apr-24</a:t>
            </a:fld>
            <a:endParaRPr lang="en-US"/>
          </a:p>
        </p:txBody>
      </p:sp>
      <p:sp>
        <p:nvSpPr>
          <p:cNvPr id="10" name="Freeform 6">
            <a:extLst>
              <a:ext uri="{FF2B5EF4-FFF2-40B4-BE49-F238E27FC236}">
                <a16:creationId xmlns:a16="http://schemas.microsoft.com/office/drawing/2014/main" xmlns=""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xmlns=""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xmlns="" id="{F9E0C4BE-FE7F-4C02-9A3E-71BC3A48C6D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xmlns=""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xmlns=""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27062-6971-4C1F-A975-AC85DCD0FEDC}"/>
              </a:ext>
            </a:extLst>
          </p:cNvPr>
          <p:cNvSpPr>
            <a:spLocks noGrp="1"/>
          </p:cNvSpPr>
          <p:nvPr>
            <p:ph type="title"/>
          </p:nvPr>
        </p:nvSpPr>
        <p:spPr>
          <a:xfrm>
            <a:off x="930729" y="0"/>
            <a:ext cx="10896599" cy="1022804"/>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xmlns=""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6EF606B-F0E0-4BB1-94D6-738E49DF7229}"/>
              </a:ext>
            </a:extLst>
          </p:cNvPr>
          <p:cNvSpPr>
            <a:spLocks noGrp="1"/>
          </p:cNvSpPr>
          <p:nvPr>
            <p:ph type="dt" sz="half" idx="10"/>
          </p:nvPr>
        </p:nvSpPr>
        <p:spPr/>
        <p:txBody>
          <a:bodyPr/>
          <a:lstStyle/>
          <a:p>
            <a:fld id="{6EB1263D-828A-4F7C-B53F-CF7F3AF23101}" type="datetime1">
              <a:rPr lang="en-US" smtClean="0"/>
              <a:t>15-Apr-24</a:t>
            </a:fld>
            <a:endParaRPr lang="en-US"/>
          </a:p>
        </p:txBody>
      </p:sp>
      <p:sp>
        <p:nvSpPr>
          <p:cNvPr id="5" name="Footer Placeholder 4">
            <a:extLst>
              <a:ext uri="{FF2B5EF4-FFF2-40B4-BE49-F238E27FC236}">
                <a16:creationId xmlns:a16="http://schemas.microsoft.com/office/drawing/2014/main" xmlns=""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D3F7A1-D368-4F71-BA41-54CA742F4987}"/>
              </a:ext>
            </a:extLst>
          </p:cNvPr>
          <p:cNvSpPr>
            <a:spLocks noGrp="1"/>
          </p:cNvSpPr>
          <p:nvPr>
            <p:ph type="dt" sz="half" idx="10"/>
          </p:nvPr>
        </p:nvSpPr>
        <p:spPr/>
        <p:txBody>
          <a:bodyPr/>
          <a:lstStyle/>
          <a:p>
            <a:fld id="{DFAA11DA-715D-4CCB-8B4E-F539348944E6}" type="datetime1">
              <a:rPr lang="en-US" smtClean="0"/>
              <a:t>15-Apr-24</a:t>
            </a:fld>
            <a:endParaRPr lang="en-US"/>
          </a:p>
        </p:txBody>
      </p:sp>
      <p:sp>
        <p:nvSpPr>
          <p:cNvPr id="5" name="Footer Placeholder 4">
            <a:extLst>
              <a:ext uri="{FF2B5EF4-FFF2-40B4-BE49-F238E27FC236}">
                <a16:creationId xmlns:a16="http://schemas.microsoft.com/office/drawing/2014/main" xmlns=""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E68A88-1EE1-3422-84E1-7CB361B1DA58}"/>
              </a:ext>
            </a:extLst>
          </p:cNvPr>
          <p:cNvSpPr>
            <a:spLocks noGrp="1"/>
          </p:cNvSpPr>
          <p:nvPr>
            <p:ph type="title"/>
          </p:nvPr>
        </p:nvSpPr>
        <p:spPr>
          <a:xfrm>
            <a:off x="1377043" y="-195261"/>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8FA1FC91-FAA2-D65F-E901-C6884F9C6163}"/>
              </a:ext>
            </a:extLst>
          </p:cNvPr>
          <p:cNvSpPr>
            <a:spLocks noGrp="1"/>
          </p:cNvSpPr>
          <p:nvPr>
            <p:ph type="dt" sz="half" idx="10"/>
          </p:nvPr>
        </p:nvSpPr>
        <p:spPr/>
        <p:txBody>
          <a:bodyPr/>
          <a:lstStyle/>
          <a:p>
            <a:fld id="{02979B47-FAC9-4AEE-B74B-3F584ED26D59}" type="datetime1">
              <a:rPr lang="en-US" smtClean="0"/>
              <a:pPr/>
              <a:t>15-Apr-24</a:t>
            </a:fld>
            <a:endParaRPr lang="en-US" dirty="0"/>
          </a:p>
        </p:txBody>
      </p:sp>
      <p:sp>
        <p:nvSpPr>
          <p:cNvPr id="4" name="Footer Placeholder 3">
            <a:extLst>
              <a:ext uri="{FF2B5EF4-FFF2-40B4-BE49-F238E27FC236}">
                <a16:creationId xmlns:a16="http://schemas.microsoft.com/office/drawing/2014/main" xmlns=""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xmlns=""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287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60B6D-1D51-4444-8393-E35BA63F13AA}"/>
              </a:ext>
            </a:extLst>
          </p:cNvPr>
          <p:cNvSpPr>
            <a:spLocks noGrp="1"/>
          </p:cNvSpPr>
          <p:nvPr>
            <p:ph type="ctrTitle"/>
          </p:nvPr>
        </p:nvSpPr>
        <p:spPr>
          <a:xfrm>
            <a:off x="1524000" y="1122363"/>
            <a:ext cx="9144000" cy="2387600"/>
          </a:xfrm>
        </p:spPr>
        <p:txBody>
          <a:bodyPr anchor="b">
            <a:normAutofit/>
          </a:bodyPr>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xmlns=""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1494AA4-5DCE-4AE8-9BC9-F29480FF880F}"/>
              </a:ext>
            </a:extLst>
          </p:cNvPr>
          <p:cNvSpPr>
            <a:spLocks noGrp="1"/>
          </p:cNvSpPr>
          <p:nvPr>
            <p:ph type="dt" sz="half" idx="10"/>
          </p:nvPr>
        </p:nvSpPr>
        <p:spPr/>
        <p:txBody>
          <a:bodyPr/>
          <a:lstStyle/>
          <a:p>
            <a:fld id="{BBD87E75-7A42-4529-81A0-F6CFD6AF1551}" type="datetime1">
              <a:rPr lang="en-US" smtClean="0"/>
              <a:t>15-Apr-24</a:t>
            </a:fld>
            <a:endParaRPr lang="en-US"/>
          </a:p>
        </p:txBody>
      </p:sp>
      <p:sp>
        <p:nvSpPr>
          <p:cNvPr id="5" name="Footer Placeholder 4">
            <a:extLst>
              <a:ext uri="{FF2B5EF4-FFF2-40B4-BE49-F238E27FC236}">
                <a16:creationId xmlns:a16="http://schemas.microsoft.com/office/drawing/2014/main" xmlns=""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4BE44-49C7-449D-9550-1E7B659704F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126AA4F7-FE01-4FEF-BC23-4EBFFF370D2B}"/>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62387F4-F1D2-4A96-86BB-A48310776FBB}"/>
              </a:ext>
            </a:extLst>
          </p:cNvPr>
          <p:cNvSpPr>
            <a:spLocks noGrp="1"/>
          </p:cNvSpPr>
          <p:nvPr>
            <p:ph type="dt" sz="half" idx="10"/>
          </p:nvPr>
        </p:nvSpPr>
        <p:spPr/>
        <p:txBody>
          <a:bodyPr/>
          <a:lstStyle/>
          <a:p>
            <a:fld id="{D40A7B7E-3938-4D0E-8E14-E58AA83CCFB6}" type="datetime1">
              <a:rPr lang="en-US" smtClean="0"/>
              <a:t>15-Apr-24</a:t>
            </a:fld>
            <a:endParaRPr lang="en-US" dirty="0"/>
          </a:p>
        </p:txBody>
      </p:sp>
      <p:sp>
        <p:nvSpPr>
          <p:cNvPr id="5" name="Footer Placeholder 4">
            <a:extLst>
              <a:ext uri="{FF2B5EF4-FFF2-40B4-BE49-F238E27FC236}">
                <a16:creationId xmlns:a16="http://schemas.microsoft.com/office/drawing/2014/main" xmlns=""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xmlns="" id="{1A2FDF6D-CD2D-433E-84D7-E83F8FCE52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xmlns="" id="{2B2BDD0D-C88D-431E-BC92-4367CEB0061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xmlns=""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E5BC724-756A-4777-8D83-3CD9AFD194ED}"/>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A66FC4DE-2AB7-4E43-BFBA-6FF436D9BADB}"/>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91ABCCFF-F409-4BF2-9883-91BA170BFEE8}"/>
              </a:ext>
            </a:extLst>
          </p:cNvPr>
          <p:cNvSpPr>
            <a:spLocks noGrp="1"/>
          </p:cNvSpPr>
          <p:nvPr>
            <p:ph type="dt" sz="half" idx="10"/>
          </p:nvPr>
        </p:nvSpPr>
        <p:spPr/>
        <p:txBody>
          <a:bodyPr/>
          <a:lstStyle/>
          <a:p>
            <a:fld id="{4A9E546C-EE17-4181-9D6E-D78043A81B8F}" type="datetime1">
              <a:rPr lang="en-US" smtClean="0"/>
              <a:t>15-Apr-24</a:t>
            </a:fld>
            <a:endParaRPr lang="en-US"/>
          </a:p>
        </p:txBody>
      </p:sp>
      <p:sp>
        <p:nvSpPr>
          <p:cNvPr id="6" name="Footer Placeholder 5">
            <a:extLst>
              <a:ext uri="{FF2B5EF4-FFF2-40B4-BE49-F238E27FC236}">
                <a16:creationId xmlns:a16="http://schemas.microsoft.com/office/drawing/2014/main" xmlns=""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DCC53-ADBE-4538-BDCF-8A6C0C074672}"/>
              </a:ext>
            </a:extLst>
          </p:cNvPr>
          <p:cNvSpPr>
            <a:spLocks noGrp="1"/>
          </p:cNvSpPr>
          <p:nvPr>
            <p:ph type="title"/>
          </p:nvPr>
        </p:nvSpPr>
        <p:spPr>
          <a:xfrm>
            <a:off x="898071" y="115435"/>
            <a:ext cx="10923815" cy="89693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97A37BC3-80C1-40A0-B8BD-B9E9F5642329}"/>
              </a:ext>
            </a:extLst>
          </p:cNvPr>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xmlns="" id="{3A9B7EDB-C158-4B0F-AC48-1D7DE7DC80D1}"/>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C27E96D1-3002-4810-98AF-A275B633465C}"/>
              </a:ext>
            </a:extLst>
          </p:cNvPr>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xmlns="" id="{0ADDBB9A-2C9B-4E96-9E5C-6C3BE6449805}"/>
              </a:ext>
            </a:extLst>
          </p:cNvPr>
          <p:cNvSpPr>
            <a:spLocks noGrp="1"/>
          </p:cNvSpPr>
          <p:nvPr>
            <p:ph sz="quarter" idx="4"/>
          </p:nvPr>
        </p:nvSpPr>
        <p:spPr>
          <a:xfrm>
            <a:off x="6172200" y="2505075"/>
            <a:ext cx="5183188" cy="3684588"/>
          </a:xfrm>
        </p:spPr>
        <p:txBody>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BAB99CCF-14FE-46E4-AEF3-3520D661AC00}"/>
              </a:ext>
            </a:extLst>
          </p:cNvPr>
          <p:cNvSpPr>
            <a:spLocks noGrp="1"/>
          </p:cNvSpPr>
          <p:nvPr>
            <p:ph type="dt" sz="half" idx="10"/>
          </p:nvPr>
        </p:nvSpPr>
        <p:spPr/>
        <p:txBody>
          <a:bodyPr/>
          <a:lstStyle/>
          <a:p>
            <a:fld id="{F538DEA4-61AE-4340-8E71-F8E1C0C7F674}" type="datetime1">
              <a:rPr lang="en-US" smtClean="0"/>
              <a:t>15-Apr-24</a:t>
            </a:fld>
            <a:endParaRPr lang="en-US"/>
          </a:p>
        </p:txBody>
      </p:sp>
      <p:sp>
        <p:nvSpPr>
          <p:cNvPr id="8" name="Footer Placeholder 7">
            <a:extLst>
              <a:ext uri="{FF2B5EF4-FFF2-40B4-BE49-F238E27FC236}">
                <a16:creationId xmlns:a16="http://schemas.microsoft.com/office/drawing/2014/main" xmlns=""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16566-0B23-4F08-ACF0-2DDFF54A4BB8}"/>
              </a:ext>
            </a:extLst>
          </p:cNvPr>
          <p:cNvSpPr>
            <a:spLocks noGrp="1"/>
          </p:cNvSpPr>
          <p:nvPr>
            <p:ph type="title"/>
          </p:nvPr>
        </p:nvSpPr>
        <p:spPr>
          <a:xfrm>
            <a:off x="960664" y="-59416"/>
            <a:ext cx="10515600" cy="111261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xmlns="" id="{FF396B25-2A2B-41A7-AF6D-57D5055F1B03}"/>
              </a:ext>
            </a:extLst>
          </p:cNvPr>
          <p:cNvSpPr>
            <a:spLocks noGrp="1"/>
          </p:cNvSpPr>
          <p:nvPr>
            <p:ph type="dt" sz="half" idx="10"/>
          </p:nvPr>
        </p:nvSpPr>
        <p:spPr/>
        <p:txBody>
          <a:bodyPr/>
          <a:lstStyle/>
          <a:p>
            <a:fld id="{336EBB09-FDC3-47DE-93B5-ED6916170555}" type="datetime1">
              <a:rPr lang="en-US" smtClean="0"/>
              <a:t>15-Apr-24</a:t>
            </a:fld>
            <a:endParaRPr lang="en-US"/>
          </a:p>
        </p:txBody>
      </p:sp>
      <p:sp>
        <p:nvSpPr>
          <p:cNvPr id="4" name="Footer Placeholder 3">
            <a:extLst>
              <a:ext uri="{FF2B5EF4-FFF2-40B4-BE49-F238E27FC236}">
                <a16:creationId xmlns:a16="http://schemas.microsoft.com/office/drawing/2014/main" xmlns=""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92526D-307A-4059-80C4-1413758A2DF6}"/>
              </a:ext>
            </a:extLst>
          </p:cNvPr>
          <p:cNvSpPr>
            <a:spLocks noGrp="1"/>
          </p:cNvSpPr>
          <p:nvPr>
            <p:ph type="dt" sz="half" idx="10"/>
          </p:nvPr>
        </p:nvSpPr>
        <p:spPr/>
        <p:txBody>
          <a:bodyPr/>
          <a:lstStyle/>
          <a:p>
            <a:fld id="{C7A1BBAB-51C5-4FCF-9DF9-CE3252633D91}" type="datetime1">
              <a:rPr lang="en-US" smtClean="0"/>
              <a:t>15-Apr-24</a:t>
            </a:fld>
            <a:endParaRPr lang="en-US"/>
          </a:p>
        </p:txBody>
      </p:sp>
      <p:sp>
        <p:nvSpPr>
          <p:cNvPr id="3" name="Footer Placeholder 2">
            <a:extLst>
              <a:ext uri="{FF2B5EF4-FFF2-40B4-BE49-F238E27FC236}">
                <a16:creationId xmlns:a16="http://schemas.microsoft.com/office/drawing/2014/main" xmlns=""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D350E-3F73-4F95-89B8-BF9D660E0DA8}"/>
              </a:ext>
            </a:extLst>
          </p:cNvPr>
          <p:cNvSpPr>
            <a:spLocks noGrp="1"/>
          </p:cNvSpPr>
          <p:nvPr>
            <p:ph type="title"/>
          </p:nvPr>
        </p:nvSpPr>
        <p:spPr>
          <a:xfrm>
            <a:off x="839788" y="457200"/>
            <a:ext cx="3932237" cy="1600200"/>
          </a:xfrm>
        </p:spPr>
        <p:txBody>
          <a:bodyPr anchor="b">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xmlns="" id="{9BFCE4F2-B1FE-4665-B99F-04C8EBAAC369}"/>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7C3DABF-2DE9-4FD5-B4A8-5E200B9876FD}"/>
              </a:ext>
            </a:extLst>
          </p:cNvPr>
          <p:cNvSpPr>
            <a:spLocks noGrp="1"/>
          </p:cNvSpPr>
          <p:nvPr>
            <p:ph type="dt" sz="half" idx="10"/>
          </p:nvPr>
        </p:nvSpPr>
        <p:spPr/>
        <p:txBody>
          <a:bodyPr/>
          <a:lstStyle/>
          <a:p>
            <a:fld id="{4FBD9E29-3541-490B-A77A-28C8A779906A}" type="datetime1">
              <a:rPr lang="en-US" smtClean="0"/>
              <a:t>15-Apr-24</a:t>
            </a:fld>
            <a:endParaRPr lang="en-US"/>
          </a:p>
        </p:txBody>
      </p:sp>
      <p:sp>
        <p:nvSpPr>
          <p:cNvPr id="6" name="Footer Placeholder 5">
            <a:extLst>
              <a:ext uri="{FF2B5EF4-FFF2-40B4-BE49-F238E27FC236}">
                <a16:creationId xmlns:a16="http://schemas.microsoft.com/office/drawing/2014/main" xmlns=""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47410-9CC3-4CD7-A18A-2A1FBD8F7679}"/>
              </a:ext>
            </a:extLst>
          </p:cNvPr>
          <p:cNvSpPr>
            <a:spLocks noGrp="1"/>
          </p:cNvSpPr>
          <p:nvPr>
            <p:ph type="title"/>
          </p:nvPr>
        </p:nvSpPr>
        <p:spPr>
          <a:xfrm>
            <a:off x="839788" y="457200"/>
            <a:ext cx="3932237" cy="1600200"/>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xmlns=""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34AE525-9C27-44A4-ADC4-FEBFF450393E}"/>
              </a:ext>
            </a:extLst>
          </p:cNvPr>
          <p:cNvSpPr>
            <a:spLocks noGrp="1"/>
          </p:cNvSpPr>
          <p:nvPr>
            <p:ph type="dt" sz="half" idx="10"/>
          </p:nvPr>
        </p:nvSpPr>
        <p:spPr/>
        <p:txBody>
          <a:bodyPr/>
          <a:lstStyle/>
          <a:p>
            <a:fld id="{4BBB6057-4896-492E-A421-79CA1BC6A688}" type="datetime1">
              <a:rPr lang="en-US" smtClean="0"/>
              <a:t>15-Apr-24</a:t>
            </a:fld>
            <a:endParaRPr lang="en-US"/>
          </a:p>
        </p:txBody>
      </p:sp>
      <p:sp>
        <p:nvSpPr>
          <p:cNvPr id="6" name="Footer Placeholder 5">
            <a:extLst>
              <a:ext uri="{FF2B5EF4-FFF2-40B4-BE49-F238E27FC236}">
                <a16:creationId xmlns:a16="http://schemas.microsoft.com/office/drawing/2014/main" xmlns=""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8F972D6-1319-4F4E-A35B-D719D3F5F86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xmlns="" id="{4385C812-25A0-4E40-A6AB-B4A290A63150}"/>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xmlns=""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xmlns="" id="{6591E89A-F8E2-4201-95AC-F9DBA9C318FE}"/>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xmlns=""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xmlns="" id="{E1BAA08C-8FDB-46C4-8ADC-9425CB5F293D}"/>
              </a:ext>
            </a:extLst>
          </p:cNvPr>
          <p:cNvSpPr>
            <a:spLocks noGrp="1"/>
          </p:cNvSpPr>
          <p:nvPr>
            <p:ph type="title"/>
          </p:nvPr>
        </p:nvSpPr>
        <p:spPr>
          <a:xfrm>
            <a:off x="963386" y="136526"/>
            <a:ext cx="11103428" cy="104183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15-Apr-24</a:t>
            </a:fld>
            <a:endParaRPr lang="en-US" dirty="0"/>
          </a:p>
        </p:txBody>
      </p:sp>
      <p:sp>
        <p:nvSpPr>
          <p:cNvPr id="5" name="Footer Placeholder 4">
            <a:extLst>
              <a:ext uri="{FF2B5EF4-FFF2-40B4-BE49-F238E27FC236}">
                <a16:creationId xmlns:a16="http://schemas.microsoft.com/office/drawing/2014/main" xmlns=""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xmlns=""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49C5039-D513-FFAD-142A-62C1DD104E13}"/>
              </a:ext>
            </a:extLst>
          </p:cNvPr>
          <p:cNvSpPr>
            <a:spLocks noGrp="1"/>
          </p:cNvSpPr>
          <p:nvPr>
            <p:ph type="dt" sz="half" idx="10"/>
          </p:nvPr>
        </p:nvSpPr>
        <p:spPr/>
        <p:txBody>
          <a:bodyPr/>
          <a:lstStyle/>
          <a:p>
            <a:fld id="{C7A1BBAB-51C5-4FCF-9DF9-CE3252633D91}" type="datetime1">
              <a:rPr lang="en-US" smtClean="0"/>
              <a:t>15-Apr-24</a:t>
            </a:fld>
            <a:endParaRPr lang="en-US"/>
          </a:p>
        </p:txBody>
      </p:sp>
      <p:sp>
        <p:nvSpPr>
          <p:cNvPr id="3" name="Footer Placeholder 2">
            <a:extLst>
              <a:ext uri="{FF2B5EF4-FFF2-40B4-BE49-F238E27FC236}">
                <a16:creationId xmlns:a16="http://schemas.microsoft.com/office/drawing/2014/main" xmlns="" id="{19784FD2-D4E3-D796-9562-28E235AD3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D354DB0-3247-C576-7E77-DDD32DF2014D}"/>
              </a:ext>
            </a:extLst>
          </p:cNvPr>
          <p:cNvSpPr>
            <a:spLocks noGrp="1"/>
          </p:cNvSpPr>
          <p:nvPr>
            <p:ph type="sldNum" sz="quarter" idx="12"/>
          </p:nvPr>
        </p:nvSpPr>
        <p:spPr/>
        <p:txBody>
          <a:bodyPr/>
          <a:lstStyle/>
          <a:p>
            <a:fld id="{5EE24C92-1265-4741-8F9F-404A15D9386E}" type="slidenum">
              <a:rPr lang="en-US" smtClean="0"/>
              <a:t>1</a:t>
            </a:fld>
            <a:endParaRPr lang="en-US"/>
          </a:p>
        </p:txBody>
      </p:sp>
    </p:spTree>
    <p:extLst>
      <p:ext uri="{BB962C8B-B14F-4D97-AF65-F5344CB8AC3E}">
        <p14:creationId xmlns:p14="http://schemas.microsoft.com/office/powerpoint/2010/main" val="299400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Incorporating Multimedia</a:t>
            </a:r>
            <a:endParaRPr lang="en-US" dirty="0"/>
          </a:p>
        </p:txBody>
      </p:sp>
      <p:sp>
        <p:nvSpPr>
          <p:cNvPr id="3" name="Text Placeholder 2"/>
          <p:cNvSpPr>
            <a:spLocks noGrp="1"/>
          </p:cNvSpPr>
          <p:nvPr>
            <p:ph type="body" idx="1"/>
          </p:nvPr>
        </p:nvSpPr>
        <p:spPr/>
        <p:txBody>
          <a:bodyPr/>
          <a:lstStyle/>
          <a:p>
            <a:r>
              <a:rPr lang="en-GB" dirty="0" smtClean="0"/>
              <a:t>Playing Video Content by Using the &lt;video&gt; Tag
Supporting Multiple Video Formats
Interacting with Video in JavaScript Code
Playing Audio Content by Using the &lt;audio&gt; Tag</a:t>
            </a:r>
            <a:endParaRPr lang="en-US" dirty="0"/>
          </a:p>
        </p:txBody>
      </p:sp>
    </p:spTree>
    <p:extLst>
      <p:ext uri="{BB962C8B-B14F-4D97-AF65-F5344CB8AC3E}">
        <p14:creationId xmlns:p14="http://schemas.microsoft.com/office/powerpoint/2010/main" val="72187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Playing Video Content by Using the &lt;video&gt; Tag</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HTML5 enables a web application to play video files natively, without requiring plugins</a:t>
            </a:r>
          </a:p>
          <a:p>
            <a:endParaRPr lang="en-US" dirty="0"/>
          </a:p>
          <a:p>
            <a:r>
              <a:rPr lang="en-US" dirty="0"/>
              <a:t>Use the </a:t>
            </a:r>
            <a:r>
              <a:rPr lang="en-US" b="1" dirty="0"/>
              <a:t>&lt;video&gt;</a:t>
            </a:r>
            <a:r>
              <a:rPr lang="en-US" dirty="0"/>
              <a:t> tag and set the attributes:</a:t>
            </a:r>
          </a:p>
          <a:p>
            <a:pPr lvl="1"/>
            <a:r>
              <a:rPr lang="en-US" b="1" dirty="0"/>
              <a:t>src</a:t>
            </a:r>
          </a:p>
          <a:p>
            <a:pPr lvl="1"/>
            <a:r>
              <a:rPr lang="en-US" b="1" dirty="0"/>
              <a:t>width</a:t>
            </a:r>
            <a:r>
              <a:rPr lang="en-US" dirty="0"/>
              <a:t> and </a:t>
            </a:r>
            <a:r>
              <a:rPr lang="en-US" b="1" dirty="0"/>
              <a:t>height</a:t>
            </a:r>
          </a:p>
          <a:p>
            <a:pPr lvl="1"/>
            <a:r>
              <a:rPr lang="en-US" b="1" dirty="0"/>
              <a:t>p</a:t>
            </a:r>
            <a:r>
              <a:rPr lang="en-US" b="1" dirty="0"/>
              <a:t>oster</a:t>
            </a:r>
          </a:p>
          <a:p>
            <a:pPr lvl="1"/>
            <a:r>
              <a:rPr lang="en-US" b="1" dirty="0"/>
              <a:t>c</a:t>
            </a:r>
            <a:r>
              <a:rPr lang="en-US" b="1" dirty="0"/>
              <a:t>ontrols</a:t>
            </a:r>
          </a:p>
          <a:p>
            <a:pPr lvl="1"/>
            <a:r>
              <a:rPr lang="en-US" b="1" dirty="0"/>
              <a:t>a</a:t>
            </a:r>
            <a:r>
              <a:rPr lang="en-US" b="1" dirty="0"/>
              <a:t>utoplay</a:t>
            </a:r>
          </a:p>
          <a:p>
            <a:pPr lvl="1"/>
            <a:r>
              <a:rPr lang="en-US" b="1" dirty="0"/>
              <a:t>l</a:t>
            </a:r>
            <a:r>
              <a:rPr lang="en-US" b="1" dirty="0"/>
              <a:t>oop</a:t>
            </a:r>
          </a:p>
          <a:p>
            <a:pPr lvl="1"/>
            <a:r>
              <a:rPr lang="en-US" b="1" dirty="0"/>
              <a:t>muted</a:t>
            </a:r>
          </a:p>
          <a:p>
            <a:pPr lvl="1"/>
            <a:endParaRPr lang="en-US" dirty="0"/>
          </a:p>
        </p:txBody>
      </p:sp>
      <p:sp>
        <p:nvSpPr>
          <p:cNvPr id="5" name="TextBox 3"/>
          <p:cNvSpPr txBox="1"/>
          <p:nvPr/>
        </p:nvSpPr>
        <p:spPr>
          <a:xfrm>
            <a:off x="5257800" y="3505201"/>
            <a:ext cx="4572000" cy="255454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src="MyVideo.mp4" </a:t>
            </a:r>
          </a:p>
          <a:p>
            <a:r>
              <a:rPr lang="en-US" sz="2000" b="0" dirty="0">
                <a:latin typeface="Lucida Sans Unicode" pitchFamily="34" charset="0"/>
                <a:cs typeface="Lucida Sans Unicode" pitchFamily="34" charset="0"/>
              </a:rPr>
              <a:t>            width="300" height="200"</a:t>
            </a:r>
          </a:p>
          <a:p>
            <a:r>
              <a:rPr lang="en-US" sz="2000" b="0" dirty="0">
                <a:latin typeface="Lucida Sans Unicode" pitchFamily="34" charset="0"/>
                <a:cs typeface="Lucida Sans Unicode" pitchFamily="34" charset="0"/>
              </a:rPr>
              <a:t>            poster="MyPoster.jpg"</a:t>
            </a:r>
          </a:p>
          <a:p>
            <a:r>
              <a:rPr lang="en-US" sz="2000" b="0" dirty="0">
                <a:latin typeface="Lucida Sans Unicode" pitchFamily="34" charset="0"/>
                <a:cs typeface="Lucida Sans Unicode" pitchFamily="34" charset="0"/>
              </a:rPr>
              <a:t>            autoplay="autoplay"</a:t>
            </a:r>
          </a:p>
          <a:p>
            <a:r>
              <a:rPr lang="en-US" sz="2000" b="0" dirty="0">
                <a:latin typeface="Lucida Sans Unicode" pitchFamily="34" charset="0"/>
                <a:cs typeface="Lucida Sans Unicode" pitchFamily="34" charset="0"/>
              </a:rPr>
              <a:t>            muted="muted"</a:t>
            </a:r>
          </a:p>
          <a:p>
            <a:r>
              <a:rPr lang="en-US" sz="2000" b="0" dirty="0">
                <a:latin typeface="Lucida Sans Unicode" pitchFamily="34" charset="0"/>
                <a:cs typeface="Lucida Sans Unicode" pitchFamily="34" charset="0"/>
              </a:rPr>
              <a:t>            controls="controls" </a:t>
            </a:r>
          </a:p>
          <a:p>
            <a:r>
              <a:rPr lang="en-US" sz="2000" b="0" dirty="0">
                <a:latin typeface="Lucida Sans Unicode" pitchFamily="34" charset="0"/>
                <a:cs typeface="Lucida Sans Unicode" pitchFamily="34" charset="0"/>
              </a:rPr>
              <a:t>            loop="loop" </a:t>
            </a:r>
            <a:r>
              <a:rPr lang="en-US" sz="2000" b="0" dirty="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&lt;/video&gt;</a:t>
            </a:r>
            <a:endParaRPr lang="en-US"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6902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Multiple Video Formats</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a:t>
            </a:r>
            <a:r>
              <a:rPr lang="en-US" b="1" dirty="0"/>
              <a:t>&lt;video&gt;</a:t>
            </a:r>
            <a:r>
              <a:rPr lang="en-US" dirty="0"/>
              <a:t> element can support multiple video formats:</a:t>
            </a:r>
          </a:p>
          <a:p>
            <a:endParaRPr lang="en-US" dirty="0"/>
          </a:p>
          <a:p>
            <a:endParaRPr lang="en-US" dirty="0"/>
          </a:p>
          <a:p>
            <a:endParaRPr lang="en-US" dirty="0"/>
          </a:p>
          <a:p>
            <a:endParaRPr lang="en-US" dirty="0"/>
          </a:p>
          <a:p>
            <a:endParaRPr lang="en-US" dirty="0"/>
          </a:p>
          <a:p>
            <a:r>
              <a:rPr lang="en-US" dirty="0"/>
              <a:t>You can embed Silverlight or Flash content in a </a:t>
            </a:r>
            <a:r>
              <a:rPr lang="en-US" b="1" dirty="0"/>
              <a:t>&lt;video&gt;</a:t>
            </a:r>
            <a:r>
              <a:rPr lang="en-US" dirty="0"/>
              <a:t> tag as a fall-back</a:t>
            </a:r>
          </a:p>
        </p:txBody>
      </p:sp>
      <p:sp>
        <p:nvSpPr>
          <p:cNvPr id="5" name="TextBox 3"/>
          <p:cNvSpPr txBox="1"/>
          <p:nvPr/>
        </p:nvSpPr>
        <p:spPr>
          <a:xfrm>
            <a:off x="1981200" y="2178784"/>
            <a:ext cx="8458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poster="MyPoster.jpg" autoplay controls&gt;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src="MyVideos/MyVideo.mp4"  type='video/mp4'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src="MyVideos/MyVideo.webm" type='video/webm'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src="MyVideos/MyVideo.ogv"  type='video/ogg' </a:t>
            </a:r>
            <a:r>
              <a:rPr lang="en-US" sz="2000" b="0" dirty="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&lt;/video&gt;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14305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Interacting with Video in JavaScript Code</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 application can interact with a </a:t>
            </a:r>
            <a:r>
              <a:rPr lang="en-US" b="1" dirty="0"/>
              <a:t>video</a:t>
            </a:r>
            <a:r>
              <a:rPr lang="en-US" dirty="0"/>
              <a:t> object in JavaScript code:</a:t>
            </a:r>
            <a:endParaRPr lang="en-US" dirty="0"/>
          </a:p>
        </p:txBody>
      </p:sp>
      <p:sp>
        <p:nvSpPr>
          <p:cNvPr id="5" name="TextBox 3"/>
          <p:cNvSpPr txBox="1"/>
          <p:nvPr/>
        </p:nvSpPr>
        <p:spPr>
          <a:xfrm>
            <a:off x="2485418" y="2178785"/>
            <a:ext cx="7191983"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newVideo = document.createElement("video");</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newVideo.src </a:t>
            </a:r>
            <a:r>
              <a:rPr lang="en-US" sz="2000" b="0" dirty="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nameOfVideoFile;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newVideo.loop </a:t>
            </a:r>
            <a:r>
              <a:rPr lang="en-US" sz="2000" b="0" dirty="0">
                <a:latin typeface="Lucida Sans Unicode" pitchFamily="34" charset="0"/>
                <a:cs typeface="Lucida Sans Unicode" pitchFamily="34" charset="0"/>
              </a:rPr>
              <a:t>= true;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newVideo.controls </a:t>
            </a:r>
            <a:r>
              <a:rPr lang="en-US" sz="2000" b="0" dirty="0">
                <a:latin typeface="Lucida Sans Unicode" pitchFamily="34" charset="0"/>
                <a:cs typeface="Lucida Sans Unicode" pitchFamily="34" charset="0"/>
              </a:rPr>
              <a:t>= true;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newVideo.poster </a:t>
            </a:r>
            <a:r>
              <a:rPr lang="en-US" sz="2000" b="0" dirty="0">
                <a:latin typeface="Lucida Sans Unicode" pitchFamily="34" charset="0"/>
                <a:cs typeface="Lucida Sans Unicode" pitchFamily="34" charset="0"/>
              </a:rPr>
              <a:t>= "ImageLoading.png</a:t>
            </a:r>
            <a:r>
              <a:rPr lang="en-US" sz="2000" b="0" dirty="0">
                <a:latin typeface="Lucida Sans Unicode" pitchFamily="34" charset="0"/>
                <a:cs typeface="Lucida Sans Unicode" pitchFamily="34" charset="0"/>
              </a:rPr>
              <a:t>";</a:t>
            </a:r>
          </a:p>
          <a:p>
            <a:endParaRPr lang="en-US"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newVideo.addEventListener</a:t>
            </a:r>
            <a:r>
              <a:rPr lang="en-US" sz="2000" b="0" dirty="0">
                <a:latin typeface="Lucida Sans Unicode" pitchFamily="34" charset="0"/>
                <a:cs typeface="Lucida Sans Unicode" pitchFamily="34" charset="0"/>
              </a:rPr>
              <a:t>("loadeddata", function()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newVideo.play</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false</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0771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5" y="-2"/>
            <a:ext cx="8504113" cy="740664"/>
          </a:xfrm>
        </p:spPr>
        <p:txBody>
          <a:bodyPr>
            <a:normAutofit fontScale="90000"/>
          </a:bodyPr>
          <a:lstStyle/>
          <a:p>
            <a:r>
              <a:rPr lang="en-GB" dirty="0" smtClean="0"/>
              <a:t>Playing Audio Content by Using the &lt;audio&gt; Tag</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&lt;audio&gt;</a:t>
            </a:r>
            <a:r>
              <a:rPr lang="en-US" dirty="0"/>
              <a:t> tag to play audio files natively, without requiring plugins:</a:t>
            </a:r>
          </a:p>
          <a:p>
            <a:endParaRPr lang="en-US" dirty="0"/>
          </a:p>
          <a:p>
            <a:endParaRPr lang="en-US" dirty="0"/>
          </a:p>
          <a:p>
            <a:endParaRPr lang="en-US" dirty="0"/>
          </a:p>
          <a:p>
            <a:endParaRPr lang="en-US" dirty="0"/>
          </a:p>
          <a:p>
            <a:r>
              <a:rPr lang="en-US" dirty="0"/>
              <a:t>The JavaScript API for audio is similar to the API for video</a:t>
            </a:r>
            <a:endParaRPr lang="en-US" dirty="0"/>
          </a:p>
        </p:txBody>
      </p:sp>
      <p:sp>
        <p:nvSpPr>
          <p:cNvPr id="5" name="TextBox 3"/>
          <p:cNvSpPr txBox="1"/>
          <p:nvPr/>
        </p:nvSpPr>
        <p:spPr>
          <a:xfrm>
            <a:off x="3023675" y="2314708"/>
            <a:ext cx="5341996"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a:t>
            </a:r>
            <a:r>
              <a:rPr lang="en-US" sz="2000" b="0" dirty="0">
                <a:latin typeface="Lucida Sans Unicode" pitchFamily="34" charset="0"/>
                <a:cs typeface="Lucida Sans Unicode" pitchFamily="34" charset="0"/>
              </a:rPr>
              <a:t>audio src="MyAudio.mp3"&gt;&lt;/audio</a:t>
            </a:r>
            <a:r>
              <a:rPr lang="en-US" sz="2000" b="0" dirty="0">
                <a:latin typeface="Lucida Sans Unicode" pitchFamily="34" charset="0"/>
                <a:cs typeface="Lucida Sans Unicode" pitchFamily="34" charset="0"/>
              </a:rPr>
              <a:t>&gt;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13741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5" y="-2"/>
            <a:ext cx="8683625" cy="740664"/>
          </a:xfrm>
        </p:spPr>
        <p:txBody>
          <a:bodyPr>
            <a:normAutofit fontScale="90000"/>
          </a:bodyPr>
          <a:lstStyle/>
          <a:p>
            <a:r>
              <a:rPr lang="en-GB" dirty="0" smtClean="0"/>
              <a:t>Lesson 3: Reacting to Browser Location and Context</a:t>
            </a:r>
            <a:endParaRPr lang="en-US" dirty="0"/>
          </a:p>
        </p:txBody>
      </p:sp>
      <p:sp>
        <p:nvSpPr>
          <p:cNvPr id="3" name="Text Placeholder 2"/>
          <p:cNvSpPr>
            <a:spLocks noGrp="1"/>
          </p:cNvSpPr>
          <p:nvPr>
            <p:ph type="body" idx="1"/>
          </p:nvPr>
        </p:nvSpPr>
        <p:spPr/>
        <p:txBody>
          <a:bodyPr/>
          <a:lstStyle/>
          <a:p>
            <a:r>
              <a:rPr lang="en-GB" dirty="0" smtClean="0"/>
              <a:t>The HTML5 Geolocation API
Requesting Geolocation Information
Processing Geolocation Information
Handling Geolocation Errors
Detecting the Context for a Page</a:t>
            </a:r>
            <a:endParaRPr lang="en-US" dirty="0"/>
          </a:p>
        </p:txBody>
      </p:sp>
    </p:spTree>
    <p:extLst>
      <p:ext uri="{BB962C8B-B14F-4D97-AF65-F5344CB8AC3E}">
        <p14:creationId xmlns:p14="http://schemas.microsoft.com/office/powerpoint/2010/main" val="349675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HTML5 Geolocation API</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Geolocation API enables a browser to determine the longitude and latitude of </a:t>
            </a:r>
            <a:br>
              <a:rPr lang="en-US" dirty="0"/>
            </a:br>
            <a:r>
              <a:rPr lang="en-US" dirty="0"/>
              <a:t>its current location</a:t>
            </a:r>
          </a:p>
          <a:p>
            <a:endParaRPr lang="en-US" dirty="0"/>
          </a:p>
          <a:p>
            <a:r>
              <a:rPr lang="en-US" dirty="0"/>
              <a:t>A host device can use several techniques to obtain geolocation information:</a:t>
            </a:r>
          </a:p>
          <a:p>
            <a:pPr lvl="1"/>
            <a:r>
              <a:rPr lang="en-US" dirty="0"/>
              <a:t>IP address</a:t>
            </a:r>
          </a:p>
          <a:p>
            <a:pPr lvl="1"/>
            <a:r>
              <a:rPr lang="en-US" dirty="0"/>
              <a:t>GPS positioning</a:t>
            </a:r>
          </a:p>
          <a:p>
            <a:pPr lvl="1"/>
            <a:r>
              <a:rPr lang="en-US" dirty="0"/>
              <a:t>Wi-Fi</a:t>
            </a:r>
          </a:p>
          <a:p>
            <a:pPr lvl="1"/>
            <a:r>
              <a:rPr lang="en-US" dirty="0"/>
              <a:t>Cell phone location</a:t>
            </a:r>
          </a:p>
          <a:p>
            <a:pPr lvl="1"/>
            <a:r>
              <a:rPr lang="en-US" dirty="0"/>
              <a:t>User-defined location information</a:t>
            </a:r>
            <a:endParaRPr lang="en-US" dirty="0"/>
          </a:p>
        </p:txBody>
      </p:sp>
      <p:pic>
        <p:nvPicPr>
          <p:cNvPr id="5" name="Picture 4" descr="An image representing longitude and latitu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4400" y="1250004"/>
            <a:ext cx="1537164" cy="1533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n image representing a source of geoloaction infor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128" y="3432404"/>
            <a:ext cx="1438072" cy="255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54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Requesting Geolocation Information</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make a one-shot request for position information:</a:t>
            </a:r>
          </a:p>
          <a:p>
            <a:endParaRPr lang="en-US" dirty="0"/>
          </a:p>
          <a:p>
            <a:endParaRPr lang="en-US" dirty="0"/>
          </a:p>
          <a:p>
            <a:endParaRPr lang="en-US" dirty="0"/>
          </a:p>
          <a:p>
            <a:r>
              <a:rPr lang="en-US" dirty="0"/>
              <a:t>To receive repeated position information updates:</a:t>
            </a:r>
            <a:endParaRPr lang="en-US" dirty="0"/>
          </a:p>
        </p:txBody>
      </p:sp>
      <p:sp>
        <p:nvSpPr>
          <p:cNvPr id="5" name="TextBox 3"/>
          <p:cNvSpPr txBox="1"/>
          <p:nvPr/>
        </p:nvSpPr>
        <p:spPr>
          <a:xfrm>
            <a:off x="2057400" y="2277070"/>
            <a:ext cx="82296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navigator.geolocation.getCurrentPosition(myPositionCallbackFunction</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myPositionErrorCallbackFunction,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{enableHighAccuracy: true, timeout: 5000} );</a:t>
            </a:r>
            <a:endParaRPr lang="en-GB" b="0" dirty="0">
              <a:latin typeface="Lucida Sans Unicode" pitchFamily="34" charset="0"/>
              <a:cs typeface="Lucida Sans Unicode" pitchFamily="34" charset="0"/>
            </a:endParaRPr>
          </a:p>
        </p:txBody>
      </p:sp>
      <p:sp>
        <p:nvSpPr>
          <p:cNvPr id="6" name="TextBox 4"/>
          <p:cNvSpPr txBox="1"/>
          <p:nvPr/>
        </p:nvSpPr>
        <p:spPr>
          <a:xfrm>
            <a:off x="2057400" y="4033897"/>
            <a:ext cx="8229600" cy="181588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
            </a:r>
            <a:r>
              <a:rPr lang="en-US" b="0" dirty="0">
                <a:latin typeface="Lucida Sans Unicode" pitchFamily="34" charset="0"/>
                <a:cs typeface="Lucida Sans Unicode" pitchFamily="34" charset="0"/>
              </a:rPr>
              <a:t>watchID </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a:latin typeface="Lucida Sans Unicode" pitchFamily="34" charset="0"/>
                <a:cs typeface="Lucida Sans Unicode" pitchFamily="34" charset="0"/>
              </a:rPr>
              <a:t>     </a:t>
            </a:r>
            <a:r>
              <a:rPr lang="en-US" b="0" dirty="0">
                <a:latin typeface="Lucida Sans Unicode" pitchFamily="34" charset="0"/>
                <a:cs typeface="Lucida Sans Unicode" pitchFamily="34" charset="0"/>
              </a:rPr>
              <a:t>navigator.geolocation.watchPosition(myPositionCallbackFunction,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a:latin typeface="Lucida Sans Unicode" pitchFamily="34" charset="0"/>
                <a:cs typeface="Lucida Sans Unicode" pitchFamily="34" charset="0"/>
              </a:rPr>
              <a:t> myPositionErrorCallbackFunction,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{enableHighAccuracy: true, maximumAge: 10000} );</a:t>
            </a:r>
            <a:endParaRPr lang="en-GB"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navigator.geolocation.clearWatch(watchID);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9568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Geolocation Information</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Geolocation properties include:</a:t>
            </a:r>
          </a:p>
          <a:p>
            <a:pPr lvl="1"/>
            <a:r>
              <a:rPr lang="en-US" b="1" dirty="0"/>
              <a:t>latitude</a:t>
            </a:r>
          </a:p>
          <a:p>
            <a:pPr lvl="1"/>
            <a:r>
              <a:rPr lang="en-US" b="1" dirty="0"/>
              <a:t>l</a:t>
            </a:r>
            <a:r>
              <a:rPr lang="en-US" b="1" dirty="0"/>
              <a:t>ongitude</a:t>
            </a:r>
          </a:p>
          <a:p>
            <a:pPr lvl="1"/>
            <a:r>
              <a:rPr lang="en-US" b="1" dirty="0"/>
              <a:t>a</a:t>
            </a:r>
            <a:r>
              <a:rPr lang="en-US" b="1" dirty="0"/>
              <a:t>ccuracy</a:t>
            </a:r>
            <a:endParaRPr lang="en-US" dirty="0"/>
          </a:p>
          <a:p>
            <a:pPr lvl="1"/>
            <a:endParaRPr lang="en-US" b="1" dirty="0"/>
          </a:p>
          <a:p>
            <a:r>
              <a:rPr lang="en-US" dirty="0"/>
              <a:t>Geolocation data may include the following optional properties:</a:t>
            </a:r>
          </a:p>
          <a:p>
            <a:pPr lvl="1"/>
            <a:r>
              <a:rPr lang="en-US" b="1" dirty="0"/>
              <a:t>a</a:t>
            </a:r>
            <a:r>
              <a:rPr lang="en-US" b="1" dirty="0"/>
              <a:t>ltitude</a:t>
            </a:r>
          </a:p>
          <a:p>
            <a:pPr lvl="1"/>
            <a:r>
              <a:rPr lang="en-US" b="1" dirty="0"/>
              <a:t>altitudeAccuracy</a:t>
            </a:r>
          </a:p>
          <a:p>
            <a:pPr lvl="1"/>
            <a:r>
              <a:rPr lang="en-US" b="1" dirty="0"/>
              <a:t>h</a:t>
            </a:r>
            <a:r>
              <a:rPr lang="en-US" b="1" dirty="0"/>
              <a:t>eading</a:t>
            </a:r>
          </a:p>
          <a:p>
            <a:pPr lvl="1"/>
            <a:r>
              <a:rPr lang="en-US" b="1" dirty="0"/>
              <a:t>speed</a:t>
            </a:r>
            <a:endParaRPr lang="en-US" b="1" dirty="0"/>
          </a:p>
        </p:txBody>
      </p:sp>
      <p:grpSp>
        <p:nvGrpSpPr>
          <p:cNvPr id="5" name="Group 4" descr="An image representing a geolocation poistion."/>
          <p:cNvGrpSpPr/>
          <p:nvPr/>
        </p:nvGrpSpPr>
        <p:grpSpPr>
          <a:xfrm>
            <a:off x="6400800" y="1066800"/>
            <a:ext cx="3124200" cy="2052256"/>
            <a:chOff x="4876800" y="1066800"/>
            <a:chExt cx="3124200" cy="2052256"/>
          </a:xfrm>
        </p:grpSpPr>
        <p:pic>
          <p:nvPicPr>
            <p:cNvPr id="6" name="Picture 5" descr="C:\Work in Progress\Microsoft\VAT\MSL_PNG_Object_Library\Inter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057400" cy="20522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a:off x="4876800" y="2209800"/>
              <a:ext cx="1828801" cy="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pic>
        <p:nvPicPr>
          <p:cNvPr id="8" name="Picture 7" descr="An image representing optional property valu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5713" y="4038601"/>
            <a:ext cx="17811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1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Geolocation Errors</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If an error occurs during a geolocation request, the following properties are available:</a:t>
            </a:r>
          </a:p>
          <a:p>
            <a:pPr lvl="1"/>
            <a:r>
              <a:rPr lang="en-US" b="1" dirty="0"/>
              <a:t>code</a:t>
            </a:r>
          </a:p>
          <a:p>
            <a:pPr lvl="2"/>
            <a:r>
              <a:rPr lang="en-US" b="1" dirty="0"/>
              <a:t>PositionError.PERMISSION_DENIED</a:t>
            </a:r>
          </a:p>
          <a:p>
            <a:pPr lvl="2"/>
            <a:r>
              <a:rPr lang="en-US" b="1" dirty="0"/>
              <a:t>PositionError.POSITION_UNAVAILABLE</a:t>
            </a:r>
          </a:p>
          <a:p>
            <a:pPr lvl="2"/>
            <a:r>
              <a:rPr lang="en-US" b="1" dirty="0"/>
              <a:t>PositionError.TIMEOUT</a:t>
            </a:r>
          </a:p>
          <a:p>
            <a:pPr lvl="1"/>
            <a:r>
              <a:rPr lang="en-US" b="1" dirty="0"/>
              <a:t>message</a:t>
            </a:r>
          </a:p>
          <a:p>
            <a:endParaRPr lang="en-US" dirty="0"/>
          </a:p>
        </p:txBody>
      </p:sp>
      <p:sp>
        <p:nvSpPr>
          <p:cNvPr id="5" name="TextBox 4"/>
          <p:cNvSpPr txBox="1"/>
          <p:nvPr/>
        </p:nvSpPr>
        <p:spPr>
          <a:xfrm>
            <a:off x="2174130" y="4208992"/>
            <a:ext cx="82296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function myPositionErrorCallbackFunction(error</a:t>
            </a:r>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errorMessage = error.message;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errorCode = error.code;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 Add code here, to process the information.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3214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2174197"/>
            <a:ext cx="9144000" cy="2509607"/>
          </a:xfrm>
          <a:prstGeom prst="rect">
            <a:avLst/>
          </a:prstGeom>
        </p:spPr>
      </p:pic>
    </p:spTree>
    <p:extLst>
      <p:ext uri="{BB962C8B-B14F-4D97-AF65-F5344CB8AC3E}">
        <p14:creationId xmlns:p14="http://schemas.microsoft.com/office/powerpoint/2010/main" val="3186543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the Context for a Page</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Page Visibility API</a:t>
            </a:r>
          </a:p>
          <a:p>
            <a:pPr lvl="1"/>
            <a:r>
              <a:rPr lang="en-US" dirty="0"/>
              <a:t>Enables an application to determine whether a page is currently visible.</a:t>
            </a:r>
          </a:p>
          <a:p>
            <a:pPr lvl="1"/>
            <a:endParaRPr lang="en-US" dirty="0"/>
          </a:p>
          <a:p>
            <a:r>
              <a:rPr lang="en-US" dirty="0"/>
              <a:t>Offline detection</a:t>
            </a:r>
          </a:p>
          <a:p>
            <a:pPr lvl="1"/>
            <a:r>
              <a:rPr lang="en-US" dirty="0"/>
              <a:t>Enables an application to detect whether the browser has a live connection to a server.</a:t>
            </a:r>
          </a:p>
          <a:p>
            <a:pPr lvl="1"/>
            <a:endParaRPr lang="en-US" dirty="0"/>
          </a:p>
          <a:p>
            <a:r>
              <a:rPr lang="en-US" dirty="0"/>
              <a:t>User agent information</a:t>
            </a:r>
          </a:p>
          <a:p>
            <a:pPr lvl="1"/>
            <a:r>
              <a:rPr lang="en-US" dirty="0"/>
              <a:t>Enables an application to obtain the user agent string for the browser.</a:t>
            </a:r>
            <a:endParaRPr lang="en-US" dirty="0"/>
          </a:p>
        </p:txBody>
      </p:sp>
    </p:spTree>
    <p:extLst>
      <p:ext uri="{BB962C8B-B14F-4D97-AF65-F5344CB8AC3E}">
        <p14:creationId xmlns:p14="http://schemas.microsoft.com/office/powerpoint/2010/main" val="2137169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5" y="-2"/>
            <a:ext cx="8683625" cy="740664"/>
          </a:xfrm>
        </p:spPr>
        <p:txBody>
          <a:bodyPr>
            <a:normAutofit fontScale="90000"/>
          </a:bodyPr>
          <a:lstStyle/>
          <a:p>
            <a:r>
              <a:rPr lang="en-GB" dirty="0" smtClean="0"/>
              <a:t>Lesson 4: Debugging and Profiling a Web Application</a:t>
            </a:r>
            <a:endParaRPr lang="en-US" dirty="0"/>
          </a:p>
        </p:txBody>
      </p:sp>
      <p:sp>
        <p:nvSpPr>
          <p:cNvPr id="3" name="Text Placeholder 2"/>
          <p:cNvSpPr>
            <a:spLocks noGrp="1"/>
          </p:cNvSpPr>
          <p:nvPr>
            <p:ph type="body" idx="1"/>
          </p:nvPr>
        </p:nvSpPr>
        <p:spPr/>
        <p:txBody>
          <a:bodyPr/>
          <a:lstStyle/>
          <a:p>
            <a:r>
              <a:rPr lang="en-GB" dirty="0" smtClean="0"/>
              <a:t>Overview of the F12 Developer Tools in Internet Explorer 10
Demonstration: Using the F12 Developer Tools to Debug JavaScript Code
Demonstration: Using the F12 Developer Tools to Profile a Web Application
Demonstration: Creating Interactive Pages with HTML5 APIs</a:t>
            </a:r>
            <a:endParaRPr lang="en-US" dirty="0"/>
          </a:p>
        </p:txBody>
      </p:sp>
    </p:spTree>
    <p:extLst>
      <p:ext uri="{BB962C8B-B14F-4D97-AF65-F5344CB8AC3E}">
        <p14:creationId xmlns:p14="http://schemas.microsoft.com/office/powerpoint/2010/main" val="3966446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082" y="97346"/>
            <a:ext cx="10515600" cy="1112610"/>
          </a:xfrm>
        </p:spPr>
        <p:txBody>
          <a:bodyPr/>
          <a:lstStyle/>
          <a:p>
            <a:r>
              <a:rPr lang="en-GB" dirty="0" smtClean="0"/>
              <a:t>Overview of the F12 Developer Tools in Internet Explorer 10</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Navigation Timing API enables an application to determine the download speed for a web page:</a:t>
            </a:r>
          </a:p>
          <a:p>
            <a:pPr lvl="1"/>
            <a:r>
              <a:rPr lang="en-US" b="1" dirty="0"/>
              <a:t>w</a:t>
            </a:r>
            <a:r>
              <a:rPr lang="en-US" b="1" dirty="0"/>
              <a:t>indow.performance.navigation</a:t>
            </a:r>
          </a:p>
          <a:p>
            <a:pPr lvl="1"/>
            <a:r>
              <a:rPr lang="en-US" b="1" dirty="0"/>
              <a:t>window.performance.timing</a:t>
            </a:r>
          </a:p>
          <a:p>
            <a:r>
              <a:rPr lang="en-US" dirty="0"/>
              <a:t>The F12 Developer Tools provide debugging and profiling capabilities in Internet Explorer</a:t>
            </a:r>
            <a:endParaRPr lang="en-US" dirty="0"/>
          </a:p>
        </p:txBody>
      </p:sp>
      <p:pic>
        <p:nvPicPr>
          <p:cNvPr id="5" name="Picture 4" descr="A screen shot of the Network page in the F12 Developers Tools window"/>
          <p:cNvPicPr>
            <a:picLocks noChangeAspect="1" noChangeArrowheads="1"/>
          </p:cNvPicPr>
          <p:nvPr/>
        </p:nvPicPr>
        <p:blipFill rotWithShape="1">
          <a:blip r:embed="rId3">
            <a:extLst>
              <a:ext uri="{28A0092B-C50C-407E-A947-70E740481C1C}">
                <a14:useLocalDpi xmlns:a14="http://schemas.microsoft.com/office/drawing/2010/main" val="0"/>
              </a:ext>
            </a:extLst>
          </a:blip>
          <a:srcRect l="-22895" r="22895" b="67109"/>
          <a:stretch/>
        </p:blipFill>
        <p:spPr bwMode="auto">
          <a:xfrm>
            <a:off x="-342901" y="3810386"/>
            <a:ext cx="10089008" cy="249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70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081" y="132173"/>
            <a:ext cx="10515600" cy="1112610"/>
          </a:xfrm>
        </p:spPr>
        <p:txBody>
          <a:bodyPr/>
          <a:lstStyle/>
          <a:p>
            <a:r>
              <a:rPr lang="en-GB" dirty="0" smtClean="0"/>
              <a:t>Demonstration: Using the F12 Developer Tools to Debug JavaScript Code</a:t>
            </a:r>
            <a:endParaRPr lang="en-US" dirty="0"/>
          </a:p>
        </p:txBody>
      </p:sp>
      <p:sp>
        <p:nvSpPr>
          <p:cNvPr id="4" name="Content Placeholder 2"/>
          <p:cNvSpPr>
            <a:spLocks noGrp="1"/>
          </p:cNvSpPr>
          <p:nvPr/>
        </p:nvSpPr>
        <p:spPr bwMode="auto">
          <a:xfrm>
            <a:off x="1982788" y="183111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F12 Developer Tools to:</a:t>
            </a:r>
          </a:p>
          <a:p>
            <a:endParaRPr lang="en-US" dirty="0"/>
          </a:p>
          <a:p>
            <a:r>
              <a:rPr lang="en-US" dirty="0"/>
              <a:t>Set a breakpoint in JavaScript code</a:t>
            </a:r>
          </a:p>
          <a:p>
            <a:r>
              <a:rPr lang="en-US" dirty="0"/>
              <a:t>Step through JavaScript code and examine variables</a:t>
            </a:r>
            <a:endParaRPr lang="en-US" dirty="0"/>
          </a:p>
        </p:txBody>
      </p:sp>
    </p:spTree>
    <p:extLst>
      <p:ext uri="{BB962C8B-B14F-4D97-AF65-F5344CB8AC3E}">
        <p14:creationId xmlns:p14="http://schemas.microsoft.com/office/powerpoint/2010/main" val="1502968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664" y="123464"/>
            <a:ext cx="10515600" cy="1112610"/>
          </a:xfrm>
        </p:spPr>
        <p:txBody>
          <a:bodyPr/>
          <a:lstStyle/>
          <a:p>
            <a:r>
              <a:rPr lang="en-GB" dirty="0" smtClean="0"/>
              <a:t>Demonstration: Using the F12 Developer Tools to Profile a Web Application</a:t>
            </a:r>
            <a:endParaRPr lang="en-US" dirty="0"/>
          </a:p>
        </p:txBody>
      </p:sp>
      <p:sp>
        <p:nvSpPr>
          <p:cNvPr id="4" name="Content Placeholder 2"/>
          <p:cNvSpPr>
            <a:spLocks noGrp="1"/>
          </p:cNvSpPr>
          <p:nvPr/>
        </p:nvSpPr>
        <p:spPr bwMode="auto">
          <a:xfrm>
            <a:off x="1982788" y="149147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F12 Developer Tools to:</a:t>
            </a:r>
          </a:p>
          <a:p>
            <a:endParaRPr lang="en-US" dirty="0"/>
          </a:p>
          <a:p>
            <a:r>
              <a:rPr lang="en-US" dirty="0"/>
              <a:t>Examine </a:t>
            </a:r>
            <a:r>
              <a:rPr lang="en-US" dirty="0"/>
              <a:t>the </a:t>
            </a:r>
            <a:r>
              <a:rPr lang="en-US" dirty="0"/>
              <a:t>network </a:t>
            </a:r>
            <a:r>
              <a:rPr lang="en-US" dirty="0"/>
              <a:t>t</a:t>
            </a:r>
            <a:r>
              <a:rPr lang="en-US" dirty="0"/>
              <a:t>raffic </a:t>
            </a:r>
            <a:r>
              <a:rPr lang="en-US" dirty="0"/>
              <a:t>for </a:t>
            </a:r>
            <a:r>
              <a:rPr lang="en-US" dirty="0"/>
              <a:t>a web </a:t>
            </a:r>
            <a:r>
              <a:rPr lang="en-US" dirty="0"/>
              <a:t>a</a:t>
            </a:r>
            <a:r>
              <a:rPr lang="en-US" dirty="0"/>
              <a:t>pplication</a:t>
            </a:r>
          </a:p>
          <a:p>
            <a:r>
              <a:rPr lang="en-US" dirty="0"/>
              <a:t>Capture profile data for a web application</a:t>
            </a:r>
            <a:endParaRPr lang="en-GB" dirty="0"/>
          </a:p>
          <a:p>
            <a:endParaRPr lang="en-US" dirty="0"/>
          </a:p>
        </p:txBody>
      </p:sp>
    </p:spTree>
    <p:extLst>
      <p:ext uri="{BB962C8B-B14F-4D97-AF65-F5344CB8AC3E}">
        <p14:creationId xmlns:p14="http://schemas.microsoft.com/office/powerpoint/2010/main" val="267496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788" y="280551"/>
            <a:ext cx="8683625" cy="740664"/>
          </a:xfrm>
        </p:spPr>
        <p:txBody>
          <a:bodyPr>
            <a:normAutofit fontScale="90000"/>
          </a:bodyPr>
          <a:lstStyle/>
          <a:p>
            <a:r>
              <a:rPr lang="en-GB" dirty="0" smtClean="0"/>
              <a:t>Demonstration: Creating Interactive Pages with HTML5 APIs</a:t>
            </a:r>
            <a:endParaRPr lang="en-US" dirty="0"/>
          </a:p>
        </p:txBody>
      </p:sp>
      <p:sp>
        <p:nvSpPr>
          <p:cNvPr id="4" name="Content Placeholder 2"/>
          <p:cNvSpPr>
            <a:spLocks noGrp="1"/>
          </p:cNvSpPr>
          <p:nvPr/>
        </p:nvSpPr>
        <p:spPr bwMode="auto">
          <a:xfrm>
            <a:off x="2043748" y="142180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a:t>.</a:t>
            </a:r>
            <a:endParaRPr lang="en-GB" dirty="0"/>
          </a:p>
        </p:txBody>
      </p:sp>
    </p:spTree>
    <p:extLst>
      <p:ext uri="{BB962C8B-B14F-4D97-AF65-F5344CB8AC3E}">
        <p14:creationId xmlns:p14="http://schemas.microsoft.com/office/powerpoint/2010/main" val="353156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Interactive Pages with HTML5 APIs</a:t>
            </a:r>
            <a:endParaRPr lang="en-US" dirty="0"/>
          </a:p>
        </p:txBody>
      </p:sp>
      <p:sp>
        <p:nvSpPr>
          <p:cNvPr id="3" name="Text Placeholder 2"/>
          <p:cNvSpPr>
            <a:spLocks noGrp="1"/>
          </p:cNvSpPr>
          <p:nvPr>
            <p:ph type="body" idx="1"/>
          </p:nvPr>
        </p:nvSpPr>
        <p:spPr/>
        <p:txBody>
          <a:bodyPr/>
          <a:lstStyle/>
          <a:p>
            <a:r>
              <a:rPr lang="en-GB" dirty="0" smtClean="0"/>
              <a:t>Exercise 1: Dragging and Dropping Images
Exercise 2: Incorporating Video
Exercise 3: Using the Geolocation API to Report the User's Current Location</a:t>
            </a:r>
            <a:endParaRPr lang="en-US" dirty="0"/>
          </a:p>
        </p:txBody>
      </p:sp>
    </p:spTree>
    <p:extLst>
      <p:ext uri="{BB962C8B-B14F-4D97-AF65-F5344CB8AC3E}">
        <p14:creationId xmlns:p14="http://schemas.microsoft.com/office/powerpoint/2010/main" val="1811332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r>
              <a:rPr lang="en-GB" dirty="0"/>
              <a:t>The </a:t>
            </a:r>
            <a:r>
              <a:rPr lang="en-GB" dirty="0" err="1"/>
              <a:t>ContosoConf</a:t>
            </a:r>
            <a:r>
              <a:rPr lang="en-GB" dirty="0"/>
              <a:t> organizers want to highlight the latest HTML5 technologies in order to create an interactive experience for people visiting the conference website. Specifically, the conference organizers have asked you to add the following features to the application:</a:t>
            </a:r>
          </a:p>
          <a:p>
            <a:pPr lvl="1"/>
            <a:r>
              <a:rPr lang="en-GB" dirty="0"/>
              <a:t>Conference speakers need a way to generate their badges. A web page should be added that enables a speaker to drag-and-drop a profile picture to start creating their badge.</a:t>
            </a:r>
          </a:p>
          <a:p>
            <a:pPr lvl="1"/>
            <a:r>
              <a:rPr lang="en-GB" dirty="0"/>
              <a:t>A video from a previous conference is available. This video should be available on the Home page.</a:t>
            </a:r>
          </a:p>
          <a:p>
            <a:pPr lvl="1"/>
            <a:r>
              <a:rPr lang="en-GB" dirty="0"/>
              <a:t>The Location page should be customized to display information about the visitor’s current physical location</a:t>
            </a:r>
            <a:r>
              <a:rPr lang="en-GB" dirty="0" smtClean="0"/>
              <a:t>.</a:t>
            </a:r>
            <a:endParaRPr lang="en-GB" dirty="0"/>
          </a:p>
        </p:txBody>
      </p:sp>
    </p:spTree>
    <p:extLst>
      <p:ext uri="{BB962C8B-B14F-4D97-AF65-F5344CB8AC3E}">
        <p14:creationId xmlns:p14="http://schemas.microsoft.com/office/powerpoint/2010/main" val="2820112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40462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Interacting with Files
Incorporating Multimedia
Reacting to Browser Location and Context
Debugging and Profiling a Web Application</a:t>
            </a:r>
            <a:endParaRPr lang="en-US" dirty="0"/>
          </a:p>
        </p:txBody>
      </p:sp>
    </p:spTree>
    <p:extLst>
      <p:ext uri="{BB962C8B-B14F-4D97-AF65-F5344CB8AC3E}">
        <p14:creationId xmlns:p14="http://schemas.microsoft.com/office/powerpoint/2010/main" val="93097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Interacting with Files</a:t>
            </a:r>
            <a:endParaRPr lang="en-US" dirty="0"/>
          </a:p>
        </p:txBody>
      </p:sp>
      <p:sp>
        <p:nvSpPr>
          <p:cNvPr id="3" name="Text Placeholder 2"/>
          <p:cNvSpPr>
            <a:spLocks noGrp="1"/>
          </p:cNvSpPr>
          <p:nvPr>
            <p:ph type="body" idx="1"/>
          </p:nvPr>
        </p:nvSpPr>
        <p:spPr/>
        <p:txBody>
          <a:bodyPr/>
          <a:lstStyle/>
          <a:p>
            <a:r>
              <a:rPr lang="en-GB" dirty="0" smtClean="0"/>
              <a:t>HTML5 File Interfaces
The FileReader Interface
Reading a Text File
Reading a Binary File
Implementing Drag-and-Drop</a:t>
            </a:r>
            <a:endParaRPr lang="en-US" dirty="0"/>
          </a:p>
        </p:txBody>
      </p:sp>
    </p:spTree>
    <p:extLst>
      <p:ext uri="{BB962C8B-B14F-4D97-AF65-F5344CB8AC3E}">
        <p14:creationId xmlns:p14="http://schemas.microsoft.com/office/powerpoint/2010/main" val="283898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File Interfaces</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HTML5 File API enables a web application to access the local file system</a:t>
            </a:r>
          </a:p>
          <a:p>
            <a:r>
              <a:rPr lang="en-US" dirty="0"/>
              <a:t>There are four key interfaces:</a:t>
            </a:r>
          </a:p>
          <a:p>
            <a:pPr marL="0" indent="0">
              <a:buNone/>
            </a:pPr>
            <a:endParaRPr lang="en-US" dirty="0"/>
          </a:p>
          <a:p>
            <a:pPr lvl="1"/>
            <a:r>
              <a:rPr lang="en-US" b="1" dirty="0"/>
              <a:t>Blob </a:t>
            </a:r>
            <a:r>
              <a:rPr lang="en-US" dirty="0"/>
              <a:t>– immutable raw binary data</a:t>
            </a:r>
            <a:endParaRPr lang="en-US" b="1" dirty="0"/>
          </a:p>
          <a:p>
            <a:pPr lvl="1"/>
            <a:r>
              <a:rPr lang="en-US" b="1" dirty="0"/>
              <a:t>File  </a:t>
            </a:r>
            <a:r>
              <a:rPr lang="en-US" dirty="0"/>
              <a:t>- readonly information about</a:t>
            </a:r>
            <a:br>
              <a:rPr lang="en-US" dirty="0"/>
            </a:br>
            <a:r>
              <a:rPr lang="en-US" dirty="0"/>
              <a:t>a file</a:t>
            </a:r>
          </a:p>
          <a:p>
            <a:pPr lvl="1"/>
            <a:r>
              <a:rPr lang="en-US" b="1" dirty="0"/>
              <a:t>FileList</a:t>
            </a:r>
            <a:r>
              <a:rPr lang="en-US" dirty="0"/>
              <a:t> – an array of files</a:t>
            </a:r>
          </a:p>
          <a:p>
            <a:pPr lvl="1"/>
            <a:r>
              <a:rPr lang="en-US" b="1" dirty="0"/>
              <a:t>FileReader </a:t>
            </a:r>
            <a:r>
              <a:rPr lang="en-US" dirty="0"/>
              <a:t>– methods for reading </a:t>
            </a:r>
            <a:br>
              <a:rPr lang="en-US" dirty="0"/>
            </a:br>
            <a:r>
              <a:rPr lang="en-US" dirty="0"/>
              <a:t>data from a file or blob</a:t>
            </a:r>
            <a:endParaRPr lang="en-US" b="1" dirty="0"/>
          </a:p>
        </p:txBody>
      </p:sp>
      <p:grpSp>
        <p:nvGrpSpPr>
          <p:cNvPr id="5" name="Group 4" descr="An image depicting code running in a browser reading data from a file on disk."/>
          <p:cNvGrpSpPr/>
          <p:nvPr/>
        </p:nvGrpSpPr>
        <p:grpSpPr>
          <a:xfrm>
            <a:off x="7045583" y="1600201"/>
            <a:ext cx="2895600" cy="4095005"/>
            <a:chOff x="5521583" y="1600200"/>
            <a:chExt cx="2895600" cy="4095005"/>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83" y="1600200"/>
              <a:ext cx="2895600" cy="2105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566" y="4521396"/>
              <a:ext cx="1453634" cy="1173809"/>
            </a:xfrm>
            <a:prstGeom prst="rect">
              <a:avLst/>
            </a:prstGeom>
          </p:spPr>
        </p:pic>
        <p:cxnSp>
          <p:nvCxnSpPr>
            <p:cNvPr id="8" name="Straight Arrow Connector 7"/>
            <p:cNvCxnSpPr/>
            <p:nvPr/>
          </p:nvCxnSpPr>
          <p:spPr bwMode="auto">
            <a:xfrm flipV="1">
              <a:off x="6969383" y="3200400"/>
              <a:ext cx="0" cy="152400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3035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FileReader Interface</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FileReader</a:t>
            </a:r>
            <a:r>
              <a:rPr lang="en-US" dirty="0"/>
              <a:t> interface provides methods for reading a file or blob:</a:t>
            </a:r>
          </a:p>
          <a:p>
            <a:pPr lvl="1"/>
            <a:r>
              <a:rPr lang="en-US" b="1" dirty="0"/>
              <a:t>readAsText()</a:t>
            </a:r>
            <a:r>
              <a:rPr lang="en-US" dirty="0"/>
              <a:t> – used for reading text files</a:t>
            </a:r>
          </a:p>
          <a:p>
            <a:pPr lvl="1"/>
            <a:r>
              <a:rPr lang="en-US" b="1" dirty="0"/>
              <a:t>readAsDataURL()</a:t>
            </a:r>
            <a:r>
              <a:rPr lang="en-US" dirty="0"/>
              <a:t> – used for reading binary files</a:t>
            </a:r>
          </a:p>
          <a:p>
            <a:pPr lvl="1"/>
            <a:r>
              <a:rPr lang="en-US" b="1" dirty="0"/>
              <a:t>readAsArrayBuffer()</a:t>
            </a:r>
            <a:r>
              <a:rPr lang="en-US" dirty="0"/>
              <a:t> – used for reading data into a buffer array</a:t>
            </a:r>
          </a:p>
          <a:p>
            <a:endParaRPr lang="en-US" b="1" dirty="0"/>
          </a:p>
          <a:p>
            <a:r>
              <a:rPr lang="en-US" b="1" dirty="0"/>
              <a:t>FileReader</a:t>
            </a:r>
            <a:r>
              <a:rPr lang="en-US" dirty="0"/>
              <a:t> reads data asynchronously and fires events:</a:t>
            </a:r>
          </a:p>
        </p:txBody>
      </p:sp>
      <p:sp>
        <p:nvSpPr>
          <p:cNvPr id="5" name="Content Placeholder 2"/>
          <p:cNvSpPr txBox="1">
            <a:spLocks/>
          </p:cNvSpPr>
          <p:nvPr/>
        </p:nvSpPr>
        <p:spPr bwMode="auto">
          <a:xfrm>
            <a:off x="1981200" y="5063444"/>
            <a:ext cx="8119156" cy="803956"/>
          </a:xfrm>
          <a:prstGeom prst="rect">
            <a:avLst/>
          </a:prstGeom>
          <a:noFill/>
          <a:ln w="9525">
            <a:noFill/>
            <a:miter lim="800000"/>
            <a:headEnd/>
            <a:tailEnd/>
          </a:ln>
        </p:spPr>
        <p:txBody>
          <a:bodyPr vert="horz" wrap="square" lIns="0" tIns="0" rIns="0" bIns="0" numCol="3"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1"/>
            <a:r>
              <a:rPr lang="en-US" dirty="0"/>
              <a:t>progress</a:t>
            </a:r>
          </a:p>
          <a:p>
            <a:pPr lvl="1"/>
            <a:r>
              <a:rPr lang="en-US" dirty="0"/>
              <a:t>l</a:t>
            </a:r>
            <a:r>
              <a:rPr lang="en-US" dirty="0"/>
              <a:t>oad</a:t>
            </a:r>
          </a:p>
          <a:p>
            <a:pPr lvl="1"/>
            <a:r>
              <a:rPr lang="en-US" dirty="0"/>
              <a:t>a</a:t>
            </a:r>
            <a:r>
              <a:rPr lang="en-US" dirty="0"/>
              <a:t>bort</a:t>
            </a:r>
          </a:p>
          <a:p>
            <a:pPr lvl="1"/>
            <a:r>
              <a:rPr lang="en-US" dirty="0"/>
              <a:t>e</a:t>
            </a:r>
            <a:r>
              <a:rPr lang="en-US" dirty="0"/>
              <a:t>rror</a:t>
            </a:r>
          </a:p>
          <a:p>
            <a:pPr lvl="1"/>
            <a:r>
              <a:rPr lang="en-US" dirty="0"/>
              <a:t>loadend</a:t>
            </a:r>
          </a:p>
        </p:txBody>
      </p:sp>
    </p:spTree>
    <p:extLst>
      <p:ext uri="{BB962C8B-B14F-4D97-AF65-F5344CB8AC3E}">
        <p14:creationId xmlns:p14="http://schemas.microsoft.com/office/powerpoint/2010/main" val="270181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Text File</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read a text file:</a:t>
            </a:r>
          </a:p>
          <a:p>
            <a:pPr marL="0" indent="0">
              <a:buNone/>
            </a:pPr>
            <a:endParaRPr lang="en-US" dirty="0"/>
          </a:p>
          <a:p>
            <a:pPr marL="457200" indent="-457200">
              <a:buClrTx/>
              <a:buFont typeface="+mj-lt"/>
              <a:buAutoNum type="arabicPeriod"/>
            </a:pPr>
            <a:r>
              <a:rPr lang="en-US" sz="2400" dirty="0"/>
              <a:t>Get a File or Blob object, either by using an </a:t>
            </a:r>
            <a:r>
              <a:rPr lang="en-US" sz="2400" b="1" dirty="0"/>
              <a:t>&lt;input type="field"&gt;</a:t>
            </a:r>
            <a:r>
              <a:rPr lang="en-US" sz="2400" dirty="0"/>
              <a:t> element or by drag-and-drop.</a:t>
            </a:r>
          </a:p>
          <a:p>
            <a:pPr marL="457200" indent="-457200">
              <a:buClrTx/>
              <a:buFont typeface="+mj-lt"/>
              <a:buAutoNum type="arabicPeriod"/>
            </a:pPr>
            <a:r>
              <a:rPr lang="en-US" sz="2400" dirty="0"/>
              <a:t>Create a </a:t>
            </a:r>
            <a:r>
              <a:rPr lang="en-US" sz="2400" b="1" dirty="0"/>
              <a:t>FileReader</a:t>
            </a:r>
            <a:r>
              <a:rPr lang="en-US" sz="2400" dirty="0"/>
              <a:t> object and handle events such as </a:t>
            </a:r>
            <a:r>
              <a:rPr lang="en-US" sz="2400" b="1" dirty="0"/>
              <a:t>load</a:t>
            </a:r>
            <a:r>
              <a:rPr lang="en-US" sz="2400" dirty="0"/>
              <a:t> and </a:t>
            </a:r>
            <a:r>
              <a:rPr lang="en-US" sz="2400" b="1" dirty="0"/>
              <a:t>error</a:t>
            </a:r>
            <a:r>
              <a:rPr lang="en-US" sz="2400" dirty="0"/>
              <a:t>.</a:t>
            </a:r>
          </a:p>
          <a:p>
            <a:pPr marL="457200" indent="-457200">
              <a:buClrTx/>
              <a:buFont typeface="+mj-lt"/>
              <a:buAutoNum type="arabicPeriod"/>
            </a:pPr>
            <a:r>
              <a:rPr lang="en-US" sz="2400" dirty="0"/>
              <a:t>Invoke  </a:t>
            </a:r>
            <a:r>
              <a:rPr lang="en-US" sz="2400" b="1" dirty="0"/>
              <a:t>readAsText()</a:t>
            </a:r>
            <a:r>
              <a:rPr lang="en-US" sz="2400" dirty="0"/>
              <a:t>  on the </a:t>
            </a:r>
            <a:r>
              <a:rPr lang="en-US" sz="2400" b="1" dirty="0"/>
              <a:t>FileReader</a:t>
            </a:r>
            <a:r>
              <a:rPr lang="en-US" sz="2400" dirty="0"/>
              <a:t> object.</a:t>
            </a:r>
          </a:p>
          <a:p>
            <a:pPr marL="457200" indent="-457200">
              <a:buClrTx/>
              <a:buFont typeface="+mj-lt"/>
              <a:buAutoNum type="arabicPeriod"/>
            </a:pPr>
            <a:r>
              <a:rPr lang="en-US" sz="2400" dirty="0"/>
              <a:t>In the </a:t>
            </a:r>
            <a:r>
              <a:rPr lang="en-US" sz="2400" b="1" dirty="0"/>
              <a:t>load</a:t>
            </a:r>
            <a:r>
              <a:rPr lang="en-US" sz="2400" dirty="0"/>
              <a:t> event handler function, access the text content in the </a:t>
            </a:r>
            <a:r>
              <a:rPr lang="en-US" sz="2400" b="1" dirty="0"/>
              <a:t>result</a:t>
            </a:r>
            <a:r>
              <a:rPr lang="en-US" sz="2400" dirty="0"/>
              <a:t> property of the event target.</a:t>
            </a:r>
          </a:p>
          <a:p>
            <a:pPr marL="457200" indent="-457200">
              <a:buClrTx/>
              <a:buFont typeface="+mj-lt"/>
              <a:buAutoNum type="arabicPeriod"/>
            </a:pPr>
            <a:r>
              <a:rPr lang="en-US" sz="2400" dirty="0"/>
              <a:t>In the </a:t>
            </a:r>
            <a:r>
              <a:rPr lang="en-US" sz="2400" b="1" dirty="0"/>
              <a:t>error</a:t>
            </a:r>
            <a:r>
              <a:rPr lang="en-US" sz="2400" dirty="0"/>
              <a:t> event handler function, implement appropriate error handling.</a:t>
            </a:r>
          </a:p>
          <a:p>
            <a:pPr marL="0" indent="0">
              <a:buNone/>
            </a:pPr>
            <a:endParaRPr lang="en-US" sz="2400" dirty="0"/>
          </a:p>
        </p:txBody>
      </p:sp>
      <p:sp>
        <p:nvSpPr>
          <p:cNvPr id="5" name="Rectangle 4"/>
          <p:cNvSpPr/>
          <p:nvPr/>
        </p:nvSpPr>
        <p:spPr bwMode="auto">
          <a:xfrm>
            <a:off x="3409950" y="3581400"/>
            <a:ext cx="20764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dirty="0"/>
          </a:p>
        </p:txBody>
      </p:sp>
    </p:spTree>
    <p:extLst>
      <p:ext uri="{BB962C8B-B14F-4D97-AF65-F5344CB8AC3E}">
        <p14:creationId xmlns:p14="http://schemas.microsoft.com/office/powerpoint/2010/main" val="334281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Binary File</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read a </a:t>
            </a:r>
            <a:r>
              <a:rPr lang="en-US" dirty="0"/>
              <a:t>binary file</a:t>
            </a:r>
            <a:r>
              <a:rPr lang="en-US" dirty="0"/>
              <a:t>:</a:t>
            </a:r>
          </a:p>
          <a:p>
            <a:pPr marL="0" indent="0">
              <a:buNone/>
            </a:pPr>
            <a:endParaRPr lang="en-US" dirty="0"/>
          </a:p>
          <a:p>
            <a:pPr marL="457200" indent="-457200">
              <a:buClrTx/>
              <a:buFont typeface="+mj-lt"/>
              <a:buAutoNum type="arabicPeriod"/>
            </a:pPr>
            <a:r>
              <a:rPr lang="en-US" sz="2400" dirty="0"/>
              <a:t>Get a File or Blob object, either by using an </a:t>
            </a:r>
            <a:r>
              <a:rPr lang="en-US" sz="2400" b="1" dirty="0"/>
              <a:t>&lt;input type</a:t>
            </a:r>
            <a:r>
              <a:rPr lang="en-US" sz="2400" b="1" dirty="0"/>
              <a:t>=“file"&gt;</a:t>
            </a:r>
            <a:r>
              <a:rPr lang="en-US" sz="2400" dirty="0"/>
              <a:t> </a:t>
            </a:r>
            <a:r>
              <a:rPr lang="en-US" sz="2400" dirty="0"/>
              <a:t>element or by drag and </a:t>
            </a:r>
            <a:r>
              <a:rPr lang="en-US" sz="2400" dirty="0"/>
              <a:t>drop.</a:t>
            </a:r>
            <a:endParaRPr lang="en-US" sz="2400" dirty="0"/>
          </a:p>
          <a:p>
            <a:pPr marL="457200" indent="-457200">
              <a:buClrTx/>
              <a:buFont typeface="+mj-lt"/>
              <a:buAutoNum type="arabicPeriod"/>
            </a:pPr>
            <a:r>
              <a:rPr lang="en-US" sz="2400" dirty="0"/>
              <a:t>Create a </a:t>
            </a:r>
            <a:r>
              <a:rPr lang="en-US" sz="2400" b="1" dirty="0"/>
              <a:t>FileReader</a:t>
            </a:r>
            <a:r>
              <a:rPr lang="en-US" sz="2400" dirty="0"/>
              <a:t> object and handle events such as </a:t>
            </a:r>
            <a:r>
              <a:rPr lang="en-US" sz="2400" b="1" dirty="0"/>
              <a:t>load</a:t>
            </a:r>
            <a:r>
              <a:rPr lang="en-US" sz="2400" dirty="0"/>
              <a:t> and </a:t>
            </a:r>
            <a:r>
              <a:rPr lang="en-US" sz="2400" b="1" dirty="0"/>
              <a:t>error</a:t>
            </a:r>
            <a:r>
              <a:rPr lang="en-US" sz="2400" dirty="0"/>
              <a:t>.</a:t>
            </a:r>
          </a:p>
          <a:p>
            <a:pPr marL="457200" indent="-457200">
              <a:buClrTx/>
              <a:buFont typeface="+mj-lt"/>
              <a:buAutoNum type="arabicPeriod"/>
            </a:pPr>
            <a:r>
              <a:rPr lang="en-US" sz="2400" dirty="0"/>
              <a:t>Invoke  </a:t>
            </a:r>
            <a:r>
              <a:rPr lang="en-US" sz="2400" b="1" dirty="0"/>
              <a:t>readAsDataURL()</a:t>
            </a:r>
            <a:r>
              <a:rPr lang="en-US" sz="2400" dirty="0"/>
              <a:t>  on </a:t>
            </a:r>
            <a:r>
              <a:rPr lang="en-US" sz="2400" dirty="0"/>
              <a:t>the </a:t>
            </a:r>
            <a:r>
              <a:rPr lang="en-US" sz="2400" b="1" dirty="0"/>
              <a:t>FileReader</a:t>
            </a:r>
            <a:r>
              <a:rPr lang="en-US" sz="2400" dirty="0"/>
              <a:t> object.</a:t>
            </a:r>
          </a:p>
          <a:p>
            <a:pPr marL="457200" indent="-457200">
              <a:buClrTx/>
              <a:buFont typeface="+mj-lt"/>
              <a:buAutoNum type="arabicPeriod"/>
            </a:pPr>
            <a:r>
              <a:rPr lang="en-US" sz="2400" dirty="0"/>
              <a:t>In the </a:t>
            </a:r>
            <a:r>
              <a:rPr lang="en-US" sz="2400" b="1" dirty="0"/>
              <a:t>load</a:t>
            </a:r>
            <a:r>
              <a:rPr lang="en-US" sz="2400" dirty="0"/>
              <a:t> event handler function, access the text content in the </a:t>
            </a:r>
            <a:r>
              <a:rPr lang="en-US" sz="2400" b="1" dirty="0"/>
              <a:t>result</a:t>
            </a:r>
            <a:r>
              <a:rPr lang="en-US" sz="2400" dirty="0"/>
              <a:t> property of the event target.</a:t>
            </a:r>
          </a:p>
          <a:p>
            <a:pPr marL="457200" indent="-457200">
              <a:buClrTx/>
              <a:buFont typeface="+mj-lt"/>
              <a:buAutoNum type="arabicPeriod"/>
            </a:pPr>
            <a:r>
              <a:rPr lang="en-US" sz="2400" dirty="0"/>
              <a:t>In the </a:t>
            </a:r>
            <a:r>
              <a:rPr lang="en-US" sz="2400" b="1" dirty="0"/>
              <a:t>error</a:t>
            </a:r>
            <a:r>
              <a:rPr lang="en-US" sz="2400" dirty="0"/>
              <a:t> event handler function, implement appropriate error handling.</a:t>
            </a:r>
          </a:p>
          <a:p>
            <a:endParaRPr lang="en-US" dirty="0"/>
          </a:p>
        </p:txBody>
      </p:sp>
      <p:sp>
        <p:nvSpPr>
          <p:cNvPr id="5" name="Rectangle 4"/>
          <p:cNvSpPr/>
          <p:nvPr/>
        </p:nvSpPr>
        <p:spPr bwMode="auto">
          <a:xfrm>
            <a:off x="3448050" y="3600450"/>
            <a:ext cx="26098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dirty="0"/>
          </a:p>
        </p:txBody>
      </p:sp>
    </p:spTree>
    <p:extLst>
      <p:ext uri="{BB962C8B-B14F-4D97-AF65-F5344CB8AC3E}">
        <p14:creationId xmlns:p14="http://schemas.microsoft.com/office/powerpoint/2010/main" val="85937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Drag-and-Drop</a:t>
            </a:r>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HTML5 supports drag-and-drop</a:t>
            </a:r>
          </a:p>
          <a:p>
            <a:pPr lvl="1"/>
            <a:r>
              <a:rPr lang="en-US" dirty="0"/>
              <a:t>The user can drag HTML elements, or files </a:t>
            </a:r>
            <a:br>
              <a:rPr lang="en-US" dirty="0"/>
            </a:br>
            <a:r>
              <a:rPr lang="en-US" dirty="0"/>
              <a:t>from the local file system</a:t>
            </a:r>
          </a:p>
          <a:p>
            <a:pPr lvl="1"/>
            <a:r>
              <a:rPr lang="en-US" dirty="0"/>
              <a:t>The user can drop items onto drop-enabled</a:t>
            </a:r>
            <a:br>
              <a:rPr lang="en-US" dirty="0"/>
            </a:br>
            <a:r>
              <a:rPr lang="en-US" dirty="0"/>
              <a:t>target elements</a:t>
            </a:r>
          </a:p>
          <a:p>
            <a:pPr lvl="1"/>
            <a:endParaRPr lang="en-US" dirty="0"/>
          </a:p>
          <a:p>
            <a:r>
              <a:rPr lang="en-US" dirty="0"/>
              <a:t>To support drag and drop operations</a:t>
            </a:r>
          </a:p>
          <a:p>
            <a:pPr lvl="1"/>
            <a:r>
              <a:rPr lang="en-US" dirty="0"/>
              <a:t>Enable drag support on HTML elements, if required</a:t>
            </a:r>
          </a:p>
          <a:p>
            <a:pPr lvl="1"/>
            <a:r>
              <a:rPr lang="en-US" dirty="0"/>
              <a:t>Enable drop support on HTML drop target elements</a:t>
            </a:r>
          </a:p>
          <a:p>
            <a:pPr lvl="1"/>
            <a:r>
              <a:rPr lang="en-US" dirty="0"/>
              <a:t>Handle dragover and drop events on HTML drop target elements</a:t>
            </a:r>
            <a:endParaRPr lang="en-US" dirty="0"/>
          </a:p>
        </p:txBody>
      </p:sp>
      <p:pic>
        <p:nvPicPr>
          <p:cNvPr id="5" name="Picture 4" descr="An image depicting an item being dragg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9524" y="1085850"/>
            <a:ext cx="2236076"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132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FB9CC8974AF2439B3393C337710AC9" ma:contentTypeVersion="13" ma:contentTypeDescription="Create a new document." ma:contentTypeScope="" ma:versionID="e274904d9a24eda20200b659ff308d5c">
  <xsd:schema xmlns:xsd="http://www.w3.org/2001/XMLSchema" xmlns:xs="http://www.w3.org/2001/XMLSchema" xmlns:p="http://schemas.microsoft.com/office/2006/metadata/properties" xmlns:ns2="feda5b12-6c9f-4f33-9b79-a407ebaa7e49" xmlns:ns3="f3a38cc3-4f20-40dd-b232-1e32b2491574" targetNamespace="http://schemas.microsoft.com/office/2006/metadata/properties" ma:root="true" ma:fieldsID="3ed43aa23ab42f1bad6113266d412373" ns2:_="" ns3:_="">
    <xsd:import namespace="feda5b12-6c9f-4f33-9b79-a407ebaa7e49"/>
    <xsd:import namespace="f3a38cc3-4f20-40dd-b232-1e32b24915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da5b12-6c9f-4f33-9b79-a407ebaa7e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5fb17f9-c4a6-4923-93a9-08c144048b80"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a38cc3-4f20-40dd-b232-1e32b249157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f9f3428-1f0e-4a4a-aaea-27347730424b}" ma:internalName="TaxCatchAll" ma:showField="CatchAllData" ma:web="f3a38cc3-4f20-40dd-b232-1e32b24915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3a38cc3-4f20-40dd-b232-1e32b2491574" xsi:nil="true"/>
    <lcf76f155ced4ddcb4097134ff3c332f xmlns="feda5b12-6c9f-4f33-9b79-a407ebaa7e4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B568780-621E-49AB-A965-EABE1DCCF3DD}"/>
</file>

<file path=customXml/itemProps2.xml><?xml version="1.0" encoding="utf-8"?>
<ds:datastoreItem xmlns:ds="http://schemas.openxmlformats.org/officeDocument/2006/customXml" ds:itemID="{2C26A840-EBCC-4DDE-9446-BE0E17795320}"/>
</file>

<file path=customXml/itemProps3.xml><?xml version="1.0" encoding="utf-8"?>
<ds:datastoreItem xmlns:ds="http://schemas.openxmlformats.org/officeDocument/2006/customXml" ds:itemID="{CF474A67-6FCE-473C-8473-8F6DE5D1AE22}"/>
</file>

<file path=docProps/app.xml><?xml version="1.0" encoding="utf-8"?>
<Properties xmlns="http://schemas.openxmlformats.org/officeDocument/2006/extended-properties" xmlns:vt="http://schemas.openxmlformats.org/officeDocument/2006/docPropsVTypes">
  <TotalTime>7323</TotalTime>
  <Words>3539</Words>
  <Application>Microsoft Office PowerPoint</Application>
  <PresentationFormat>Widescreen</PresentationFormat>
  <Paragraphs>384</Paragraphs>
  <Slides>28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Lucida Sans Unicode</vt:lpstr>
      <vt:lpstr>Segoe UI</vt:lpstr>
      <vt:lpstr>Symbol</vt:lpstr>
      <vt:lpstr>Times New Roman</vt:lpstr>
      <vt:lpstr>Verdana</vt:lpstr>
      <vt:lpstr>Office Theme</vt:lpstr>
      <vt:lpstr>PowerPoint Presentation</vt:lpstr>
      <vt:lpstr>PowerPoint Presentation</vt:lpstr>
      <vt:lpstr>Module Overview</vt:lpstr>
      <vt:lpstr>Lesson 1: Interacting with Files</vt:lpstr>
      <vt:lpstr>HTML5 File Interfaces</vt:lpstr>
      <vt:lpstr>The FileReader Interface</vt:lpstr>
      <vt:lpstr>Reading a Text File</vt:lpstr>
      <vt:lpstr>Reading a Binary File</vt:lpstr>
      <vt:lpstr>Implementing Drag-and-Drop</vt:lpstr>
      <vt:lpstr>Lesson 2: Incorporating Multimedia</vt:lpstr>
      <vt:lpstr>Playing Video Content by Using the &lt;video&gt; Tag</vt:lpstr>
      <vt:lpstr>Supporting Multiple Video Formats</vt:lpstr>
      <vt:lpstr>Interacting with Video in JavaScript Code</vt:lpstr>
      <vt:lpstr>Playing Audio Content by Using the &lt;audio&gt; Tag</vt:lpstr>
      <vt:lpstr>Lesson 3: Reacting to Browser Location and Context</vt:lpstr>
      <vt:lpstr>The HTML5 Geolocation API</vt:lpstr>
      <vt:lpstr>Requesting Geolocation Information</vt:lpstr>
      <vt:lpstr>Processing Geolocation Information</vt:lpstr>
      <vt:lpstr>Handling Geolocation Errors</vt:lpstr>
      <vt:lpstr>Detecting the Context for a Page</vt:lpstr>
      <vt:lpstr>Lesson 4: Debugging and Profiling a Web Application</vt:lpstr>
      <vt:lpstr>Overview of the F12 Developer Tools in Internet Explorer 10</vt:lpstr>
      <vt:lpstr>Demonstration: Using the F12 Developer Tools to Debug JavaScript Code</vt:lpstr>
      <vt:lpstr>Demonstration: Using the F12 Developer Tools to Profile a Web Application</vt:lpstr>
      <vt:lpstr>Demonstration: Creating Interactive Pages with HTML5 APIs</vt:lpstr>
      <vt:lpstr>Lab: Creating Interactive Pages with HTML5 APIs</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Taha</cp:lastModifiedBy>
  <cp:revision>26</cp:revision>
  <dcterms:created xsi:type="dcterms:W3CDTF">2024-03-14T10:03:54Z</dcterms:created>
  <dcterms:modified xsi:type="dcterms:W3CDTF">2024-04-15T17:35:42Z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0x0101005EFB9CC8974AF2439B3393C337710AC9</vt:lpwstr>
  </property>
</Properties>
</file>