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9320" y="110235"/>
            <a:ext cx="772985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4151" y="3385450"/>
            <a:ext cx="10894695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Analysis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Current</a:t>
            </a:r>
            <a:r>
              <a:rPr dirty="0" spc="-85"/>
              <a:t> </a:t>
            </a:r>
            <a:r>
              <a:rPr dirty="0" spc="-20"/>
              <a:t>Trends</a:t>
            </a:r>
            <a:r>
              <a:rPr dirty="0" spc="-85"/>
              <a:t> </a:t>
            </a:r>
            <a:r>
              <a:rPr dirty="0"/>
              <a:t>in</a:t>
            </a:r>
            <a:r>
              <a:rPr dirty="0" spc="-90"/>
              <a:t> </a:t>
            </a:r>
            <a:r>
              <a:rPr dirty="0"/>
              <a:t>Software</a:t>
            </a:r>
            <a:r>
              <a:rPr dirty="0" spc="-80"/>
              <a:t> </a:t>
            </a:r>
            <a:r>
              <a:rPr dirty="0" spc="-10"/>
              <a:t>Development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36083" y="913891"/>
            <a:ext cx="563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7030A0"/>
                </a:solidFill>
                <a:latin typeface="Calibri"/>
                <a:cs typeface="Calibri"/>
              </a:rPr>
              <a:t>Trend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40493" y="913891"/>
            <a:ext cx="7858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4045" algn="l"/>
                <a:tab pos="6275705" algn="l"/>
              </a:tabLst>
            </a:pPr>
            <a:r>
              <a:rPr dirty="0" baseline="1543" sz="2700" spc="-15" b="1">
                <a:solidFill>
                  <a:srgbClr val="7030A0"/>
                </a:solidFill>
                <a:latin typeface="Calibri"/>
                <a:cs typeface="Calibri"/>
              </a:rPr>
              <a:t>Description</a:t>
            </a:r>
            <a:r>
              <a:rPr dirty="0" baseline="1543" sz="2700" b="1">
                <a:solidFill>
                  <a:srgbClr val="7030A0"/>
                </a:solidFill>
                <a:latin typeface="Calibri"/>
                <a:cs typeface="Calibri"/>
              </a:rPr>
              <a:t>	</a:t>
            </a:r>
            <a:r>
              <a:rPr dirty="0" sz="1800" b="1">
                <a:solidFill>
                  <a:srgbClr val="7030A0"/>
                </a:solidFill>
                <a:latin typeface="Calibri"/>
                <a:cs typeface="Calibri"/>
              </a:rPr>
              <a:t>Why</a:t>
            </a:r>
            <a:r>
              <a:rPr dirty="0" sz="1800" spc="-30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dirty="0" sz="1800" spc="-30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7030A0"/>
                </a:solidFill>
                <a:latin typeface="Calibri"/>
                <a:cs typeface="Calibri"/>
              </a:rPr>
              <a:t>it</a:t>
            </a:r>
            <a:r>
              <a:rPr dirty="0" sz="1800" spc="-25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7030A0"/>
                </a:solidFill>
                <a:latin typeface="Calibri"/>
                <a:cs typeface="Calibri"/>
              </a:rPr>
              <a:t>Happening?</a:t>
            </a:r>
            <a:r>
              <a:rPr dirty="0" sz="1800" b="1">
                <a:solidFill>
                  <a:srgbClr val="7030A0"/>
                </a:solidFill>
                <a:latin typeface="Calibri"/>
                <a:cs typeface="Calibri"/>
              </a:rPr>
              <a:t>	</a:t>
            </a:r>
            <a:r>
              <a:rPr dirty="0" baseline="1543" sz="2700" b="1">
                <a:solidFill>
                  <a:srgbClr val="7030A0"/>
                </a:solidFill>
                <a:latin typeface="Calibri"/>
                <a:cs typeface="Calibri"/>
              </a:rPr>
              <a:t>Expected</a:t>
            </a:r>
            <a:r>
              <a:rPr dirty="0" baseline="1543" sz="2700" spc="-112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baseline="1543" sz="2700" spc="-15" b="1">
                <a:solidFill>
                  <a:srgbClr val="7030A0"/>
                </a:solidFill>
                <a:latin typeface="Calibri"/>
                <a:cs typeface="Calibri"/>
              </a:rPr>
              <a:t>Impact</a:t>
            </a:r>
            <a:endParaRPr baseline="1543" sz="27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66057" y="1369150"/>
            <a:ext cx="11251565" cy="487680"/>
            <a:chOff x="566057" y="1369150"/>
            <a:chExt cx="11251565" cy="487680"/>
          </a:xfrm>
        </p:grpSpPr>
        <p:sp>
          <p:nvSpPr>
            <p:cNvPr id="6" name="object 6" descr=""/>
            <p:cNvSpPr/>
            <p:nvPr/>
          </p:nvSpPr>
          <p:spPr>
            <a:xfrm>
              <a:off x="566051" y="1375511"/>
              <a:ext cx="11251565" cy="481330"/>
            </a:xfrm>
            <a:custGeom>
              <a:avLst/>
              <a:gdLst/>
              <a:ahLst/>
              <a:cxnLst/>
              <a:rect l="l" t="t" r="r" b="b"/>
              <a:pathLst>
                <a:path w="11251565" h="481330">
                  <a:moveTo>
                    <a:pt x="11251476" y="0"/>
                  </a:moveTo>
                  <a:lnTo>
                    <a:pt x="7759332" y="0"/>
                  </a:lnTo>
                  <a:lnTo>
                    <a:pt x="4641672" y="0"/>
                  </a:lnTo>
                  <a:lnTo>
                    <a:pt x="1480451" y="0"/>
                  </a:lnTo>
                  <a:lnTo>
                    <a:pt x="0" y="0"/>
                  </a:lnTo>
                  <a:lnTo>
                    <a:pt x="0" y="480758"/>
                  </a:lnTo>
                  <a:lnTo>
                    <a:pt x="1480451" y="480758"/>
                  </a:lnTo>
                  <a:lnTo>
                    <a:pt x="4641672" y="480758"/>
                  </a:lnTo>
                  <a:lnTo>
                    <a:pt x="7759332" y="480758"/>
                  </a:lnTo>
                  <a:lnTo>
                    <a:pt x="11251476" y="480758"/>
                  </a:lnTo>
                  <a:lnTo>
                    <a:pt x="11251476" y="0"/>
                  </a:lnTo>
                  <a:close/>
                </a:path>
              </a:pathLst>
            </a:custGeom>
            <a:solidFill>
              <a:srgbClr val="4472C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66057" y="1375500"/>
              <a:ext cx="11251565" cy="0"/>
            </a:xfrm>
            <a:custGeom>
              <a:avLst/>
              <a:gdLst/>
              <a:ahLst/>
              <a:cxnLst/>
              <a:rect l="l" t="t" r="r" b="b"/>
              <a:pathLst>
                <a:path w="11251565" h="0">
                  <a:moveTo>
                    <a:pt x="0" y="0"/>
                  </a:moveTo>
                  <a:lnTo>
                    <a:pt x="11251476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566051" y="2359189"/>
            <a:ext cx="11251565" cy="640080"/>
          </a:xfrm>
          <a:custGeom>
            <a:avLst/>
            <a:gdLst/>
            <a:ahLst/>
            <a:cxnLst/>
            <a:rect l="l" t="t" r="r" b="b"/>
            <a:pathLst>
              <a:path w="11251565" h="640080">
                <a:moveTo>
                  <a:pt x="11251476" y="0"/>
                </a:moveTo>
                <a:lnTo>
                  <a:pt x="7759332" y="0"/>
                </a:lnTo>
                <a:lnTo>
                  <a:pt x="4641672" y="0"/>
                </a:lnTo>
                <a:lnTo>
                  <a:pt x="1480451" y="0"/>
                </a:lnTo>
                <a:lnTo>
                  <a:pt x="0" y="0"/>
                </a:lnTo>
                <a:lnTo>
                  <a:pt x="0" y="640080"/>
                </a:lnTo>
                <a:lnTo>
                  <a:pt x="1480451" y="640080"/>
                </a:lnTo>
                <a:lnTo>
                  <a:pt x="4641672" y="640080"/>
                </a:lnTo>
                <a:lnTo>
                  <a:pt x="7759332" y="640080"/>
                </a:lnTo>
                <a:lnTo>
                  <a:pt x="11251476" y="640080"/>
                </a:lnTo>
                <a:lnTo>
                  <a:pt x="11251476" y="0"/>
                </a:lnTo>
                <a:close/>
              </a:path>
            </a:pathLst>
          </a:custGeom>
          <a:solidFill>
            <a:srgbClr val="4472C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566051" y="3502190"/>
            <a:ext cx="11251565" cy="502920"/>
          </a:xfrm>
          <a:custGeom>
            <a:avLst/>
            <a:gdLst/>
            <a:ahLst/>
            <a:cxnLst/>
            <a:rect l="l" t="t" r="r" b="b"/>
            <a:pathLst>
              <a:path w="11251565" h="502920">
                <a:moveTo>
                  <a:pt x="11251476" y="0"/>
                </a:moveTo>
                <a:lnTo>
                  <a:pt x="7759332" y="0"/>
                </a:lnTo>
                <a:lnTo>
                  <a:pt x="4641672" y="0"/>
                </a:lnTo>
                <a:lnTo>
                  <a:pt x="1480451" y="0"/>
                </a:lnTo>
                <a:lnTo>
                  <a:pt x="0" y="0"/>
                </a:lnTo>
                <a:lnTo>
                  <a:pt x="0" y="502920"/>
                </a:lnTo>
                <a:lnTo>
                  <a:pt x="1480451" y="502920"/>
                </a:lnTo>
                <a:lnTo>
                  <a:pt x="4641672" y="502920"/>
                </a:lnTo>
                <a:lnTo>
                  <a:pt x="7759332" y="502920"/>
                </a:lnTo>
                <a:lnTo>
                  <a:pt x="11251476" y="502920"/>
                </a:lnTo>
                <a:lnTo>
                  <a:pt x="11251476" y="0"/>
                </a:lnTo>
                <a:close/>
              </a:path>
            </a:pathLst>
          </a:custGeom>
          <a:solidFill>
            <a:srgbClr val="4472C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66051" y="4485868"/>
            <a:ext cx="11251565" cy="640080"/>
          </a:xfrm>
          <a:custGeom>
            <a:avLst/>
            <a:gdLst/>
            <a:ahLst/>
            <a:cxnLst/>
            <a:rect l="l" t="t" r="r" b="b"/>
            <a:pathLst>
              <a:path w="11251565" h="640079">
                <a:moveTo>
                  <a:pt x="11251476" y="0"/>
                </a:moveTo>
                <a:lnTo>
                  <a:pt x="7759332" y="0"/>
                </a:lnTo>
                <a:lnTo>
                  <a:pt x="4641672" y="0"/>
                </a:lnTo>
                <a:lnTo>
                  <a:pt x="1480451" y="0"/>
                </a:lnTo>
                <a:lnTo>
                  <a:pt x="0" y="0"/>
                </a:lnTo>
                <a:lnTo>
                  <a:pt x="0" y="640080"/>
                </a:lnTo>
                <a:lnTo>
                  <a:pt x="1480451" y="640080"/>
                </a:lnTo>
                <a:lnTo>
                  <a:pt x="4641672" y="640080"/>
                </a:lnTo>
                <a:lnTo>
                  <a:pt x="7759332" y="640080"/>
                </a:lnTo>
                <a:lnTo>
                  <a:pt x="11251476" y="640080"/>
                </a:lnTo>
                <a:lnTo>
                  <a:pt x="11251476" y="0"/>
                </a:lnTo>
                <a:close/>
              </a:path>
            </a:pathLst>
          </a:custGeom>
          <a:solidFill>
            <a:srgbClr val="4472C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566051" y="5674588"/>
            <a:ext cx="11251565" cy="502920"/>
          </a:xfrm>
          <a:custGeom>
            <a:avLst/>
            <a:gdLst/>
            <a:ahLst/>
            <a:cxnLst/>
            <a:rect l="l" t="t" r="r" b="b"/>
            <a:pathLst>
              <a:path w="11251565" h="502920">
                <a:moveTo>
                  <a:pt x="11251476" y="0"/>
                </a:moveTo>
                <a:lnTo>
                  <a:pt x="7759332" y="0"/>
                </a:lnTo>
                <a:lnTo>
                  <a:pt x="4641672" y="0"/>
                </a:lnTo>
                <a:lnTo>
                  <a:pt x="1480451" y="0"/>
                </a:lnTo>
                <a:lnTo>
                  <a:pt x="0" y="0"/>
                </a:lnTo>
                <a:lnTo>
                  <a:pt x="0" y="502920"/>
                </a:lnTo>
                <a:lnTo>
                  <a:pt x="1480451" y="502920"/>
                </a:lnTo>
                <a:lnTo>
                  <a:pt x="4641672" y="502920"/>
                </a:lnTo>
                <a:lnTo>
                  <a:pt x="7759332" y="502920"/>
                </a:lnTo>
                <a:lnTo>
                  <a:pt x="11251476" y="502920"/>
                </a:lnTo>
                <a:lnTo>
                  <a:pt x="11251476" y="0"/>
                </a:lnTo>
                <a:close/>
              </a:path>
            </a:pathLst>
          </a:custGeom>
          <a:solidFill>
            <a:srgbClr val="4472C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66057" y="894742"/>
            <a:ext cx="11251565" cy="0"/>
          </a:xfrm>
          <a:custGeom>
            <a:avLst/>
            <a:gdLst/>
            <a:ahLst/>
            <a:cxnLst/>
            <a:rect l="l" t="t" r="r" b="b"/>
            <a:pathLst>
              <a:path w="11251565" h="0">
                <a:moveTo>
                  <a:pt x="0" y="0"/>
                </a:moveTo>
                <a:lnTo>
                  <a:pt x="11251476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66057" y="6680417"/>
            <a:ext cx="11251565" cy="0"/>
          </a:xfrm>
          <a:custGeom>
            <a:avLst/>
            <a:gdLst/>
            <a:ahLst/>
            <a:cxnLst/>
            <a:rect l="l" t="t" r="r" b="b"/>
            <a:pathLst>
              <a:path w="11251565" h="0">
                <a:moveTo>
                  <a:pt x="0" y="0"/>
                </a:moveTo>
                <a:lnTo>
                  <a:pt x="11251476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57496" y="1396491"/>
            <a:ext cx="10845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Low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Code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/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No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spc="-20" b="1">
                <a:latin typeface="Calibri"/>
                <a:cs typeface="Calibri"/>
              </a:rPr>
              <a:t>Code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37953" y="1397000"/>
            <a:ext cx="59912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3161030" algn="l"/>
              </a:tabLst>
            </a:pP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use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natural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language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visual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editors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for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writing</a:t>
            </a:r>
            <a:r>
              <a:rPr dirty="0" sz="900">
                <a:latin typeface="Calibri"/>
                <a:cs typeface="Calibri"/>
              </a:rPr>
              <a:t>	Desire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rely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less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expensive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scarce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technical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experts.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applications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that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reduce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eliminate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direct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writing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code</a:t>
            </a:r>
            <a:r>
              <a:rPr dirty="0" sz="900">
                <a:latin typeface="Calibri"/>
                <a:cs typeface="Calibri"/>
              </a:rPr>
              <a:t>	Desire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by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users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build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things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themselves.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16833" y="1397000"/>
            <a:ext cx="3286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Reduction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time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cost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for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some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application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development.</a:t>
            </a:r>
            <a:r>
              <a:rPr dirty="0" sz="900" spc="14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Pushes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some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applications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development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directly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user.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4796" y="1878076"/>
            <a:ext cx="10763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Calibri"/>
                <a:cs typeface="Calibri"/>
              </a:rPr>
              <a:t>Non-cryptocurrency </a:t>
            </a:r>
            <a:r>
              <a:rPr dirty="0" sz="1000" b="1">
                <a:latin typeface="Calibri"/>
                <a:cs typeface="Calibri"/>
              </a:rPr>
              <a:t>uses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of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blockchain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125253" y="1875535"/>
            <a:ext cx="2955925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Use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blockchain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technology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build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smart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contract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other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peer-to-</a:t>
            </a:r>
            <a:r>
              <a:rPr dirty="0" sz="900">
                <a:latin typeface="Calibri"/>
                <a:cs typeface="Calibri"/>
              </a:rPr>
              <a:t>peer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networks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that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need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provenance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authenticity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services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286466" y="1875535"/>
            <a:ext cx="2854960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Blockchain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technology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can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used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add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digital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provenance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authenticity </a:t>
            </a:r>
            <a:r>
              <a:rPr dirty="0" sz="900">
                <a:latin typeface="Calibri"/>
                <a:cs typeface="Calibri"/>
              </a:rPr>
              <a:t>layers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any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digital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asset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content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-50">
                <a:latin typeface="Calibri"/>
                <a:cs typeface="Calibri"/>
              </a:rPr>
              <a:t>a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decentralised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3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transparent</a:t>
            </a:r>
            <a:r>
              <a:rPr dirty="0" sz="900" spc="3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manner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404133" y="1875535"/>
            <a:ext cx="2943860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Blockchain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software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capabilities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will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needed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supply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chain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operations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management,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healthcare,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other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industries.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57496" y="2380996"/>
            <a:ext cx="11652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Growth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of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use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of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AI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spc="-25" b="1">
                <a:latin typeface="Calibri"/>
                <a:cs typeface="Calibri"/>
              </a:rPr>
              <a:t>in</a:t>
            </a:r>
            <a:r>
              <a:rPr dirty="0" sz="1000" b="1">
                <a:latin typeface="Calibri"/>
                <a:cs typeface="Calibri"/>
              </a:rPr>
              <a:t> everyday</a:t>
            </a:r>
            <a:r>
              <a:rPr dirty="0" sz="1000" spc="-35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applications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137953" y="2378455"/>
            <a:ext cx="2875915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 spc="-10">
                <a:latin typeface="Calibri"/>
                <a:cs typeface="Calibri"/>
              </a:rPr>
              <a:t>Increasing </a:t>
            </a:r>
            <a:r>
              <a:rPr dirty="0" sz="900">
                <a:latin typeface="Calibri"/>
                <a:cs typeface="Calibri"/>
              </a:rPr>
              <a:t>use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AI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10">
                <a:latin typeface="Calibri"/>
                <a:cs typeface="Calibri"/>
              </a:rPr>
              <a:t> applications </a:t>
            </a:r>
            <a:r>
              <a:rPr dirty="0" sz="900">
                <a:latin typeface="Calibri"/>
                <a:cs typeface="Calibri"/>
              </a:rPr>
              <a:t>that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directly interface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with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people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or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monitor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human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activity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299166" y="2378455"/>
            <a:ext cx="2811145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 spc="-10">
                <a:latin typeface="Calibri"/>
                <a:cs typeface="Calibri"/>
              </a:rPr>
              <a:t>Increasing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decentralisation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 workforces is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driving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 </a:t>
            </a:r>
            <a:r>
              <a:rPr dirty="0" sz="900" spc="-20">
                <a:latin typeface="Calibri"/>
                <a:cs typeface="Calibri"/>
              </a:rPr>
              <a:t>need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for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automation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with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natural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language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processing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and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predictive</a:t>
            </a:r>
            <a:r>
              <a:rPr dirty="0" sz="900" spc="4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analytics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416833" y="2378455"/>
            <a:ext cx="3129280" cy="583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 spc="-10">
                <a:latin typeface="Calibri"/>
                <a:cs typeface="Calibri"/>
              </a:rPr>
              <a:t>Increasingly</a:t>
            </a:r>
            <a:r>
              <a:rPr dirty="0" sz="9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sophisticated</a:t>
            </a:r>
            <a:r>
              <a:rPr dirty="0" sz="900">
                <a:latin typeface="Calibri"/>
                <a:cs typeface="Calibri"/>
              </a:rPr>
              <a:t> use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 computer vision,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natural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language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processing,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automated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business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processes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will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make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customer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interaction,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customer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support,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digital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service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delivery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more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efficient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but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less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human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connected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4796" y="3021076"/>
            <a:ext cx="11918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Modern</a:t>
            </a:r>
            <a:r>
              <a:rPr dirty="0" sz="1000" spc="-50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programming languages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25253" y="3018535"/>
            <a:ext cx="2973705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Modern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programming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languages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like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Rust,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Go,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Swift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are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becoming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increasingly </a:t>
            </a:r>
            <a:r>
              <a:rPr dirty="0" sz="900">
                <a:latin typeface="Calibri"/>
                <a:cs typeface="Calibri"/>
              </a:rPr>
              <a:t>popular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with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their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enhanced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robustness,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security,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maintainability.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286466" y="3018535"/>
            <a:ext cx="2917190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Newer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programming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languages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were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designed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with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current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hardware </a:t>
            </a:r>
            <a:r>
              <a:rPr dirty="0" sz="900" spc="-10">
                <a:latin typeface="Calibri"/>
                <a:cs typeface="Calibri"/>
              </a:rPr>
              <a:t>capabilities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data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handling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requirements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mind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rather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than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legacy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hardware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404133" y="3018535"/>
            <a:ext cx="2966720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Developers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will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need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learn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new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languages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some</a:t>
            </a:r>
            <a:r>
              <a:rPr dirty="0" sz="900" spc="-20">
                <a:latin typeface="Calibri"/>
                <a:cs typeface="Calibri"/>
              </a:rPr>
              <a:t> cases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specialty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languages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for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specific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purposes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44796" y="3523996"/>
            <a:ext cx="11607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Growth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of</a:t>
            </a:r>
            <a:r>
              <a:rPr dirty="0" sz="1000" spc="-2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Big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Data</a:t>
            </a:r>
            <a:r>
              <a:rPr dirty="0" sz="1000" spc="-25" b="1">
                <a:latin typeface="Calibri"/>
                <a:cs typeface="Calibri"/>
              </a:rPr>
              <a:t> in</a:t>
            </a:r>
            <a:r>
              <a:rPr dirty="0" sz="1000" b="1">
                <a:latin typeface="Calibri"/>
                <a:cs typeface="Calibri"/>
              </a:rPr>
              <a:t> the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Cloud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125253" y="3521455"/>
            <a:ext cx="2954020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 spc="-10">
                <a:latin typeface="Calibri"/>
                <a:cs typeface="Calibri"/>
              </a:rPr>
              <a:t>Increasing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availability and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use of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Cloud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technologies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for</a:t>
            </a:r>
            <a:r>
              <a:rPr dirty="0" sz="900" spc="-10">
                <a:latin typeface="Calibri"/>
                <a:cs typeface="Calibri"/>
              </a:rPr>
              <a:t> storing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utilizing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Big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Data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enables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AI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machine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learning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(ML)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services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grow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dramatically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286466" y="3521455"/>
            <a:ext cx="2559050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AI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ML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services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are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much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more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cost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effective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when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provided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as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cloud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based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serverless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computing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services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404133" y="3521455"/>
            <a:ext cx="3140075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AI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applications </a:t>
            </a:r>
            <a:r>
              <a:rPr dirty="0" sz="900">
                <a:latin typeface="Calibri"/>
                <a:cs typeface="Calibri"/>
              </a:rPr>
              <a:t>utilizing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enormous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data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stores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will</a:t>
            </a:r>
            <a:r>
              <a:rPr dirty="0" sz="900" spc="-10">
                <a:latin typeface="Calibri"/>
                <a:cs typeface="Calibri"/>
              </a:rPr>
              <a:t> become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commonplace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inexpensive,</a:t>
            </a:r>
            <a:r>
              <a:rPr dirty="0" sz="900">
                <a:latin typeface="Calibri"/>
                <a:cs typeface="Calibri"/>
              </a:rPr>
              <a:t> bringing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 power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 AI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ML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to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many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everyday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tasks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consumer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needs.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44796" y="4026916"/>
            <a:ext cx="7569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Growth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of</a:t>
            </a:r>
            <a:r>
              <a:rPr dirty="0" sz="1000" spc="-25" b="1">
                <a:latin typeface="Calibri"/>
                <a:cs typeface="Calibri"/>
              </a:rPr>
              <a:t> IoT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125253" y="4024376"/>
            <a:ext cx="2935605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use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Internet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Things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technologies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growing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rapidly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in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many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industries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5286466" y="4024376"/>
            <a:ext cx="2857500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IoT makes </a:t>
            </a:r>
            <a:r>
              <a:rPr dirty="0" sz="900" spc="-10">
                <a:latin typeface="Calibri"/>
                <a:cs typeface="Calibri"/>
              </a:rPr>
              <a:t>manufacturing,</a:t>
            </a:r>
            <a:r>
              <a:rPr dirty="0" sz="900">
                <a:latin typeface="Calibri"/>
                <a:cs typeface="Calibri"/>
              </a:rPr>
              <a:t> supply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chains, </a:t>
            </a:r>
            <a:r>
              <a:rPr dirty="0" sz="900" spc="-10">
                <a:latin typeface="Calibri"/>
                <a:cs typeface="Calibri"/>
              </a:rPr>
              <a:t>healthcare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delivery,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many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other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things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more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efficient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safer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404133" y="4024376"/>
            <a:ext cx="2961640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Demand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for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software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development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related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IoT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capabilities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is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expected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grow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very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rapidly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57496" y="4505452"/>
            <a:ext cx="42100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latin typeface="Calibri"/>
                <a:cs typeface="Calibri"/>
              </a:rPr>
              <a:t>DevOps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137953" y="4505959"/>
            <a:ext cx="2964180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software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development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methodology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that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goes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beyond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Agile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integrate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operations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maintenance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into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development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cycle.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299166" y="4505959"/>
            <a:ext cx="2829560" cy="58356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Improves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usability,</a:t>
            </a:r>
            <a:r>
              <a:rPr dirty="0" sz="900" spc="-10">
                <a:latin typeface="Calibri"/>
                <a:cs typeface="Calibri"/>
              </a:rPr>
              <a:t> maintainability,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security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through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shared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responsibility </a:t>
            </a:r>
            <a:r>
              <a:rPr dirty="0" sz="900">
                <a:latin typeface="Calibri"/>
                <a:cs typeface="Calibri"/>
              </a:rPr>
              <a:t>across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lifecycle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automation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software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code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versioning,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testing,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packaging,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releasing,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configuring,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deployment,</a:t>
            </a:r>
            <a:r>
              <a:rPr dirty="0" sz="900" spc="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operational</a:t>
            </a:r>
            <a:r>
              <a:rPr dirty="0" sz="900" spc="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monitoring.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416833" y="4505959"/>
            <a:ext cx="3013075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Reduce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costs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while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improving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delivery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time,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maintainability, </a:t>
            </a:r>
            <a:r>
              <a:rPr dirty="0" sz="900" spc="-25">
                <a:latin typeface="Calibri"/>
                <a:cs typeface="Calibri"/>
              </a:rPr>
              <a:t>and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security.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44796" y="5145532"/>
            <a:ext cx="11963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Integration</a:t>
            </a:r>
            <a:r>
              <a:rPr dirty="0" sz="1000" spc="-30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of</a:t>
            </a:r>
            <a:r>
              <a:rPr dirty="0" sz="1000" spc="-30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security </a:t>
            </a:r>
            <a:r>
              <a:rPr dirty="0" sz="1000" b="1">
                <a:latin typeface="Calibri"/>
                <a:cs typeface="Calibri"/>
              </a:rPr>
              <a:t>requirements</a:t>
            </a:r>
            <a:r>
              <a:rPr dirty="0" sz="1000" spc="-55" b="1">
                <a:latin typeface="Calibri"/>
                <a:cs typeface="Calibri"/>
              </a:rPr>
              <a:t> </a:t>
            </a:r>
            <a:r>
              <a:rPr dirty="0" sz="1000" spc="-20" b="1">
                <a:latin typeface="Calibri"/>
                <a:cs typeface="Calibri"/>
              </a:rPr>
              <a:t>into </a:t>
            </a:r>
            <a:r>
              <a:rPr dirty="0" sz="1000" spc="-10" b="1"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125253" y="5146040"/>
            <a:ext cx="2812415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algn="just"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Shift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from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security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compliance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being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add-</a:t>
            </a:r>
            <a:r>
              <a:rPr dirty="0" sz="900">
                <a:latin typeface="Calibri"/>
                <a:cs typeface="Calibri"/>
              </a:rPr>
              <a:t>on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after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25">
                <a:latin typeface="Calibri"/>
                <a:cs typeface="Calibri"/>
              </a:rPr>
              <a:t>an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application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developed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security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being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baked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from</a:t>
            </a:r>
            <a:r>
              <a:rPr dirty="0" sz="900" spc="-25">
                <a:latin typeface="Calibri"/>
                <a:cs typeface="Calibri"/>
              </a:rPr>
              <a:t> the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beginning.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286466" y="5146040"/>
            <a:ext cx="2822575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Growth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information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security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failures,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cybercrime,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hacking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by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foreign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entities,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exposure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personal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information.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404133" y="5146040"/>
            <a:ext cx="3204210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Developers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security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experts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will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work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together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during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entire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DevOps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cycle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enable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effective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security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design.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57496" y="5694172"/>
            <a:ext cx="11398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Serverless</a:t>
            </a:r>
            <a:r>
              <a:rPr dirty="0" sz="1000" spc="-45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computing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137953" y="5694679"/>
            <a:ext cx="2947035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A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new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paradigm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software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architecture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that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breaks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software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down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into small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independent components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that</a:t>
            </a:r>
            <a:r>
              <a:rPr dirty="0" sz="900" spc="-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run </a:t>
            </a:r>
            <a:r>
              <a:rPr dirty="0" sz="900" spc="-10">
                <a:latin typeface="Calibri"/>
                <a:cs typeface="Calibri"/>
              </a:rPr>
              <a:t>individually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as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needed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299166" y="5694679"/>
            <a:ext cx="26320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Calibri"/>
                <a:cs typeface="Calibri"/>
              </a:rPr>
              <a:t>Availability </a:t>
            </a:r>
            <a:r>
              <a:rPr dirty="0" sz="900">
                <a:latin typeface="Calibri"/>
                <a:cs typeface="Calibri"/>
              </a:rPr>
              <a:t>of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highly</a:t>
            </a:r>
            <a:r>
              <a:rPr dirty="0" sz="900" spc="-1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scalable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cloud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computing</a:t>
            </a:r>
            <a:r>
              <a:rPr dirty="0" sz="900" spc="-1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resources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416833" y="5694679"/>
            <a:ext cx="3284854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Enables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rapid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application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development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highly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efficient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application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operation.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44796" y="6197091"/>
            <a:ext cx="9829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b="1">
                <a:latin typeface="Calibri"/>
                <a:cs typeface="Calibri"/>
              </a:rPr>
              <a:t>The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rise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of</a:t>
            </a:r>
            <a:r>
              <a:rPr dirty="0" sz="1000" spc="-15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Python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125253" y="6197600"/>
            <a:ext cx="29978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Python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programming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language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is</a:t>
            </a:r>
            <a:r>
              <a:rPr dirty="0" sz="900" spc="-4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gaining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popularity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rapidly.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286466" y="6197600"/>
            <a:ext cx="2930525" cy="4432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Python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not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only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fits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development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needs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all</a:t>
            </a:r>
            <a:r>
              <a:rPr dirty="0" sz="900" spc="-2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platforms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(web,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mobile, </a:t>
            </a:r>
            <a:r>
              <a:rPr dirty="0" sz="900" spc="-10">
                <a:latin typeface="Calibri"/>
                <a:cs typeface="Calibri"/>
              </a:rPr>
              <a:t>enterprise)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but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it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also</a:t>
            </a:r>
            <a:r>
              <a:rPr dirty="0" sz="900" spc="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has </a:t>
            </a:r>
            <a:r>
              <a:rPr dirty="0" sz="900" spc="-10">
                <a:latin typeface="Calibri"/>
                <a:cs typeface="Calibri"/>
              </a:rPr>
              <a:t>mathematical</a:t>
            </a:r>
            <a:r>
              <a:rPr dirty="0" sz="900" spc="1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capabilities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required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to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handle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machine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learning,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big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data,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and</a:t>
            </a:r>
            <a:r>
              <a:rPr dirty="0" sz="900" spc="-25">
                <a:latin typeface="Calibri"/>
                <a:cs typeface="Calibri"/>
              </a:rPr>
              <a:t> AI.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404133" y="6197600"/>
            <a:ext cx="3157220" cy="3028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75"/>
              </a:spcBef>
            </a:pPr>
            <a:r>
              <a:rPr dirty="0" sz="900">
                <a:latin typeface="Calibri"/>
                <a:cs typeface="Calibri"/>
              </a:rPr>
              <a:t>Python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might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soon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overtake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JavaScript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as</a:t>
            </a:r>
            <a:r>
              <a:rPr dirty="0" sz="900" spc="-3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the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most</a:t>
            </a:r>
            <a:r>
              <a:rPr dirty="0" sz="900" spc="-30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commonly</a:t>
            </a:r>
            <a:r>
              <a:rPr dirty="0" sz="900" spc="-25">
                <a:latin typeface="Calibri"/>
                <a:cs typeface="Calibri"/>
              </a:rPr>
              <a:t> </a:t>
            </a:r>
            <a:r>
              <a:rPr dirty="0" sz="900" spc="-20">
                <a:latin typeface="Calibri"/>
                <a:cs typeface="Calibri"/>
              </a:rPr>
              <a:t>used</a:t>
            </a:r>
            <a:r>
              <a:rPr dirty="0" sz="900" spc="50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programming</a:t>
            </a:r>
            <a:r>
              <a:rPr dirty="0" sz="900" spc="55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language.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32765">
              <a:lnSpc>
                <a:spcPct val="100000"/>
              </a:lnSpc>
              <a:spcBef>
                <a:spcPts val="100"/>
              </a:spcBef>
            </a:pPr>
            <a:r>
              <a:rPr dirty="0"/>
              <a:t>Impact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Key</a:t>
            </a:r>
            <a:r>
              <a:rPr dirty="0" spc="-55"/>
              <a:t> </a:t>
            </a:r>
            <a:r>
              <a:rPr dirty="0" spc="-20"/>
              <a:t>Trends</a:t>
            </a:r>
            <a:r>
              <a:rPr dirty="0" spc="-60"/>
              <a:t> </a:t>
            </a:r>
            <a:r>
              <a:rPr dirty="0"/>
              <a:t>on</a:t>
            </a:r>
            <a:r>
              <a:rPr dirty="0" spc="-55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25"/>
              <a:t>Real-</a:t>
            </a:r>
            <a:r>
              <a:rPr dirty="0"/>
              <a:t>World</a:t>
            </a:r>
            <a:r>
              <a:rPr dirty="0" spc="-5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20993" y="874267"/>
            <a:ext cx="8957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0" algn="l"/>
              </a:tabLst>
            </a:pP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Project</a:t>
            </a:r>
            <a:r>
              <a:rPr dirty="0" sz="1800" spc="-65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7030A0"/>
                </a:solidFill>
                <a:latin typeface="Calibri"/>
                <a:cs typeface="Calibri"/>
              </a:rPr>
              <a:t>Description</a:t>
            </a: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	Process</a:t>
            </a:r>
            <a:r>
              <a:rPr dirty="0" sz="1800" spc="-5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Description</a:t>
            </a:r>
            <a:r>
              <a:rPr dirty="0" sz="1800" spc="-4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–</a:t>
            </a:r>
            <a:r>
              <a:rPr dirty="0" sz="1800" spc="-45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How</a:t>
            </a:r>
            <a:r>
              <a:rPr dirty="0" sz="1800" spc="-45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was</a:t>
            </a:r>
            <a:r>
              <a:rPr dirty="0" sz="1800" spc="-5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dirty="0" sz="1800" spc="-45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Project</a:t>
            </a:r>
            <a:r>
              <a:rPr dirty="0" sz="1800" spc="-5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7030A0"/>
                </a:solidFill>
                <a:latin typeface="Calibri"/>
                <a:cs typeface="Calibri"/>
              </a:rPr>
              <a:t>Done?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77146" y="1234028"/>
            <a:ext cx="4015104" cy="1929130"/>
          </a:xfrm>
          <a:prstGeom prst="rect">
            <a:avLst/>
          </a:prstGeom>
          <a:solidFill>
            <a:srgbClr val="D9D9D9"/>
          </a:solidFill>
          <a:ln w="12700">
            <a:solidFill>
              <a:srgbClr val="2F528F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358775" marR="280670" indent="-172085">
              <a:lnSpc>
                <a:spcPts val="1300"/>
              </a:lnSpc>
              <a:spcBef>
                <a:spcPts val="475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100">
                <a:latin typeface="Calibri"/>
                <a:cs typeface="Calibri"/>
              </a:rPr>
              <a:t>Project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build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Salesforce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enable </a:t>
            </a:r>
            <a:r>
              <a:rPr dirty="0" sz="1100" spc="-1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call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center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agents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enroll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patients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benefits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program</a:t>
            </a:r>
            <a:endParaRPr sz="1100">
              <a:latin typeface="Calibri"/>
              <a:cs typeface="Calibri"/>
            </a:endParaRPr>
          </a:p>
          <a:p>
            <a:pPr marL="358775" marR="509270" indent="-172085">
              <a:lnSpc>
                <a:spcPct val="98600"/>
              </a:lnSpc>
              <a:spcBef>
                <a:spcPts val="45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application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ability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receive </a:t>
            </a:r>
            <a:r>
              <a:rPr dirty="0" sz="1100" spc="-1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documents,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insurance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information,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physician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 spc="-25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records,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prescription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records,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supporting 	information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well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automate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status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approvals </a:t>
            </a:r>
            <a:r>
              <a:rPr dirty="0" sz="1100" spc="-1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tracking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communication</a:t>
            </a:r>
            <a:endParaRPr sz="1100">
              <a:latin typeface="Calibri"/>
              <a:cs typeface="Calibri"/>
            </a:endParaRPr>
          </a:p>
          <a:p>
            <a:pPr marL="358775" marR="348615" indent="-172085">
              <a:lnSpc>
                <a:spcPts val="1300"/>
              </a:lnSpc>
              <a:spcBef>
                <a:spcPts val="130"/>
              </a:spcBef>
              <a:buFont typeface="Arial MT"/>
              <a:buChar char="•"/>
              <a:tabLst>
                <a:tab pos="361315" algn="l"/>
              </a:tabLst>
            </a:pPr>
            <a:r>
              <a:rPr dirty="0" sz="1100">
                <a:latin typeface="Calibri"/>
                <a:cs typeface="Calibri"/>
              </a:rPr>
              <a:t>My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role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10">
                <a:latin typeface="Calibri"/>
                <a:cs typeface="Calibri"/>
              </a:rPr>
              <a:t> requirements </a:t>
            </a:r>
            <a:r>
              <a:rPr dirty="0" sz="1100">
                <a:latin typeface="Calibri"/>
                <a:cs typeface="Calibri"/>
              </a:rPr>
              <a:t>gathering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0">
                <a:latin typeface="Calibri"/>
                <a:cs typeface="Calibri"/>
              </a:rPr>
              <a:t> solution </a:t>
            </a:r>
            <a:r>
              <a:rPr dirty="0" sz="1100" spc="-1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architecting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early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early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phases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overall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project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487886" y="1221856"/>
            <a:ext cx="4972685" cy="1929130"/>
          </a:xfrm>
          <a:prstGeom prst="rect">
            <a:avLst/>
          </a:prstGeom>
          <a:solidFill>
            <a:srgbClr val="B4C7E7"/>
          </a:solidFill>
          <a:ln w="12700">
            <a:solidFill>
              <a:srgbClr val="2F528F"/>
            </a:solidFill>
          </a:ln>
        </p:spPr>
        <p:txBody>
          <a:bodyPr wrap="square" lIns="0" tIns="60325" rIns="0" bIns="0" rtlCol="0" vert="horz">
            <a:spAutoFit/>
          </a:bodyPr>
          <a:lstStyle/>
          <a:p>
            <a:pPr marL="285115" marR="394335" indent="-172085">
              <a:lnSpc>
                <a:spcPts val="1300"/>
              </a:lnSpc>
              <a:spcBef>
                <a:spcPts val="475"/>
              </a:spcBef>
              <a:buFont typeface="Arial MT"/>
              <a:buChar char="•"/>
              <a:tabLst>
                <a:tab pos="287655" algn="l"/>
              </a:tabLst>
            </a:pP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project,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loosely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managed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Agile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methodology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was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three </a:t>
            </a:r>
            <a:r>
              <a:rPr dirty="0" sz="1100" spc="-1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week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sprints</a:t>
            </a:r>
            <a:endParaRPr sz="1100">
              <a:latin typeface="Calibri"/>
              <a:cs typeface="Calibri"/>
            </a:endParaRPr>
          </a:p>
          <a:p>
            <a:pPr marL="285115" marR="231140" indent="-172085">
              <a:lnSpc>
                <a:spcPts val="1300"/>
              </a:lnSpc>
              <a:spcBef>
                <a:spcPts val="110"/>
              </a:spcBef>
              <a:buFont typeface="Arial MT"/>
              <a:buChar char="•"/>
              <a:tabLst>
                <a:tab pos="287655" algn="l"/>
              </a:tabLst>
            </a:pPr>
            <a:r>
              <a:rPr dirty="0" sz="1100">
                <a:latin typeface="Calibri"/>
                <a:cs typeface="Calibri"/>
              </a:rPr>
              <a:t>Development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directly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Salesforce,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dedicated </a:t>
            </a:r>
            <a:r>
              <a:rPr dirty="0" sz="1100" spc="-10"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testing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team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DevOps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responsible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changes,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code </a:t>
            </a:r>
            <a:r>
              <a:rPr dirty="0" sz="1100" spc="-20">
                <a:latin typeface="Calibri"/>
                <a:cs typeface="Calibri"/>
              </a:rPr>
              <a:t>	</a:t>
            </a:r>
            <a:r>
              <a:rPr dirty="0" sz="1100" spc="-10">
                <a:latin typeface="Calibri"/>
                <a:cs typeface="Calibri"/>
              </a:rPr>
              <a:t>promotion,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code </a:t>
            </a:r>
            <a:r>
              <a:rPr dirty="0" sz="1100" spc="-10">
                <a:latin typeface="Calibri"/>
                <a:cs typeface="Calibri"/>
              </a:rPr>
              <a:t>release</a:t>
            </a:r>
            <a:endParaRPr sz="1100">
              <a:latin typeface="Calibri"/>
              <a:cs typeface="Calibri"/>
            </a:endParaRPr>
          </a:p>
          <a:p>
            <a:pPr marL="285115" indent="-172085">
              <a:lnSpc>
                <a:spcPts val="1235"/>
              </a:lnSpc>
              <a:buFont typeface="Arial MT"/>
              <a:buChar char="•"/>
              <a:tabLst>
                <a:tab pos="285115" algn="l"/>
              </a:tabLst>
            </a:pPr>
            <a:r>
              <a:rPr dirty="0" sz="1100">
                <a:latin typeface="Calibri"/>
                <a:cs typeface="Calibri"/>
              </a:rPr>
              <a:t>Design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development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sprints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were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direct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collaboration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end</a:t>
            </a:r>
            <a:endParaRPr sz="1100">
              <a:latin typeface="Calibri"/>
              <a:cs typeface="Calibri"/>
            </a:endParaRPr>
          </a:p>
          <a:p>
            <a:pPr marL="287655">
              <a:lnSpc>
                <a:spcPts val="1310"/>
              </a:lnSpc>
            </a:pPr>
            <a:r>
              <a:rPr dirty="0" sz="1100">
                <a:latin typeface="Calibri"/>
                <a:cs typeface="Calibri"/>
              </a:rPr>
              <a:t>users,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released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production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after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testing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cycle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642251" y="3385450"/>
          <a:ext cx="1089469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7940"/>
                <a:gridCol w="3242310"/>
                <a:gridCol w="5006975"/>
              </a:tblGrid>
              <a:tr h="602615">
                <a:tc>
                  <a:txBody>
                    <a:bodyPr/>
                    <a:lstStyle/>
                    <a:p>
                      <a:pPr marL="6350" marR="234950">
                        <a:lnSpc>
                          <a:spcPts val="1900"/>
                        </a:lnSpc>
                        <a:spcBef>
                          <a:spcPts val="140"/>
                        </a:spcBef>
                      </a:pPr>
                      <a:r>
                        <a:rPr dirty="0" sz="160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dirty="0" sz="1600" spc="-7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dirty="0" sz="1600" spc="-6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trends</a:t>
                      </a:r>
                      <a:r>
                        <a:rPr dirty="0" sz="1600" spc="-6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influenced </a:t>
                      </a:r>
                      <a:r>
                        <a:rPr dirty="0" sz="160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your</a:t>
                      </a:r>
                      <a:r>
                        <a:rPr dirty="0" sz="1600" spc="-5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project?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dirty="0" sz="1600" spc="-2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How?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4445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1910"/>
                        </a:lnSpc>
                      </a:pPr>
                      <a:r>
                        <a:rPr dirty="0" sz="160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dirty="0" sz="1600" spc="-4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was</a:t>
                      </a:r>
                      <a:r>
                        <a:rPr dirty="0" sz="1600" spc="-3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600" spc="-3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impact?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T w="12700">
                      <a:solidFill>
                        <a:srgbClr val="4472C4"/>
                      </a:solidFill>
                      <a:prstDash val="solid"/>
                    </a:lnT>
                    <a:lnB w="12700">
                      <a:solidFill>
                        <a:srgbClr val="4472C4"/>
                      </a:solidFill>
                      <a:prstDash val="solid"/>
                    </a:lnB>
                  </a:tcPr>
                </a:tc>
              </a:tr>
              <a:tr h="481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Low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b="1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1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 b="1">
                          <a:latin typeface="Calibri"/>
                          <a:cs typeface="Calibri"/>
                        </a:rPr>
                        <a:t>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lnT w="12700">
                      <a:solidFill>
                        <a:srgbClr val="4472C4"/>
                      </a:solidFill>
                      <a:prstDash val="solid"/>
                    </a:lnT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2570" marR="677545">
                        <a:lnSpc>
                          <a:spcPts val="1200"/>
                        </a:lnSpc>
                        <a:spcBef>
                          <a:spcPts val="395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Much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the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development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was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done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inside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Salesforce’s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no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code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visual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process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editor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T w="12700">
                      <a:solidFill>
                        <a:srgbClr val="4472C4"/>
                      </a:solidFill>
                      <a:prstDash val="solid"/>
                    </a:lnT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332740">
                        <a:lnSpc>
                          <a:spcPts val="1200"/>
                        </a:lnSpc>
                        <a:spcBef>
                          <a:spcPts val="395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changes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were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able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be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configured,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tested,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released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without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coding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expertise,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allowing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less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expensive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resources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and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faster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release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times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lnT w="12700">
                      <a:solidFill>
                        <a:srgbClr val="4472C4"/>
                      </a:solidFill>
                      <a:prstDash val="solid"/>
                    </a:lnT>
                    <a:solidFill>
                      <a:srgbClr val="4472C4">
                        <a:alpha val="19999"/>
                      </a:srgbClr>
                    </a:solidFill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DevOps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4290"/>
                </a:tc>
                <a:tc>
                  <a:txBody>
                    <a:bodyPr/>
                    <a:lstStyle/>
                    <a:p>
                      <a:pPr marL="242570" marR="170815">
                        <a:lnSpc>
                          <a:spcPct val="94500"/>
                        </a:lnSpc>
                        <a:spcBef>
                          <a:spcPts val="340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team</a:t>
                      </a:r>
                      <a:r>
                        <a:rPr dirty="0" sz="11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responsible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managing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maintaining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production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was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also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part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the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testing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teams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143510" marR="149225">
                        <a:lnSpc>
                          <a:spcPts val="1200"/>
                        </a:lnSpc>
                        <a:spcBef>
                          <a:spcPts val="409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Issues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security,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maintainability,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trainability,</a:t>
                      </a:r>
                      <a:r>
                        <a:rPr dirty="0" sz="11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useability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were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brought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forth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during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sooner,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many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cases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avoided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up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front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2069"/>
                </a:tc>
              </a:tr>
              <a:tr h="5715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dirty="0" sz="1100" spc="-10" b="1">
                          <a:latin typeface="Calibri"/>
                          <a:cs typeface="Calibri"/>
                        </a:rPr>
                        <a:t>Serverless</a:t>
                      </a:r>
                      <a:r>
                        <a:rPr dirty="0" sz="1100" spc="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 b="1">
                          <a:latin typeface="Calibri"/>
                          <a:cs typeface="Calibri"/>
                        </a:rPr>
                        <a:t>Computing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32384"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2570" marR="100965">
                        <a:lnSpc>
                          <a:spcPct val="94500"/>
                        </a:lnSpc>
                        <a:spcBef>
                          <a:spcPts val="330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project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integrated utilisation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AWS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cloud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based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serverless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computing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resources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for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AI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machine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learning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forecasting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41910">
                    <a:solidFill>
                      <a:srgbClr val="4472C4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3510" marR="539115">
                        <a:lnSpc>
                          <a:spcPts val="1200"/>
                        </a:lnSpc>
                        <a:spcBef>
                          <a:spcPts val="395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Cutting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edge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predictive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utilization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and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marketing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analytics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were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available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the 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customer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very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little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additional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investment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50165">
                    <a:solidFill>
                      <a:srgbClr val="4472C4">
                        <a:alpha val="199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642251" y="5873140"/>
            <a:ext cx="10818495" cy="259079"/>
          </a:xfrm>
          <a:custGeom>
            <a:avLst/>
            <a:gdLst/>
            <a:ahLst/>
            <a:cxnLst/>
            <a:rect l="l" t="t" r="r" b="b"/>
            <a:pathLst>
              <a:path w="10818495" h="259079">
                <a:moveTo>
                  <a:pt x="10818228" y="0"/>
                </a:moveTo>
                <a:lnTo>
                  <a:pt x="5863044" y="0"/>
                </a:lnTo>
                <a:lnTo>
                  <a:pt x="2719247" y="0"/>
                </a:lnTo>
                <a:lnTo>
                  <a:pt x="0" y="0"/>
                </a:lnTo>
                <a:lnTo>
                  <a:pt x="0" y="259080"/>
                </a:lnTo>
                <a:lnTo>
                  <a:pt x="2719247" y="259080"/>
                </a:lnTo>
                <a:lnTo>
                  <a:pt x="5863044" y="259080"/>
                </a:lnTo>
                <a:lnTo>
                  <a:pt x="10818228" y="259080"/>
                </a:lnTo>
                <a:lnTo>
                  <a:pt x="10818228" y="0"/>
                </a:lnTo>
                <a:close/>
              </a:path>
            </a:pathLst>
          </a:custGeom>
          <a:solidFill>
            <a:srgbClr val="4472C4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42251" y="6391288"/>
            <a:ext cx="10818495" cy="0"/>
          </a:xfrm>
          <a:custGeom>
            <a:avLst/>
            <a:gdLst/>
            <a:ahLst/>
            <a:cxnLst/>
            <a:rect l="l" t="t" r="r" b="b"/>
            <a:pathLst>
              <a:path w="10818495" h="0">
                <a:moveTo>
                  <a:pt x="0" y="0"/>
                </a:moveTo>
                <a:lnTo>
                  <a:pt x="10818229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42251" y="1241872"/>
            <a:ext cx="1317625" cy="1929130"/>
          </a:xfrm>
          <a:prstGeom prst="rect">
            <a:avLst/>
          </a:prstGeom>
          <a:solidFill>
            <a:srgbClr val="B4C7E7"/>
          </a:solidFill>
          <a:ln w="12700">
            <a:solidFill>
              <a:srgbClr val="2F528F"/>
            </a:solidFill>
          </a:ln>
        </p:spPr>
        <p:txBody>
          <a:bodyPr wrap="square" lIns="0" tIns="52069" rIns="0" bIns="0" rtlCol="0" vert="horz">
            <a:spAutoFit/>
          </a:bodyPr>
          <a:lstStyle/>
          <a:p>
            <a:pPr marL="91440" marR="399415">
              <a:lnSpc>
                <a:spcPct val="100200"/>
              </a:lnSpc>
              <a:spcBef>
                <a:spcPts val="409"/>
              </a:spcBef>
            </a:pPr>
            <a:r>
              <a:rPr dirty="0" sz="1400" spc="-10">
                <a:latin typeface="Calibri"/>
                <a:cs typeface="Calibri"/>
              </a:rPr>
              <a:t>Patient Benefits Enrollment Application </a:t>
            </a:r>
            <a:r>
              <a:rPr dirty="0" sz="1400">
                <a:latin typeface="Calibri"/>
                <a:cs typeface="Calibri"/>
              </a:rPr>
              <a:t>for</a:t>
            </a:r>
            <a:r>
              <a:rPr dirty="0" sz="1400" spc="-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a</a:t>
            </a:r>
            <a:r>
              <a:rPr dirty="0" sz="1400" spc="-2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Large Pharma Company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01791" y="889507"/>
            <a:ext cx="11385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030A0"/>
                </a:solidFill>
                <a:latin typeface="Calibri"/>
                <a:cs typeface="Calibri"/>
              </a:rPr>
              <a:t>Project</a:t>
            </a:r>
            <a:r>
              <a:rPr dirty="0" sz="1800" spc="-65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7030A0"/>
                </a:solidFill>
                <a:latin typeface="Calibri"/>
                <a:cs typeface="Calibri"/>
              </a:rPr>
              <a:t>Title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2024-04-16T03:47:24Z</dcterms:created>
  <dcterms:modified xsi:type="dcterms:W3CDTF">2024-04-16T03:47:24Z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2021-11-09T00:00:00Z</vt:filetime>
  </property>
  <property fmtid="{D5CDD505-2E9C-101B-9397-08002B2CF9AE}" pid="3" name="LastSaved">
    <vt:filetime>2024-04-16T00:00:00Z</vt:filetime>
  </property>
  <property fmtid="{D5CDD505-2E9C-101B-9397-08002B2CF9AE}" pid="4" name="Producer">
    <vt:lpwstr>macOS Version 11.5.2 (Build 20G95) Quartz PDFContext</vt:lpwstr>
  </property>
</Properties>
</file>