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7"/>
  </p:notesMasterIdLst>
  <p:handoutMasterIdLst>
    <p:handoutMasterId r:id="rId28"/>
  </p:handoutMasterIdLst>
  <p:sldIdLst>
    <p:sldId id="257" r:id="rId5"/>
    <p:sldId id="268" r:id="rId6"/>
    <p:sldId id="259" r:id="rId7"/>
    <p:sldId id="277" r:id="rId8"/>
    <p:sldId id="281" r:id="rId9"/>
    <p:sldId id="274" r:id="rId10"/>
    <p:sldId id="284" r:id="rId11"/>
    <p:sldId id="272" r:id="rId12"/>
    <p:sldId id="282" r:id="rId13"/>
    <p:sldId id="280" r:id="rId14"/>
    <p:sldId id="289" r:id="rId15"/>
    <p:sldId id="290" r:id="rId16"/>
    <p:sldId id="291" r:id="rId17"/>
    <p:sldId id="292" r:id="rId18"/>
    <p:sldId id="288" r:id="rId19"/>
    <p:sldId id="293" r:id="rId20"/>
    <p:sldId id="285" r:id="rId21"/>
    <p:sldId id="279" r:id="rId22"/>
    <p:sldId id="287" r:id="rId23"/>
    <p:sldId id="286" r:id="rId24"/>
    <p:sldId id="294" r:id="rId25"/>
    <p:sldId id="273" r:id="rId2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5D2A40A-E91B-4C2E-BFC8-0A6A4AFA8E8F}">
          <p14:sldIdLst>
            <p14:sldId id="257"/>
            <p14:sldId id="268"/>
            <p14:sldId id="259"/>
            <p14:sldId id="277"/>
            <p14:sldId id="281"/>
            <p14:sldId id="274"/>
            <p14:sldId id="284"/>
            <p14:sldId id="272"/>
            <p14:sldId id="282"/>
            <p14:sldId id="280"/>
            <p14:sldId id="289"/>
            <p14:sldId id="290"/>
            <p14:sldId id="291"/>
            <p14:sldId id="292"/>
            <p14:sldId id="288"/>
            <p14:sldId id="293"/>
            <p14:sldId id="285"/>
            <p14:sldId id="279"/>
            <p14:sldId id="287"/>
            <p14:sldId id="286"/>
            <p14:sldId id="294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>
      <p:cViewPr varScale="1">
        <p:scale>
          <a:sx n="74" d="100"/>
          <a:sy n="74" d="100"/>
        </p:scale>
        <p:origin x="965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5/30/2023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5/30/2023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3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1367" y="1964267"/>
            <a:ext cx="7195852" cy="2421464"/>
          </a:xfrm>
        </p:spPr>
        <p:txBody>
          <a:bodyPr anchor="b">
            <a:normAutofit/>
          </a:bodyPr>
          <a:lstStyle>
            <a:lvl1pPr algn="r">
              <a:defRPr sz="4799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1367" y="4385733"/>
            <a:ext cx="7195852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799" cap="all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0232" y="5870576"/>
            <a:ext cx="1599783" cy="377825"/>
          </a:xfrm>
        </p:spPr>
        <p:txBody>
          <a:bodyPr/>
          <a:lstStyle/>
          <a:p>
            <a:fld id="{61065D6F-D55E-4121-BE0F-A489F15FAE29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1367" y="5870576"/>
            <a:ext cx="4892684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6196" y="5870576"/>
            <a:ext cx="551023" cy="377825"/>
          </a:xfrm>
        </p:spPr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110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4732865"/>
            <a:ext cx="1012878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243" y="932112"/>
            <a:ext cx="8757546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5299603"/>
            <a:ext cx="10128789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0463-0D6F-4F8A-8037-55D309DABDAC}" type="datetime1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74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3" y="609602"/>
            <a:ext cx="10128789" cy="3124199"/>
          </a:xfrm>
        </p:spPr>
        <p:txBody>
          <a:bodyPr anchor="ctr">
            <a:normAutofit/>
          </a:bodyPr>
          <a:lstStyle>
            <a:lvl1pPr algn="l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1" y="4343400"/>
            <a:ext cx="1012879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BEE4-5B84-4759-BD29-906DF99328E6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002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5201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148" y="823337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9" y="609602"/>
            <a:ext cx="9547912" cy="2743199"/>
          </a:xfrm>
        </p:spPr>
        <p:txBody>
          <a:bodyPr anchor="ctr">
            <a:normAutofit/>
          </a:bodyPr>
          <a:lstStyle>
            <a:lvl1pPr algn="l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589" y="3352800"/>
            <a:ext cx="933675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287" y="4343400"/>
            <a:ext cx="1014972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B2E2-980A-49AA-B42D-985342A9A6F5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12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4" y="3308581"/>
            <a:ext cx="10128787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4777381"/>
            <a:ext cx="1012878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9DE8-B018-44C0-9A1F-771A2ABE3C85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083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5201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148" y="823337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009" y="609602"/>
            <a:ext cx="9547912" cy="2743199"/>
          </a:xfrm>
        </p:spPr>
        <p:txBody>
          <a:bodyPr anchor="ctr">
            <a:normAutofit/>
          </a:bodyPr>
          <a:lstStyle>
            <a:lvl1pPr algn="l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621" y="3886200"/>
            <a:ext cx="10132797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0" y="4775200"/>
            <a:ext cx="10132797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B8E1-B3D5-43AB-88D6-5EEBDCF8A0D7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882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3" y="609602"/>
            <a:ext cx="1012878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622" y="3505200"/>
            <a:ext cx="1012879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1" y="4343400"/>
            <a:ext cx="1012879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38E-4FF4-4089-AE9D-54722E9D04D4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2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B5F2-F80B-4C03-ABBF-2414A004AB92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623" y="609601"/>
            <a:ext cx="10128787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3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6420" y="609600"/>
            <a:ext cx="2157990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609600"/>
            <a:ext cx="783007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DD2-9D39-494F-B00C-FD1BCF7667F4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75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9C94-349C-4284-958A-8089556BA9CE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3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3308581"/>
            <a:ext cx="10128789" cy="1468800"/>
          </a:xfrm>
        </p:spPr>
        <p:txBody>
          <a:bodyPr anchor="b"/>
          <a:lstStyle>
            <a:lvl1pPr algn="l">
              <a:defRPr sz="39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0" y="4777381"/>
            <a:ext cx="101287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 cap="all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A5E-3459-4A52-B0E9-DE2A43F219AF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08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3" y="2142067"/>
            <a:ext cx="4994033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0379" y="2142068"/>
            <a:ext cx="4994031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1F83-47E4-4640-A005-0606EF6F9584}" type="datetime1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5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416" y="2218267"/>
            <a:ext cx="470782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3" y="2870201"/>
            <a:ext cx="4995622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6" y="2226734"/>
            <a:ext cx="472158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1967" y="2870201"/>
            <a:ext cx="499403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C231-D62F-4E50-B06F-140B96717B05}" type="datetime1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8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B2C2-7AC3-4928-8679-43F490E14BE2}" type="datetime1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0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5263-9533-4B4B-83E1-75A06E2E63BB}" type="datetime1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0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2074333"/>
            <a:ext cx="3679926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991" y="609601"/>
            <a:ext cx="6167419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445933"/>
            <a:ext cx="3679926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DE5-79E0-4752-97F7-C16C738D1837}" type="datetime1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1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600200"/>
            <a:ext cx="6163048" cy="13716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4290" y="914400"/>
            <a:ext cx="328012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2971800"/>
            <a:ext cx="6163048" cy="1828800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59F4-AE86-40FE-8C86-2BDD854AFEBE}" type="datetime1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88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40000"/>
                <a:lumOff val="60000"/>
              </a:schemeClr>
            </a:gs>
            <a:gs pos="74000">
              <a:schemeClr val="bg2">
                <a:lumMod val="20000"/>
                <a:lumOff val="80000"/>
              </a:schemeClr>
            </a:gs>
            <a:gs pos="83000">
              <a:schemeClr val="accent2">
                <a:lumMod val="60000"/>
                <a:lumOff val="40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623" y="609601"/>
            <a:ext cx="10128787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3" y="2142068"/>
            <a:ext cx="10128787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7423" y="5870576"/>
            <a:ext cx="159978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796708-A59D-44DA-9FCE-8F81197D89BB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2" y="5870576"/>
            <a:ext cx="782562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3387" y="5870576"/>
            <a:ext cx="55102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718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EDC9751-814C-DEEB-5D79-48A12B65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1</a:t>
            </a:fld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6296A39-95E0-2560-39B6-36E8022E7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C9CEC4-6A18-F5BF-101B-7609FA8B51A6}"/>
              </a:ext>
            </a:extLst>
          </p:cNvPr>
          <p:cNvSpPr/>
          <p:nvPr/>
        </p:nvSpPr>
        <p:spPr>
          <a:xfrm>
            <a:off x="1629916" y="1876423"/>
            <a:ext cx="9743327" cy="266429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606" y="2794283"/>
            <a:ext cx="10729192" cy="828576"/>
          </a:xfrm>
        </p:spPr>
        <p:txBody>
          <a:bodyPr>
            <a:noAutofit/>
          </a:bodyPr>
          <a:lstStyle/>
          <a:p>
            <a:pPr algn="ctr"/>
            <a:r>
              <a:rPr lang="en-US" sz="7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 SCHEDULE  </a:t>
            </a: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197864"/>
            <a:ext cx="10515600" cy="92688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DESCRIPTION 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1701924" y="1498710"/>
            <a:ext cx="9262743" cy="3445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PROCESS</a:t>
            </a:r>
            <a:endParaRPr lang="en-IN" sz="4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STUDENT BOT</a:t>
            </a:r>
            <a:endParaRPr lang="en-IN" sz="4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TEACHER BOT</a:t>
            </a:r>
            <a:endParaRPr lang="en-IN" sz="4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WORK MODULES</a:t>
            </a:r>
            <a:endParaRPr lang="en-IN" sz="4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8151F-2FE9-BA81-E440-432E1D03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10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7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197864"/>
            <a:ext cx="10515600" cy="92688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PROCESS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1701924" y="1484784"/>
            <a:ext cx="9262743" cy="717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endParaRPr lang="en-IN" sz="3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Chatbot has user interaction, automatic response, collects and retrieves of the data. </a:t>
            </a:r>
            <a:endParaRPr lang="en-IN" sz="3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Examination Scheduler is the scheduling algorithms for the manual and automatic scheduling modes. </a:t>
            </a:r>
            <a:endParaRPr lang="en-IN" sz="3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C601E-1581-3E7C-EDF9-DC8433E2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11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4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197864"/>
            <a:ext cx="10515600" cy="926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STUDENT BOT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1653143" y="972841"/>
            <a:ext cx="9262743" cy="588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Give the output by entering a particular student’s register number, full name, class, and dob.</a:t>
            </a:r>
            <a:endParaRPr lang="en-IN" sz="3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They retrieve details from the database to display the exam schedule.</a:t>
            </a:r>
            <a:endParaRPr lang="en-IN" sz="3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US" sz="32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7F034-E3D7-3F6F-A871-854DADB3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12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197864"/>
            <a:ext cx="10515600" cy="926880"/>
          </a:xfrm>
        </p:spPr>
        <p:txBody>
          <a:bodyPr>
            <a:normAutofit/>
          </a:bodyPr>
          <a:lstStyle/>
          <a:p>
            <a:pPr marL="2286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TEACHER BOT</a:t>
            </a:r>
            <a:endParaRPr lang="en-IN" sz="4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1701924" y="1498710"/>
            <a:ext cx="9262743" cy="5257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Give the output by entering a particular teacher’s full name, department, class, and batch year. </a:t>
            </a:r>
            <a:endParaRPr lang="en-IN" sz="3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They retrieve details from the database to display the exam schedule of that particular class. </a:t>
            </a:r>
            <a:endParaRPr lang="en-IN" sz="3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US" sz="32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24B1D-5ACF-4FF5-E2EE-22F6B55E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13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0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197864"/>
            <a:ext cx="10515600" cy="92688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WORK MODULES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1701924" y="1498710"/>
            <a:ext cx="9262743" cy="434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sz="3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Dialogue Management 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Intent Recognition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Knowledge Base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User Interaction</a:t>
            </a:r>
            <a:endParaRPr lang="en-US" sz="32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F32A1-4DC3-137D-604B-1920A4E9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14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6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44C7-D9CB-C72C-A5BC-1774588F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16632"/>
            <a:ext cx="10128789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IN" sz="4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  <a:endParaRPr lang="en-IN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F4B36-E0FA-F1B8-E8BA-56D5AB149B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6140" y="836712"/>
            <a:ext cx="5616623" cy="60212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0A2D0-91C2-E455-760C-ED8977C5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05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44C7-D9CB-C72C-A5BC-1774588F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16632"/>
            <a:ext cx="10128789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DATAFLOW DIAGRAM</a:t>
            </a:r>
            <a:endParaRPr lang="en-IN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F4B36-E0FA-F1B8-E8BA-56D5AB149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7988" y="1412776"/>
            <a:ext cx="8568952" cy="5112567"/>
          </a:xfrm>
          <a:prstGeom prst="rect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E0515-B58F-4EBE-088A-B976CB20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30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2420888"/>
            <a:ext cx="10515600" cy="2232248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9E827-1621-CEAD-6635-4B7CEABB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17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7F86FC-E193-0969-4517-55FB239FC1B7}"/>
              </a:ext>
            </a:extLst>
          </p:cNvPr>
          <p:cNvSpPr/>
          <p:nvPr/>
        </p:nvSpPr>
        <p:spPr>
          <a:xfrm>
            <a:off x="981844" y="692697"/>
            <a:ext cx="10369152" cy="59766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34C660-8F8F-BA0D-F38A-0173E6894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832293"/>
            <a:ext cx="10081121" cy="5425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62EA5F-5995-A1EE-345B-D05DCB6C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615" y="-27383"/>
            <a:ext cx="10128789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VIEW</a:t>
            </a:r>
            <a:endParaRPr lang="en-IN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609A03-F7DB-170F-6A52-56898653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2967" y="6208412"/>
            <a:ext cx="551023" cy="377825"/>
          </a:xfrm>
        </p:spPr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18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8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7F86FC-E193-0969-4517-55FB239FC1B7}"/>
              </a:ext>
            </a:extLst>
          </p:cNvPr>
          <p:cNvSpPr/>
          <p:nvPr/>
        </p:nvSpPr>
        <p:spPr>
          <a:xfrm>
            <a:off x="981844" y="908720"/>
            <a:ext cx="10441160" cy="5616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34C660-8F8F-BA0D-F38A-0173E6894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860" y="1161939"/>
            <a:ext cx="10081121" cy="45341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E21F4-9B03-F1B0-E907-D2101EBE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615" y="-27383"/>
            <a:ext cx="10128789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 VIEW</a:t>
            </a:r>
            <a:endParaRPr lang="en-IN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DDB251-974E-FD96-C57D-631E11C2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988" y="6237312"/>
            <a:ext cx="551023" cy="377825"/>
          </a:xfrm>
        </p:spPr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19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51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33B1F2-5617-93F4-14F3-C0680A96A54A}"/>
              </a:ext>
            </a:extLst>
          </p:cNvPr>
          <p:cNvSpPr/>
          <p:nvPr/>
        </p:nvSpPr>
        <p:spPr>
          <a:xfrm>
            <a:off x="1218884" y="1052736"/>
            <a:ext cx="9916090" cy="47950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A2F0D-0EDA-3648-8665-8C6CF022478C}"/>
              </a:ext>
            </a:extLst>
          </p:cNvPr>
          <p:cNvSpPr txBox="1"/>
          <p:nvPr/>
        </p:nvSpPr>
        <p:spPr>
          <a:xfrm>
            <a:off x="1469776" y="1227396"/>
            <a:ext cx="93285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years, chatbots have gained popularity, especially in the domains of education, website customer care, business, and customer service from various organizations. 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is used for exam schedules that allow human users to interact with a computer program of the colleges or other organizations using natural language processing. 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uses natural language processing techniques to understand user inputs and generate appropriate responses. </a:t>
            </a:r>
          </a:p>
          <a:p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F8E03-FFA0-80A0-8100-35555959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2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963936"/>
            <a:ext cx="10515600" cy="66064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  <a:br>
              <a:rPr lang="en-IN" b="1" dirty="0">
                <a:solidFill>
                  <a:schemeClr val="bg1"/>
                </a:solidFill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1701924" y="1498710"/>
            <a:ext cx="926274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Chatbots are quickly becoming a must-have for businesses, schoo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ls, and colleges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modern age. Not only do they assist customers with basic interactions, but they can also provide an unforgettable experience with their personalized responses.  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31F8C-3B21-4BCC-8BC9-DC37F1BB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20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41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963936"/>
            <a:ext cx="10515600" cy="66064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FUTURE ENHANCEMENT</a:t>
            </a:r>
            <a:br>
              <a:rPr lang="en-IN" b="1" dirty="0">
                <a:solidFill>
                  <a:schemeClr val="bg1"/>
                </a:solidFill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1701924" y="1498710"/>
            <a:ext cx="926274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chatbots is transforming the way businesses, schools, colleges and etc.. interact with their customers. From </a:t>
            </a:r>
            <a:r>
              <a:rPr lang="en-US" sz="32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customer inquiries and offering real-time support to providing personalized product recommendations.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35FB0-B7AD-46D6-11CC-3929D999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21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7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A3B8-A1E6-96AD-C8F9-5E2FDA72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52736"/>
            <a:ext cx="9869835" cy="4974136"/>
          </a:xfrm>
        </p:spPr>
        <p:txBody>
          <a:bodyPr>
            <a:noAutofit/>
          </a:bodyPr>
          <a:lstStyle/>
          <a:p>
            <a:pPr algn="ctr"/>
            <a:r>
              <a:rPr lang="en-US" sz="17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17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61D82-5752-8EAA-53F9-C5F0F373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22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1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405767"/>
            <a:ext cx="10515600" cy="66064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F86FC-E193-0969-4517-55FB239FC1B7}"/>
              </a:ext>
            </a:extLst>
          </p:cNvPr>
          <p:cNvSpPr/>
          <p:nvPr/>
        </p:nvSpPr>
        <p:spPr>
          <a:xfrm>
            <a:off x="981844" y="1124745"/>
            <a:ext cx="10231775" cy="47693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5273A-D723-6541-21FD-1A677E8C2F70}"/>
              </a:ext>
            </a:extLst>
          </p:cNvPr>
          <p:cNvSpPr txBox="1"/>
          <p:nvPr/>
        </p:nvSpPr>
        <p:spPr>
          <a:xfrm>
            <a:off x="1512189" y="1644969"/>
            <a:ext cx="96947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is a virtual robot assistant. It help users to get answers to their queries.        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Chatbots have become increasingly popular in recent years, particularly in the fields of education use, business, and customer service.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results demonstrate the feasibility of using chatbots for college enquiries and suggest that they can play a valuable role in enhancing the user experience.</a:t>
            </a:r>
          </a:p>
          <a:p>
            <a:pPr algn="just"/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1D974-DA14-F421-B1FE-FE0FF410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3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963936"/>
            <a:ext cx="10515600" cy="66064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</a:t>
            </a:r>
            <a:br>
              <a:rPr lang="en-IN" b="1" dirty="0">
                <a:solidFill>
                  <a:schemeClr val="bg1"/>
                </a:solidFill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5273A-D723-6541-21FD-1A677E8C2F70}"/>
              </a:ext>
            </a:extLst>
          </p:cNvPr>
          <p:cNvSpPr txBox="1"/>
          <p:nvPr/>
        </p:nvSpPr>
        <p:spPr>
          <a:xfrm>
            <a:off x="1269876" y="1164500"/>
            <a:ext cx="95050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CONFIGURATION</a:t>
            </a:r>
          </a:p>
          <a:p>
            <a:pPr algn="l"/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                            :   11th Gen Intel(R) Core(TM) i5-1135G</a:t>
            </a:r>
          </a:p>
          <a:p>
            <a:pPr marL="285750" indent="-285750" algn="l">
              <a:buFont typeface="Arial" panose="020B0604020202020204" pitchFamily="34" charset="0"/>
              <a:buChar char="•"/>
              <a:tabLst>
                <a:tab pos="2873375" algn="l"/>
              </a:tabLst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                        :   520GB</a:t>
            </a:r>
          </a:p>
          <a:p>
            <a:pPr marL="195263" indent="-195263" algn="l">
              <a:buFont typeface="Arial" panose="020B0604020202020204" pitchFamily="34" charset="0"/>
              <a:buChar char="•"/>
              <a:tabLst>
                <a:tab pos="2873375" algn="l"/>
              </a:tabLst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RAM                                   :    8 GB</a:t>
            </a:r>
          </a:p>
          <a:p>
            <a:pPr algn="l"/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CONFIGURATION</a:t>
            </a:r>
          </a:p>
          <a:p>
            <a:pPr algn="l"/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Operating System      	       :   Windows 10/11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Coding Language  	             :    Python, Tkinter, PIP packages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Libraries                              :    NLTK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 		                         :    Anaconda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	                         :     SQLite3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E65AE-95E7-474F-AF9B-4DA3DE52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988" y="6165304"/>
            <a:ext cx="551023" cy="377825"/>
          </a:xfrm>
        </p:spPr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4</a:t>
            </a:fld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18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334389"/>
            <a:ext cx="10515600" cy="79035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1701924" y="1498710"/>
            <a:ext cx="926274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In the existing system, students and parents usually have to wait in long lines or make multiple calls to get the exam schedule that students need.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This process can result in frustration to find student’s exam schedule.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This system is time-consuming, prone to errors and delays, and overwhelming for students and college staff.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3FE5E-9041-6254-AF5B-749978A0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5</a:t>
            </a:fld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9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963936"/>
            <a:ext cx="10515600" cy="66064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DRAWBACKS </a:t>
            </a:r>
            <a:br>
              <a:rPr lang="en-IN" b="1" dirty="0">
                <a:solidFill>
                  <a:schemeClr val="bg1"/>
                </a:solidFill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1463040" y="1124744"/>
            <a:ext cx="926274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chatbot is not a human agent.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rawbacks of the chatbot are the number of stored queries, it can resolve. At a certain point in time, it will have to connect to an actual human to resolve the issues.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 user asks a question that isn’t in the chatbot’s database. The chatbot is unable to respond.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2519C-DD48-18C4-BCDC-77D01E57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6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9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334389"/>
            <a:ext cx="10515600" cy="79035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1701924" y="1498710"/>
            <a:ext cx="92627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In the proposed system, an exam schedule chatbot uses natural language processing and machine learning algorithms to provide instant answers to student and parent inquiries.</a:t>
            </a:r>
          </a:p>
          <a:p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The chatbot can handle multiple inquiries at once, reducing the workload on college staff.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349B3-C6C2-958F-C36E-6E60BB6D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7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13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40000"/>
                <a:lumOff val="60000"/>
              </a:schemeClr>
            </a:gs>
            <a:gs pos="74000">
              <a:schemeClr val="bg2">
                <a:lumMod val="20000"/>
                <a:lumOff val="80000"/>
              </a:schemeClr>
            </a:gs>
            <a:gs pos="83000">
              <a:schemeClr val="accent2">
                <a:lumMod val="60000"/>
                <a:lumOff val="40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963936"/>
            <a:ext cx="10515600" cy="66064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ADVANTAGES</a:t>
            </a:r>
            <a:br>
              <a:rPr lang="en-IN" b="1" dirty="0">
                <a:solidFill>
                  <a:schemeClr val="bg1"/>
                </a:solidFill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1701924" y="1498710"/>
            <a:ext cx="926274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hatbots are available 24 hours daily to help the students and teachers.</a:t>
            </a:r>
          </a:p>
          <a:p>
            <a:endParaRPr lang="en-US" sz="36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answer all the users’ queries.</a:t>
            </a:r>
          </a:p>
          <a:p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virtual assistants for students and teachers.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5BF69-6F08-C319-C040-2826262E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8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197864"/>
            <a:ext cx="10515600" cy="5617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 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838200" y="620688"/>
            <a:ext cx="10515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chatbot project used to build a conversational interface that can handle a wide range of queries. In the education field, chatbots can be used to answer frequently asked questions about the exam schedule, fees, administration, etc. 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 automated responses to common questions and requests, reducing the need for human interaction.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algorithms allows them to understand and respond to human language in a conversational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can be used to improve the chatbot's functionality and overall user experience.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6A632-5098-71AE-18A0-FEF6B232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113" y="6048399"/>
            <a:ext cx="551023" cy="377825"/>
          </a:xfrm>
        </p:spPr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9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2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869</TotalTime>
  <Words>756</Words>
  <Application>Microsoft Office PowerPoint</Application>
  <PresentationFormat>Custom</PresentationFormat>
  <Paragraphs>151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Celestial</vt:lpstr>
      <vt:lpstr>EXAM SCHEDULE  </vt:lpstr>
      <vt:lpstr>ABSTRACT </vt:lpstr>
      <vt:lpstr>INTRODUCTION</vt:lpstr>
      <vt:lpstr>SYSTEM SPECIFICATION </vt:lpstr>
      <vt:lpstr>EXISTING SYSTEM</vt:lpstr>
      <vt:lpstr> DRAWBACKS  </vt:lpstr>
      <vt:lpstr>PROPOSED SYSTEM</vt:lpstr>
      <vt:lpstr> ADVANTAGES </vt:lpstr>
      <vt:lpstr>PROJECT DESCRIPTION </vt:lpstr>
      <vt:lpstr>MODULES DESCRIPTION </vt:lpstr>
      <vt:lpstr>PROCESS</vt:lpstr>
      <vt:lpstr>STUDENT BOT</vt:lpstr>
      <vt:lpstr> TEACHER BOT</vt:lpstr>
      <vt:lpstr>WORK MODULES</vt:lpstr>
      <vt:lpstr>SYSTEM Architecture</vt:lpstr>
      <vt:lpstr>DATAFLOW DIAGRAM</vt:lpstr>
      <vt:lpstr>SCREENSHOTS</vt:lpstr>
      <vt:lpstr>STUDENT VIEW</vt:lpstr>
      <vt:lpstr>TEACHER VIEW</vt:lpstr>
      <vt:lpstr> CONCLUSION </vt:lpstr>
      <vt:lpstr> FUTURE ENHANCEMENT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FOR COLLEGE ENQUIRES</dc:title>
  <dc:creator>ANUPRIYA B</dc:creator>
  <cp:lastModifiedBy>ANUPRIYA B</cp:lastModifiedBy>
  <cp:revision>38</cp:revision>
  <dcterms:created xsi:type="dcterms:W3CDTF">2023-02-21T15:04:00Z</dcterms:created>
  <dcterms:modified xsi:type="dcterms:W3CDTF">2023-05-30T10:50:44Z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