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8" r:id="rId2"/>
    <p:sldId id="286" r:id="rId3"/>
    <p:sldId id="287" r:id="rId4"/>
    <p:sldId id="263" r:id="rId5"/>
    <p:sldId id="265" r:id="rId6"/>
    <p:sldId id="302" r:id="rId7"/>
    <p:sldId id="300" r:id="rId8"/>
    <p:sldId id="264" r:id="rId9"/>
    <p:sldId id="284" r:id="rId10"/>
    <p:sldId id="305" r:id="rId11"/>
    <p:sldId id="266" r:id="rId12"/>
    <p:sldId id="304" r:id="rId13"/>
    <p:sldId id="289" r:id="rId14"/>
    <p:sldId id="296" r:id="rId15"/>
    <p:sldId id="295" r:id="rId16"/>
    <p:sldId id="306" r:id="rId17"/>
    <p:sldId id="297" r:id="rId18"/>
    <p:sldId id="271" r:id="rId19"/>
    <p:sldId id="303" r:id="rId20"/>
    <p:sldId id="30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90418"/>
  </p:normalViewPr>
  <p:slideViewPr>
    <p:cSldViewPr snapToGrid="0">
      <p:cViewPr varScale="1">
        <p:scale>
          <a:sx n="69" d="100"/>
          <a:sy n="69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</dgm:pt>
    <dgm:pt modelId="{CD77647B-F4F7-4606-BEA3-4547FD028E48}" type="pres">
      <dgm:prSet presAssocID="{4BD3D56D-A870-4204-AD75-8E87FF26D27B}" presName="sibTrans" presStyleLbl="sibTrans2D1" presStyleIdx="0" presStyleCnt="3"/>
      <dgm:spPr/>
    </dgm:pt>
    <dgm:pt modelId="{6B44A134-6554-40E4-80D6-078040EF0A61}" type="pres">
      <dgm:prSet presAssocID="{4BD3D56D-A870-4204-AD75-8E87FF26D27B}" presName="connectorText" presStyleLbl="sibTrans2D1" presStyleIdx="0" presStyleCnt="3"/>
      <dgm:spPr/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</dgm:pt>
    <dgm:pt modelId="{4B4B8B28-1735-4675-BEFC-2FF895E16ED5}" type="pres">
      <dgm:prSet presAssocID="{E4E73FFA-1129-40E3-8E08-218F64DEC45D}" presName="sibTrans" presStyleLbl="sibTrans2D1" presStyleIdx="1" presStyleCnt="3"/>
      <dgm:spPr/>
    </dgm:pt>
    <dgm:pt modelId="{2C37E49A-D80E-4721-906F-2358B3063AD7}" type="pres">
      <dgm:prSet presAssocID="{E4E73FFA-1129-40E3-8E08-218F64DEC45D}" presName="connectorText" presStyleLbl="sibTrans2D1" presStyleIdx="1" presStyleCnt="3"/>
      <dgm:spPr/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</dgm:pt>
    <dgm:pt modelId="{A15952AC-16B9-4DC0-BC9A-BDE8D5D38C75}" type="pres">
      <dgm:prSet presAssocID="{146046A5-D6A2-4586-B63B-A31B338841D9}" presName="sibTrans" presStyleLbl="sibTrans2D1" presStyleIdx="2" presStyleCnt="3"/>
      <dgm:spPr/>
    </dgm:pt>
    <dgm:pt modelId="{FCC9F338-FAC9-4559-B1A1-1380F5825D79}" type="pres">
      <dgm:prSet presAssocID="{146046A5-D6A2-4586-B63B-A31B338841D9}" presName="connectorText" presStyleLbl="sibTrans2D1" presStyleIdx="2" presStyleCnt="3"/>
      <dgm:spPr/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E36C-BE1A-44DB-A356-EF8097A58217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C4192-EAF0-4244-A6BD-F656C71E7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分類網路</a:t>
            </a:r>
            <a:br>
              <a:rPr lang="en-US" altLang="zh-TW" dirty="0"/>
            </a:br>
            <a:r>
              <a:rPr lang="en-US" altLang="zh-TW" dirty="0"/>
              <a:t>A:</a:t>
            </a:r>
            <a:r>
              <a:rPr lang="zh-TW" altLang="en-US" dirty="0"/>
              <a:t>大型企業、研究機構 </a:t>
            </a:r>
            <a:r>
              <a:rPr lang="en-US" altLang="zh-TW" dirty="0"/>
              <a:t>128+16,777,214</a:t>
            </a:r>
            <a:br>
              <a:rPr lang="en-US" altLang="zh-TW" dirty="0"/>
            </a:br>
            <a:r>
              <a:rPr lang="en-US" altLang="zh-TW" dirty="0"/>
              <a:t>B:</a:t>
            </a:r>
            <a:r>
              <a:rPr lang="zh-TW" altLang="en-US" dirty="0"/>
              <a:t>中型氣誒 </a:t>
            </a:r>
            <a:r>
              <a:rPr lang="en-US" altLang="zh-TW" dirty="0"/>
              <a:t>16,384+65,534</a:t>
            </a:r>
            <a:br>
              <a:rPr lang="en-US" altLang="zh-TW" dirty="0"/>
            </a:br>
            <a:r>
              <a:rPr lang="en-US" altLang="zh-TW" dirty="0"/>
              <a:t>C:</a:t>
            </a:r>
            <a:r>
              <a:rPr lang="zh-TW" altLang="en-US" dirty="0"/>
              <a:t>小型企業、網路服務商 </a:t>
            </a:r>
            <a:r>
              <a:rPr lang="en-US" altLang="zh-TW" dirty="0"/>
              <a:t>2,097,152+254</a:t>
            </a:r>
          </a:p>
          <a:p>
            <a:r>
              <a:rPr lang="en-US" altLang="zh-TW" dirty="0"/>
              <a:t>D:</a:t>
            </a:r>
            <a:r>
              <a:rPr lang="zh-TW" altLang="en-US" dirty="0"/>
              <a:t>群播</a:t>
            </a:r>
            <a:endParaRPr lang="en-US" altLang="zh-TW" dirty="0"/>
          </a:p>
          <a:p>
            <a:r>
              <a:rPr lang="en-US" altLang="zh-TW" dirty="0"/>
              <a:t>E:</a:t>
            </a:r>
            <a:r>
              <a:rPr lang="zh-TW" altLang="en-US" dirty="0"/>
              <a:t>研究用途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5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YYYY/MM/DD</a:t>
            </a:r>
            <a:endParaRPr lang="zh-TW" altLang="en-US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/>
              <a:t>Date		</a:t>
            </a:r>
          </a:p>
          <a:p>
            <a:pPr algn="l"/>
            <a:r>
              <a:rPr lang="en-US" altLang="zh-TW" sz="1800" dirty="0"/>
              <a:t>Presenter	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95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3253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2928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287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14EBE-D552-4EFA-B981-B216F7D9EAD6}" type="datetimeFigureOut">
              <a:rPr lang="zh-TW" altLang="en-US" smtClean="0"/>
              <a:t>2021/5/1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tofree.blogspot.com/2012/12/multicast.html" TargetMode="External"/><Relationship Id="rId2" Type="http://schemas.openxmlformats.org/officeDocument/2006/relationships/hyperlink" Target="https://tldp.org/HOWTO/Multicast-HOWTO-6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5639-EB80-4BBA-8AB7-94CC585C7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32A6C-8A36-482B-B08A-175F5530B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45E8AFD-DDEC-4703-BBC4-FEFC1C2F16B6}"/>
              </a:ext>
            </a:extLst>
          </p:cNvPr>
          <p:cNvSpPr txBox="1">
            <a:spLocks/>
          </p:cNvSpPr>
          <p:nvPr/>
        </p:nvSpPr>
        <p:spPr>
          <a:xfrm>
            <a:off x="8940357" y="6009826"/>
            <a:ext cx="1983727" cy="3037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Hsieh-chia-</a:t>
            </a:r>
            <a:r>
              <a:rPr lang="en-US" altLang="zh-TW" dirty="0" err="1"/>
              <a:t>han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IP_MULTICAST_IF, (char *)&amp;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localInterface</a:t>
            </a:r>
            <a:r>
              <a:rPr lang="en-US" altLang="zh-TW" b="1" dirty="0"/>
              <a:t>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IP_MULTICAST_IF:  Sets the interface over which outgoing multicast datagrams are sent.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localInterface</a:t>
            </a:r>
            <a:r>
              <a:rPr lang="en-US" altLang="zh-TW" b="1" dirty="0"/>
              <a:t> :all multicast traffic generated in this socket will be output from the interface chosen.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r>
              <a:rPr lang="en-US" altLang="zh-TW" b="1" dirty="0" err="1"/>
              <a:t>sendto</a:t>
            </a:r>
            <a:r>
              <a:rPr lang="en-US" altLang="zh-TW" b="1" dirty="0"/>
              <a:t> (</a:t>
            </a:r>
            <a:r>
              <a:rPr lang="en-US" altLang="zh-TW" b="1" dirty="0" err="1"/>
              <a:t>sd</a:t>
            </a:r>
            <a:r>
              <a:rPr lang="en-US" altLang="zh-TW" b="1" dirty="0"/>
              <a:t>, </a:t>
            </a:r>
            <a:r>
              <a:rPr lang="en-US" altLang="zh-TW" b="1" dirty="0" err="1"/>
              <a:t>databuf</a:t>
            </a:r>
            <a:r>
              <a:rPr lang="en-US" altLang="zh-TW" b="1" dirty="0"/>
              <a:t>, </a:t>
            </a:r>
            <a:r>
              <a:rPr lang="en-US" altLang="zh-TW" b="1" dirty="0" err="1"/>
              <a:t>datalen</a:t>
            </a:r>
            <a:r>
              <a:rPr lang="en-US" altLang="zh-TW" b="1" dirty="0"/>
              <a:t>, 0, (struct </a:t>
            </a:r>
            <a:r>
              <a:rPr lang="en-US" altLang="zh-TW" b="1" dirty="0" err="1"/>
              <a:t>sockaddr</a:t>
            </a:r>
            <a:r>
              <a:rPr lang="en-US" altLang="zh-TW" b="1" dirty="0"/>
              <a:t>*)&amp;</a:t>
            </a:r>
            <a:r>
              <a:rPr lang="en-US" altLang="zh-TW" b="1" dirty="0" err="1"/>
              <a:t>groupSock</a:t>
            </a:r>
            <a:r>
              <a:rPr lang="en-US" altLang="zh-TW" b="1" dirty="0"/>
              <a:t>, </a:t>
            </a:r>
            <a:r>
              <a:rPr lang="en-US" altLang="zh-TW" b="1" dirty="0" err="1"/>
              <a:t>sizeof</a:t>
            </a:r>
            <a:r>
              <a:rPr lang="en-US" altLang="zh-TW" b="1" dirty="0"/>
              <a:t>(</a:t>
            </a:r>
            <a:r>
              <a:rPr lang="en-US" altLang="zh-TW" b="1" dirty="0" err="1"/>
              <a:t>groupSock</a:t>
            </a:r>
            <a:r>
              <a:rPr lang="en-US" altLang="zh-TW" b="1" dirty="0"/>
              <a:t>))</a:t>
            </a:r>
          </a:p>
          <a:p>
            <a:pPr lvl="1"/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 err="1"/>
              <a:t>groupSock</a:t>
            </a:r>
            <a:r>
              <a:rPr lang="en-US" altLang="zh-TW" b="1" dirty="0"/>
              <a:t>: send to group socket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505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client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設定大家都可以從同樣的</a:t>
            </a:r>
            <a:r>
              <a:rPr lang="en-US" altLang="zh-TW" dirty="0">
                <a:ea typeface="微軟正黑體" panose="020B0604030504040204" pitchFamily="34" charset="-120"/>
              </a:rPr>
              <a:t>local port</a:t>
            </a:r>
            <a:r>
              <a:rPr lang="zh-TW" altLang="en-US" dirty="0">
                <a:ea typeface="微軟正黑體" panose="020B0604030504040204" pitchFamily="34" charset="-120"/>
              </a:rPr>
              <a:t>收到東西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Bind with multicast group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ea typeface="微軟正黑體" panose="020B0604030504040204" pitchFamily="34" charset="-120"/>
              </a:rPr>
              <a:t>所屬的</a:t>
            </a:r>
            <a:r>
              <a:rPr lang="en-US" altLang="zh-TW" dirty="0">
                <a:ea typeface="微軟正黑體" panose="020B0604030504040204" pitchFamily="34" charset="-120"/>
              </a:rPr>
              <a:t>group</a:t>
            </a:r>
            <a:r>
              <a:rPr lang="zh-TW" altLang="en-US" dirty="0"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interface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ea typeface="微軟正黑體" panose="020B0604030504040204" pitchFamily="34" charset="-120"/>
              </a:rPr>
              <a:t>設定你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準備收檔案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8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53D60-CEAF-468B-B36F-C6E74389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function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903A2-E3DE-4D59-96C8-F40C1D43D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3" y="1989705"/>
            <a:ext cx="11606633" cy="4200525"/>
          </a:xfrm>
        </p:spPr>
        <p:txBody>
          <a:bodyPr/>
          <a:lstStyle/>
          <a:p>
            <a:r>
              <a:rPr lang="en-US" altLang="zh-TW" b="1" dirty="0" err="1"/>
              <a:t>setsockopt</a:t>
            </a:r>
            <a:r>
              <a:rPr lang="en-US" altLang="zh-TW" b="1" dirty="0"/>
              <a:t>(</a:t>
            </a:r>
            <a:r>
              <a:rPr lang="en-US" altLang="zh-TW" b="1" dirty="0" err="1"/>
              <a:t>sd</a:t>
            </a:r>
            <a:r>
              <a:rPr lang="en-US" altLang="zh-TW" b="1" dirty="0"/>
              <a:t>, IPPROTO_IP, IP_ADD_MEMBERSHIP, (char *)&amp;group, </a:t>
            </a:r>
            <a:r>
              <a:rPr lang="en-US" altLang="zh-TW" b="1" dirty="0" err="1"/>
              <a:t>sizeof</a:t>
            </a:r>
            <a:r>
              <a:rPr lang="en-US" altLang="zh-TW" b="1" dirty="0"/>
              <a:t>(group))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IP_ADD_MEMBERSHIP : Joins the multicast group specified.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en-US" altLang="zh-TW" b="1" dirty="0"/>
              <a:t>group :specify which group you want listen.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632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10701564" cy="4200525"/>
          </a:xfrm>
        </p:spPr>
        <p:txBody>
          <a:bodyPr/>
          <a:lstStyle/>
          <a:p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ea typeface="微軟正黑體" panose="020B0604030504040204" pitchFamily="34" charset="-120"/>
              </a:rPr>
              <a:t>server.c</a:t>
            </a:r>
            <a:r>
              <a:rPr lang="zh-TW" altLang="en-US" dirty="0">
                <a:ea typeface="微軟正黑體" panose="020B0604030504040204" pitchFamily="34" charset="-120"/>
              </a:rPr>
              <a:t>裡面需要把</a:t>
            </a:r>
            <a:r>
              <a:rPr lang="en-US" altLang="zh-TW" dirty="0" err="1">
                <a:ea typeface="微軟正黑體" panose="020B0604030504040204" pitchFamily="34" charset="-120"/>
              </a:rPr>
              <a:t>group.imr_interface.s_addr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zh-TW" altLang="en-US" dirty="0">
                <a:ea typeface="微軟正黑體" panose="020B0604030504040204" pitchFamily="34" charset="-120"/>
              </a:rPr>
              <a:t>改成自己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address(</a:t>
            </a:r>
            <a:r>
              <a:rPr lang="en-US" altLang="zh-TW" dirty="0" err="1"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ea typeface="微軟正黑體" panose="020B0604030504040204" pitchFamily="34" charset="-120"/>
              </a:rPr>
              <a:t>的話在</a:t>
            </a:r>
            <a:r>
              <a:rPr lang="en-US" altLang="zh-TW" dirty="0" err="1">
                <a:ea typeface="微軟正黑體" panose="020B0604030504040204" pitchFamily="34" charset="-120"/>
              </a:rPr>
              <a:t>ifconfig</a:t>
            </a:r>
            <a:r>
              <a:rPr lang="zh-TW" altLang="en-US" dirty="0">
                <a:ea typeface="微軟正黑體" panose="020B0604030504040204" pitchFamily="34" charset="-120"/>
              </a:rPr>
              <a:t>裡面可以查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dirty="0">
                <a:ea typeface="微軟正黑體" panose="020B0604030504040204" pitchFamily="34" charset="-120"/>
              </a:rPr>
              <a:t> –o 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$./client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$./server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會顯示</a:t>
            </a:r>
            <a:r>
              <a:rPr lang="en-US" altLang="zh-TW" dirty="0">
                <a:ea typeface="微軟正黑體" panose="020B0604030504040204" pitchFamily="34" charset="-120"/>
              </a:rPr>
              <a:t>The message from multicast server is: “Multicast test message. ”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57C11-DE26-4F5C-9E76-C1A846F6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77" y="3143204"/>
            <a:ext cx="5734850" cy="15337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56DDA9-D247-4DDA-8AAA-D317DAA5B623}"/>
              </a:ext>
            </a:extLst>
          </p:cNvPr>
          <p:cNvSpPr/>
          <p:nvPr/>
        </p:nvSpPr>
        <p:spPr>
          <a:xfrm>
            <a:off x="6820678" y="3317033"/>
            <a:ext cx="849085" cy="223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F57897-A728-4C51-88EE-7CB410F5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47" y="5662416"/>
            <a:ext cx="553479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– </a:t>
            </a:r>
            <a:r>
              <a:rPr lang="en-US" altLang="zh-TW" dirty="0" err="1"/>
              <a:t>MultiThread</a:t>
            </a:r>
            <a:r>
              <a:rPr lang="en-US" altLang="zh-TW" dirty="0"/>
              <a:t> Server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可以服務多個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聽</a:t>
            </a:r>
            <a:r>
              <a:rPr lang="en-US" altLang="zh-TW" dirty="0">
                <a:ea typeface="微軟正黑體" panose="020B0604030504040204" pitchFamily="34" charset="-120"/>
              </a:rPr>
              <a:t>8888 port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ea typeface="微軟正黑體" panose="020B0604030504040204" pitchFamily="34" charset="-120"/>
              </a:rPr>
              <a:t>request</a:t>
            </a:r>
            <a:r>
              <a:rPr lang="zh-TW" altLang="en-US" dirty="0">
                <a:ea typeface="微軟正黑體" panose="020B0604030504040204" pitchFamily="34" charset="-120"/>
              </a:rPr>
              <a:t>時</a:t>
            </a:r>
            <a:r>
              <a:rPr lang="en-US" altLang="zh-TW" dirty="0" err="1">
                <a:ea typeface="微軟正黑體" panose="020B0604030504040204" pitchFamily="34" charset="-120"/>
              </a:rPr>
              <a:t>create_pthread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63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multithread_server.c</a:t>
            </a:r>
            <a:r>
              <a:rPr lang="en-US" altLang="zh-TW" dirty="0">
                <a:ea typeface="微軟正黑體" panose="020B0604030504040204" pitchFamily="34" charset="-120"/>
              </a:rPr>
              <a:t> –o server –</a:t>
            </a:r>
            <a:r>
              <a:rPr lang="en-US" altLang="zh-TW" dirty="0" err="1">
                <a:ea typeface="微軟正黑體" panose="020B0604030504040204" pitchFamily="34" charset="-120"/>
              </a:rPr>
              <a:t>lpthread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再開另外一個視窗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telnet </a:t>
            </a:r>
            <a:r>
              <a:rPr lang="en-US" altLang="zh-TW" dirty="0" err="1">
                <a:ea typeface="微軟正黑體" panose="020B0604030504040204" pitchFamily="34" charset="-120"/>
              </a:rPr>
              <a:t>localhost</a:t>
            </a:r>
            <a:r>
              <a:rPr lang="en-US" altLang="zh-TW" dirty="0">
                <a:ea typeface="微軟正黑體" panose="020B0604030504040204" pitchFamily="34" charset="-120"/>
              </a:rPr>
              <a:t> 8888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C5BBF-3E1A-46DA-8A97-2128CE29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08" y="4164612"/>
            <a:ext cx="8097380" cy="1286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5E568-DECF-4BCF-A107-BF90090A84FF}"/>
              </a:ext>
            </a:extLst>
          </p:cNvPr>
          <p:cNvSpPr txBox="1"/>
          <p:nvPr/>
        </p:nvSpPr>
        <p:spPr>
          <a:xfrm>
            <a:off x="5449078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EA309C-2225-4BE0-883B-5410EE5B26D6}"/>
              </a:ext>
            </a:extLst>
          </p:cNvPr>
          <p:cNvSpPr txBox="1"/>
          <p:nvPr/>
        </p:nvSpPr>
        <p:spPr>
          <a:xfrm>
            <a:off x="8699241" y="3611590"/>
            <a:ext cx="9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6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D2A0B-6623-4E89-BC15-372CB5753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zh-TW" alt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作業看這邊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B1B47DB-9C56-44CA-A59B-165EA989A627}"/>
              </a:ext>
            </a:extLst>
          </p:cNvPr>
          <p:cNvSpPr/>
          <p:nvPr/>
        </p:nvSpPr>
        <p:spPr>
          <a:xfrm>
            <a:off x="4917427" y="3862873"/>
            <a:ext cx="1334278" cy="1847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9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Lab2 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報告內容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實驗要求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ea typeface="微軟正黑體" panose="020B0604030504040204" pitchFamily="34" charset="-120"/>
              </a:rPr>
              <a:t>multicast </a:t>
            </a:r>
            <a:r>
              <a:rPr lang="zh-TW" altLang="en-US" dirty="0">
                <a:ea typeface="微軟正黑體" panose="020B0604030504040204" pitchFamily="34" charset="-120"/>
              </a:rPr>
              <a:t>同時傳送檔案給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ea typeface="微軟正黑體" panose="020B0604030504040204" pitchFamily="34" charset="-120"/>
              </a:rPr>
              <a:t>Client</a:t>
            </a:r>
            <a:r>
              <a:rPr lang="zh-TW" altLang="en-US" dirty="0"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無須利用 </a:t>
            </a:r>
            <a:r>
              <a:rPr lang="en-US" altLang="zh-TW" b="1" dirty="0" err="1">
                <a:solidFill>
                  <a:srgbClr val="FF0000"/>
                </a:solidFill>
              </a:rPr>
              <a:t>MultiThread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紀錄 </a:t>
            </a:r>
            <a:r>
              <a:rPr lang="en-US" altLang="zh-TW" dirty="0">
                <a:ea typeface="微軟正黑體" panose="020B0604030504040204" pitchFamily="34" charset="-120"/>
              </a:rPr>
              <a:t>client </a:t>
            </a:r>
            <a:r>
              <a:rPr lang="zh-TW" altLang="en-US" dirty="0"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ea typeface="微軟正黑體" panose="020B0604030504040204" pitchFamily="34" charset="-120"/>
              </a:rPr>
              <a:t>連線及傳輸檔案的過程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ea typeface="微軟正黑體" panose="020B0604030504040204" pitchFamily="34" charset="-120"/>
              </a:rPr>
              <a:t>請將截圖附在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裡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sz="1800" dirty="0">
                <a:ea typeface="微軟正黑體" panose="020B0604030504040204" pitchFamily="34" charset="-120"/>
              </a:rPr>
              <a:t>須包含傳輸的畫面 </a:t>
            </a:r>
            <a:r>
              <a:rPr lang="en-US" altLang="zh-TW" sz="1800" dirty="0">
                <a:ea typeface="微軟正黑體" panose="020B0604030504040204" pitchFamily="34" charset="-120"/>
              </a:rPr>
              <a:t>(4</a:t>
            </a:r>
            <a:r>
              <a:rPr lang="zh-TW" altLang="en-US" sz="1800" dirty="0">
                <a:ea typeface="微軟正黑體" panose="020B0604030504040204" pitchFamily="34" charset="-120"/>
              </a:rPr>
              <a:t>個</a:t>
            </a:r>
            <a:r>
              <a:rPr lang="en-US" altLang="zh-TW" sz="1800" dirty="0"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ea typeface="微軟正黑體" panose="020B0604030504040204" pitchFamily="34" charset="-120"/>
              </a:rPr>
              <a:t>cmd</a:t>
            </a:r>
            <a:r>
              <a:rPr lang="en-US" altLang="zh-TW" sz="1800" dirty="0"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en-US" altLang="zh-TW" sz="1800" dirty="0">
                <a:ea typeface="微軟正黑體" panose="020B0604030504040204" pitchFamily="34" charset="-120"/>
              </a:rPr>
              <a:t>Client </a:t>
            </a:r>
            <a:r>
              <a:rPr lang="zh-TW" altLang="en-US" sz="1800" dirty="0">
                <a:ea typeface="微軟正黑體" panose="020B0604030504040204" pitchFamily="34" charset="-120"/>
              </a:rPr>
              <a:t>和 </a:t>
            </a:r>
            <a:r>
              <a:rPr lang="en-US" altLang="zh-TW" sz="1800" dirty="0">
                <a:ea typeface="微軟正黑體" panose="020B0604030504040204" pitchFamily="34" charset="-120"/>
              </a:rPr>
              <a:t>server </a:t>
            </a:r>
            <a:r>
              <a:rPr lang="zh-TW" altLang="en-US" sz="1800" dirty="0">
                <a:ea typeface="微軟正黑體" panose="020B0604030504040204" pitchFamily="34" charset="-120"/>
              </a:rPr>
              <a:t>須包含接收到的</a:t>
            </a:r>
            <a:r>
              <a:rPr lang="zh-TW" altLang="en-US" sz="1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檔案大小</a:t>
            </a:r>
            <a:endParaRPr lang="en-US" altLang="zh-TW" sz="18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輸入格式如下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請將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client 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server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分成兩個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</a:t>
            </a:r>
            <a:r>
              <a:rPr lang="en-US" altLang="zh-TW" sz="2000" dirty="0" err="1"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multicast_server.c</a:t>
            </a:r>
            <a:r>
              <a:rPr lang="en-US" altLang="zh-TW" sz="2000" dirty="0">
                <a:ea typeface="微軟正黑體" panose="020B0604030504040204" pitchFamily="34" charset="-120"/>
              </a:rPr>
              <a:t> –o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</a:t>
            </a:r>
            <a:r>
              <a:rPr lang="en-US" altLang="zh-TW" sz="2000" dirty="0" err="1"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multicast_client.c</a:t>
            </a:r>
            <a:r>
              <a:rPr lang="en-US" altLang="zh-TW" sz="2000" dirty="0">
                <a:ea typeface="微軟正黑體" panose="020B0604030504040204" pitchFamily="34" charset="-120"/>
              </a:rPr>
              <a:t> –o client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$./client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微軟正黑體" panose="020B0604030504040204" pitchFamily="34" charset="-120"/>
              </a:rPr>
              <a:t>$./server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filename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9C7624-2B0B-4078-BF6A-47CF6C50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15" y="5629541"/>
            <a:ext cx="2772162" cy="108600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FF49C6-1661-464F-9068-427F3D510A0F}"/>
              </a:ext>
            </a:extLst>
          </p:cNvPr>
          <p:cNvSpPr txBox="1"/>
          <p:nvPr/>
        </p:nvSpPr>
        <p:spPr>
          <a:xfrm>
            <a:off x="5610097" y="5122100"/>
            <a:ext cx="18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參考格式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0CFBAF-F7F2-4AB8-8230-3C8F5A74F1F0}"/>
              </a:ext>
            </a:extLst>
          </p:cNvPr>
          <p:cNvSpPr txBox="1"/>
          <p:nvPr/>
        </p:nvSpPr>
        <p:spPr>
          <a:xfrm>
            <a:off x="9017073" y="5003366"/>
            <a:ext cx="18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 </a:t>
            </a:r>
            <a:r>
              <a:rPr lang="zh-TW" altLang="en-US" dirty="0"/>
              <a:t>參考格式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7041964-A92D-4C3F-96C4-0C1FCC15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02" y="571069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Lab2</a:t>
            </a:r>
            <a:r>
              <a:rPr lang="zh-TW" altLang="en-US" dirty="0">
                <a:ea typeface="微軟正黑體" panose="020B0604030504040204" pitchFamily="34" charset="-120"/>
              </a:rPr>
              <a:t>作業繳交資訊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9413940" cy="4200525"/>
          </a:xfrm>
        </p:spPr>
        <p:txBody>
          <a:bodyPr/>
          <a:lstStyle/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請用 </a:t>
            </a:r>
            <a:r>
              <a:rPr lang="en-US" altLang="zh-TW" dirty="0">
                <a:ea typeface="微軟正黑體" panose="020B0604030504040204" pitchFamily="34" charset="-120"/>
              </a:rPr>
              <a:t>Moodle </a:t>
            </a:r>
            <a:r>
              <a:rPr lang="zh-TW" altLang="en-US" dirty="0">
                <a:ea typeface="微軟正黑體" panose="020B0604030504040204" pitchFamily="34" charset="-120"/>
              </a:rPr>
              <a:t>上傳作業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報告請用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ea typeface="微軟正黑體" panose="020B0604030504040204" pitchFamily="34" charset="-120"/>
              </a:rPr>
              <a:t>請用</a:t>
            </a:r>
            <a:r>
              <a:rPr lang="en-US" altLang="zh-TW" dirty="0">
                <a:ea typeface="微軟正黑體" panose="020B0604030504040204" pitchFamily="34" charset="-120"/>
              </a:rPr>
              <a:t>.c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無須壓縮， </a:t>
            </a:r>
            <a:r>
              <a:rPr lang="en-US" altLang="zh-TW" dirty="0"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ea typeface="微軟正黑體" panose="020B0604030504040204" pitchFamily="34" charset="-120"/>
              </a:rPr>
              <a:t>檔名用自己的學號加上編號命名</a:t>
            </a:r>
            <a:r>
              <a:rPr lang="en-US" altLang="zh-TW" dirty="0">
                <a:ea typeface="微軟正黑體" panose="020B0604030504040204" pitchFamily="34" charset="-120"/>
              </a:rPr>
              <a:t>, Ex: P76091705_lab2</a:t>
            </a:r>
          </a:p>
          <a:p>
            <a:pPr marL="349200" indent="-4572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2021. 5. 4. 23:59</a:t>
            </a:r>
          </a:p>
          <a:p>
            <a:pPr marL="349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遲交一天扣</a:t>
            </a:r>
            <a:r>
              <a:rPr lang="en-US" altLang="zh-TW" dirty="0"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a typeface="微軟正黑體" panose="020B0604030504040204" pitchFamily="34" charset="-120"/>
              </a:rPr>
              <a:t> 過一個禮拜後不收補交作業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:hsiehch@locust.csie.ncku.edu.tw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9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6FAB-A724-4A69-8218-29A6D2A2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BAF9FF-EEEB-46B0-82A3-3CE83615B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https://tldp.org/HOWTO/Multicast-HOWTO-6.html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http://softtofree.blogspot.com/2012/12/multicast.html</a:t>
            </a:r>
            <a:endParaRPr lang="en-US" altLang="zh-TW" dirty="0"/>
          </a:p>
          <a:p>
            <a:r>
              <a:rPr lang="en-US" altLang="zh-TW" dirty="0"/>
              <a:t>https://www.tenouk.com/Module41c.html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1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建立一個可以發送檔案的</a:t>
            </a:r>
            <a:r>
              <a:rPr lang="en-US" altLang="zh-TW" dirty="0"/>
              <a:t>server</a:t>
            </a:r>
          </a:p>
          <a:p>
            <a:r>
              <a:rPr lang="zh-TW" altLang="en-US" dirty="0"/>
              <a:t>建立一個可以接收檔案的</a:t>
            </a:r>
            <a:r>
              <a:rPr lang="en-US" altLang="zh-TW" dirty="0"/>
              <a:t>client</a:t>
            </a:r>
          </a:p>
          <a:p>
            <a:r>
              <a:rPr lang="en-US" altLang="zh-TW" dirty="0"/>
              <a:t>server</a:t>
            </a:r>
            <a:r>
              <a:rPr lang="zh-TW" altLang="en-US" dirty="0"/>
              <a:t>要能至少同時服務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client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multicast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77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847C-18B9-4788-B749-368208D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FDB9D-F627-4289-9052-193633F68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7EDA01-68F7-4EAF-9FDC-8C3E3842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190451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Point to Point</a:t>
            </a:r>
          </a:p>
          <a:p>
            <a:endParaRPr lang="zh-TW" altLang="en-US" dirty="0"/>
          </a:p>
        </p:txBody>
      </p:sp>
      <p:pic>
        <p:nvPicPr>
          <p:cNvPr id="2050" name="Picture 2" descr="[Image: t1-1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" y="420984"/>
            <a:ext cx="5982503" cy="3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896644" y="5854053"/>
            <a:ext cx="4112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http://softtofree.blogspot.tw/2012/12/multicast.html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20B429-846D-48A7-81E3-2D032857E273}"/>
              </a:ext>
            </a:extLst>
          </p:cNvPr>
          <p:cNvSpPr txBox="1"/>
          <p:nvPr/>
        </p:nvSpPr>
        <p:spPr>
          <a:xfrm>
            <a:off x="924767" y="4587438"/>
            <a:ext cx="60975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Unicast is a network communication between a single sender and a single receiver over a network.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</a:rPr>
              <a:t>With unicast, the IP camera has to send an individual streaming for each client wish to see the images.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54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降低骨幹網路的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loading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85C906-9DB5-40CB-9956-C106A645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4" y="542282"/>
            <a:ext cx="6246044" cy="4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with IGMP support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endParaRPr lang="en-US" altLang="zh-TW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CC716B-FA90-46C7-A1D2-4365E13DCBAD}"/>
              </a:ext>
            </a:extLst>
          </p:cNvPr>
          <p:cNvSpPr txBox="1"/>
          <p:nvPr/>
        </p:nvSpPr>
        <p:spPr>
          <a:xfrm>
            <a:off x="622819" y="53923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NOTE: Multicast is using UDP protocol to transmit the data and the UDP protocol might cause some network package to loss during transmission.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8B2E95-92E3-4B53-9EE8-8DDBE610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5" y="727788"/>
            <a:ext cx="6326523" cy="43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 Group Management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1" y="5299788"/>
            <a:ext cx="9143352" cy="965087"/>
          </a:xfrm>
        </p:spPr>
        <p:txBody>
          <a:bodyPr/>
          <a:lstStyle/>
          <a:p>
            <a:r>
              <a:rPr lang="en-US" altLang="zh-TW" dirty="0"/>
              <a:t>When router receives multicast message,</a:t>
            </a:r>
            <a:r>
              <a:rPr lang="zh-TW" altLang="en-US" dirty="0"/>
              <a:t> </a:t>
            </a:r>
            <a:r>
              <a:rPr lang="en-US" altLang="zh-TW" dirty="0"/>
              <a:t>it query the hosts whether need message or not, if </a:t>
            </a:r>
            <a:r>
              <a:rPr lang="en-US" altLang="zh-TW" dirty="0" err="1"/>
              <a:t>nedds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host responds with IGMP Membership Report,</a:t>
            </a:r>
            <a:r>
              <a:rPr lang="zh-TW" altLang="en-US" dirty="0"/>
              <a:t> </a:t>
            </a:r>
            <a:r>
              <a:rPr lang="en-US" altLang="zh-TW" dirty="0"/>
              <a:t>then router would send the message to the host.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B8179B-6EA1-4AB2-93D2-DD4E36CD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05" y="1708452"/>
            <a:ext cx="796401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Classful</a:t>
            </a:r>
            <a:r>
              <a:rPr lang="en-US" altLang="zh-TW" dirty="0"/>
              <a:t>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A : 0.0.0.0~127.255.255.255  </a:t>
            </a:r>
          </a:p>
          <a:p>
            <a:r>
              <a:rPr lang="en-US" altLang="zh-TW" dirty="0"/>
              <a:t>Class B : 128.0.0.0~191.255.255.255  </a:t>
            </a:r>
          </a:p>
          <a:p>
            <a:r>
              <a:rPr lang="en-US" altLang="zh-TW" dirty="0"/>
              <a:t>Class C : 192.0.0.0.0~223.255.255.255  </a:t>
            </a:r>
          </a:p>
          <a:p>
            <a:r>
              <a:rPr lang="en-US" altLang="zh-TW" dirty="0"/>
              <a:t>Class D : 224.0.0.0.0~239.255.255.255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ED36CD-5F00-4559-971F-A4B3A65F3C0E}"/>
              </a:ext>
            </a:extLst>
          </p:cNvPr>
          <p:cNvSpPr/>
          <p:nvPr/>
        </p:nvSpPr>
        <p:spPr>
          <a:xfrm>
            <a:off x="1461053" y="3429000"/>
            <a:ext cx="4818450" cy="576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F8C777-0F29-46A7-BE61-99334E3E056F}"/>
              </a:ext>
            </a:extLst>
          </p:cNvPr>
          <p:cNvSpPr txBox="1"/>
          <p:nvPr/>
        </p:nvSpPr>
        <p:spPr>
          <a:xfrm>
            <a:off x="3107094" y="409167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multicast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6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server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建</a:t>
            </a:r>
            <a:r>
              <a:rPr lang="en-US" altLang="zh-TW" dirty="0">
                <a:ea typeface="微軟正黑體" panose="020B0604030504040204" pitchFamily="34" charset="-120"/>
              </a:rPr>
              <a:t>destination group 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structure (ex:226.1.1.1)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ea typeface="微軟正黑體" panose="020B0604030504040204" pitchFamily="34" charset="-120"/>
              </a:rPr>
              <a:t>socket </a:t>
            </a:r>
            <a:r>
              <a:rPr lang="zh-TW" altLang="en-US" dirty="0"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ea typeface="微軟正黑體" panose="020B0604030504040204" pitchFamily="34" charset="-120"/>
              </a:rPr>
              <a:t>multicast 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設定要不要給</a:t>
            </a:r>
            <a:r>
              <a:rPr lang="en-US" altLang="zh-TW" dirty="0">
                <a:ea typeface="微軟正黑體" panose="020B0604030504040204" pitchFamily="34" charset="-120"/>
              </a:rPr>
              <a:t>local</a:t>
            </a:r>
            <a:r>
              <a:rPr lang="zh-TW" altLang="en-US" dirty="0">
                <a:ea typeface="微軟正黑體" panose="020B0604030504040204" pitchFamily="34" charset="-120"/>
              </a:rPr>
              <a:t>的群組也丟一包</a:t>
            </a:r>
            <a:r>
              <a:rPr lang="en-US" altLang="zh-TW" dirty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送出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276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853</Words>
  <Application>Microsoft Office PowerPoint</Application>
  <PresentationFormat>寬螢幕</PresentationFormat>
  <Paragraphs>118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Times New Roman</vt:lpstr>
      <vt:lpstr>Wingdings</vt:lpstr>
      <vt:lpstr>BlueClean</vt:lpstr>
      <vt:lpstr>Lab2</vt:lpstr>
      <vt:lpstr>Goal</vt:lpstr>
      <vt:lpstr>Goal Scenario</vt:lpstr>
      <vt:lpstr>Unicast</vt:lpstr>
      <vt:lpstr>Multicast</vt:lpstr>
      <vt:lpstr>Multicast with IGMP support</vt:lpstr>
      <vt:lpstr>Internet Group Management Protocol</vt:lpstr>
      <vt:lpstr>Classful Network</vt:lpstr>
      <vt:lpstr>Multicast server side socket programming</vt:lpstr>
      <vt:lpstr>Important function</vt:lpstr>
      <vt:lpstr>Multicast client side socket programming</vt:lpstr>
      <vt:lpstr>Important function</vt:lpstr>
      <vt:lpstr>Sample code 1</vt:lpstr>
      <vt:lpstr>Sample – MultiThread Server (參考)</vt:lpstr>
      <vt:lpstr>Sample code 2</vt:lpstr>
      <vt:lpstr>PowerPoint 簡報</vt:lpstr>
      <vt:lpstr>Lab2 報告內容</vt:lpstr>
      <vt:lpstr>Lab2作業繳交資訊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Hsiuming Pai</dc:creator>
  <cp:lastModifiedBy>李彥儒</cp:lastModifiedBy>
  <cp:revision>260</cp:revision>
  <dcterms:created xsi:type="dcterms:W3CDTF">2015-04-29T16:19:13Z</dcterms:created>
  <dcterms:modified xsi:type="dcterms:W3CDTF">2021-05-01T08:00:43Z</dcterms:modified>
</cp:coreProperties>
</file>