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A18DA-38DC-4C4E-8089-A2E3DDDA0B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AFE93BA-FB95-44A8-A87D-A81FB5D23E3D}">
      <dgm:prSet/>
      <dgm:spPr/>
      <dgm:t>
        <a:bodyPr/>
        <a:lstStyle/>
        <a:p>
          <a:pPr>
            <a:defRPr cap="all"/>
          </a:pPr>
          <a:r>
            <a:rPr lang="zh-TW"/>
            <a:t>利用</a:t>
          </a:r>
          <a:r>
            <a:rPr lang="en-US"/>
            <a:t>Command Line</a:t>
          </a:r>
          <a:r>
            <a:rPr lang="zh-TW"/>
            <a:t>的方式來除錯與觀察網路。</a:t>
          </a:r>
          <a:endParaRPr lang="en-US"/>
        </a:p>
      </dgm:t>
    </dgm:pt>
    <dgm:pt modelId="{883C7CE4-D502-4B68-8987-FFD5718ECF10}" type="parTrans" cxnId="{84C27E35-71B3-4A55-B04D-CDB3EAD972D4}">
      <dgm:prSet/>
      <dgm:spPr/>
      <dgm:t>
        <a:bodyPr/>
        <a:lstStyle/>
        <a:p>
          <a:endParaRPr lang="en-US"/>
        </a:p>
      </dgm:t>
    </dgm:pt>
    <dgm:pt modelId="{3474093A-B45F-4BD6-9410-16079BA93F16}" type="sibTrans" cxnId="{84C27E35-71B3-4A55-B04D-CDB3EAD972D4}">
      <dgm:prSet/>
      <dgm:spPr/>
      <dgm:t>
        <a:bodyPr/>
        <a:lstStyle/>
        <a:p>
          <a:endParaRPr lang="en-US"/>
        </a:p>
      </dgm:t>
    </dgm:pt>
    <dgm:pt modelId="{80EB6400-5F81-443A-B66A-E5F94D3BF36A}">
      <dgm:prSet/>
      <dgm:spPr/>
      <dgm:t>
        <a:bodyPr/>
        <a:lstStyle/>
        <a:p>
          <a:pPr>
            <a:defRPr cap="all"/>
          </a:pPr>
          <a:r>
            <a:rPr lang="zh-TW"/>
            <a:t>利用</a:t>
          </a:r>
          <a:r>
            <a:rPr lang="en-US"/>
            <a:t>Wireshark</a:t>
          </a:r>
          <a:r>
            <a:rPr lang="zh-TW"/>
            <a:t>來觀察封包</a:t>
          </a:r>
          <a:endParaRPr lang="en-US"/>
        </a:p>
      </dgm:t>
    </dgm:pt>
    <dgm:pt modelId="{E2EDFF31-C494-4B48-8275-ECCF4B01AA4F}" type="parTrans" cxnId="{ACABE425-4184-4752-B1B1-1F31E7942F2A}">
      <dgm:prSet/>
      <dgm:spPr/>
      <dgm:t>
        <a:bodyPr/>
        <a:lstStyle/>
        <a:p>
          <a:endParaRPr lang="en-US"/>
        </a:p>
      </dgm:t>
    </dgm:pt>
    <dgm:pt modelId="{3B60F834-FD31-44AD-AA30-496FEE4EDE87}" type="sibTrans" cxnId="{ACABE425-4184-4752-B1B1-1F31E7942F2A}">
      <dgm:prSet/>
      <dgm:spPr/>
      <dgm:t>
        <a:bodyPr/>
        <a:lstStyle/>
        <a:p>
          <a:endParaRPr lang="en-US"/>
        </a:p>
      </dgm:t>
    </dgm:pt>
    <dgm:pt modelId="{0BEEBFA8-7F47-49A7-A97A-B0A92D62D52F}" type="pres">
      <dgm:prSet presAssocID="{A6DA18DA-38DC-4C4E-8089-A2E3DDDA0B98}" presName="root" presStyleCnt="0">
        <dgm:presLayoutVars>
          <dgm:dir/>
          <dgm:resizeHandles val="exact"/>
        </dgm:presLayoutVars>
      </dgm:prSet>
      <dgm:spPr/>
    </dgm:pt>
    <dgm:pt modelId="{2D6B2EEC-F086-46BB-9A3F-59410559E2B2}" type="pres">
      <dgm:prSet presAssocID="{9AFE93BA-FB95-44A8-A87D-A81FB5D23E3D}" presName="compNode" presStyleCnt="0"/>
      <dgm:spPr/>
    </dgm:pt>
    <dgm:pt modelId="{44B4E9F6-DDDC-4DBD-9F97-365088DA310E}" type="pres">
      <dgm:prSet presAssocID="{9AFE93BA-FB95-44A8-A87D-A81FB5D23E3D}" presName="iconBgRect" presStyleLbl="bgShp" presStyleIdx="0" presStyleCnt="2"/>
      <dgm:spPr/>
    </dgm:pt>
    <dgm:pt modelId="{7D98AA84-17F7-4CA6-BA10-91874A29BE96}" type="pres">
      <dgm:prSet presAssocID="{9AFE93BA-FB95-44A8-A87D-A81FB5D23E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電腦"/>
        </a:ext>
      </dgm:extLst>
    </dgm:pt>
    <dgm:pt modelId="{FAC75111-CEBF-4FDE-B78F-3B49F5000533}" type="pres">
      <dgm:prSet presAssocID="{9AFE93BA-FB95-44A8-A87D-A81FB5D23E3D}" presName="spaceRect" presStyleCnt="0"/>
      <dgm:spPr/>
    </dgm:pt>
    <dgm:pt modelId="{E0BF9053-A1D2-4C8B-A16E-C0EA1D38E47F}" type="pres">
      <dgm:prSet presAssocID="{9AFE93BA-FB95-44A8-A87D-A81FB5D23E3D}" presName="textRect" presStyleLbl="revTx" presStyleIdx="0" presStyleCnt="2">
        <dgm:presLayoutVars>
          <dgm:chMax val="1"/>
          <dgm:chPref val="1"/>
        </dgm:presLayoutVars>
      </dgm:prSet>
      <dgm:spPr/>
    </dgm:pt>
    <dgm:pt modelId="{0809CAEF-EDBC-4A21-A6A9-F6101F3F0ECA}" type="pres">
      <dgm:prSet presAssocID="{3474093A-B45F-4BD6-9410-16079BA93F16}" presName="sibTrans" presStyleCnt="0"/>
      <dgm:spPr/>
    </dgm:pt>
    <dgm:pt modelId="{D301AD03-0A30-4C74-A494-324D2885E792}" type="pres">
      <dgm:prSet presAssocID="{80EB6400-5F81-443A-B66A-E5F94D3BF36A}" presName="compNode" presStyleCnt="0"/>
      <dgm:spPr/>
    </dgm:pt>
    <dgm:pt modelId="{43F08847-62BB-40AE-87DF-77D10F142ACC}" type="pres">
      <dgm:prSet presAssocID="{80EB6400-5F81-443A-B66A-E5F94D3BF36A}" presName="iconBgRect" presStyleLbl="bgShp" presStyleIdx="1" presStyleCnt="2"/>
      <dgm:spPr/>
    </dgm:pt>
    <dgm:pt modelId="{D1AC7089-54A8-4180-945F-7D24D9D104B5}" type="pres">
      <dgm:prSet presAssocID="{80EB6400-5F81-443A-B66A-E5F94D3BF3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核取記號"/>
        </a:ext>
      </dgm:extLst>
    </dgm:pt>
    <dgm:pt modelId="{C9BB8AA6-8CEC-4E06-B2CE-59147AE4E775}" type="pres">
      <dgm:prSet presAssocID="{80EB6400-5F81-443A-B66A-E5F94D3BF36A}" presName="spaceRect" presStyleCnt="0"/>
      <dgm:spPr/>
    </dgm:pt>
    <dgm:pt modelId="{A9C8FC53-142A-4FD2-82DD-154C32C5522E}" type="pres">
      <dgm:prSet presAssocID="{80EB6400-5F81-443A-B66A-E5F94D3BF3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5925302-B820-4069-B5E6-491A242CA288}" type="presOf" srcId="{9AFE93BA-FB95-44A8-A87D-A81FB5D23E3D}" destId="{E0BF9053-A1D2-4C8B-A16E-C0EA1D38E47F}" srcOrd="0" destOrd="0" presId="urn:microsoft.com/office/officeart/2018/5/layout/IconCircleLabelList"/>
    <dgm:cxn modelId="{B844D403-CFFF-4BBF-9926-09041C367774}" type="presOf" srcId="{A6DA18DA-38DC-4C4E-8089-A2E3DDDA0B98}" destId="{0BEEBFA8-7F47-49A7-A97A-B0A92D62D52F}" srcOrd="0" destOrd="0" presId="urn:microsoft.com/office/officeart/2018/5/layout/IconCircleLabelList"/>
    <dgm:cxn modelId="{F7FB1322-D445-4083-877F-3A581901396E}" type="presOf" srcId="{80EB6400-5F81-443A-B66A-E5F94D3BF36A}" destId="{A9C8FC53-142A-4FD2-82DD-154C32C5522E}" srcOrd="0" destOrd="0" presId="urn:microsoft.com/office/officeart/2018/5/layout/IconCircleLabelList"/>
    <dgm:cxn modelId="{ACABE425-4184-4752-B1B1-1F31E7942F2A}" srcId="{A6DA18DA-38DC-4C4E-8089-A2E3DDDA0B98}" destId="{80EB6400-5F81-443A-B66A-E5F94D3BF36A}" srcOrd="1" destOrd="0" parTransId="{E2EDFF31-C494-4B48-8275-ECCF4B01AA4F}" sibTransId="{3B60F834-FD31-44AD-AA30-496FEE4EDE87}"/>
    <dgm:cxn modelId="{84C27E35-71B3-4A55-B04D-CDB3EAD972D4}" srcId="{A6DA18DA-38DC-4C4E-8089-A2E3DDDA0B98}" destId="{9AFE93BA-FB95-44A8-A87D-A81FB5D23E3D}" srcOrd="0" destOrd="0" parTransId="{883C7CE4-D502-4B68-8987-FFD5718ECF10}" sibTransId="{3474093A-B45F-4BD6-9410-16079BA93F16}"/>
    <dgm:cxn modelId="{04CA7740-F481-4108-9D64-DE6A4DC8CF45}" type="presParOf" srcId="{0BEEBFA8-7F47-49A7-A97A-B0A92D62D52F}" destId="{2D6B2EEC-F086-46BB-9A3F-59410559E2B2}" srcOrd="0" destOrd="0" presId="urn:microsoft.com/office/officeart/2018/5/layout/IconCircleLabelList"/>
    <dgm:cxn modelId="{2683F519-C439-450D-B4A4-E0B1B910D929}" type="presParOf" srcId="{2D6B2EEC-F086-46BB-9A3F-59410559E2B2}" destId="{44B4E9F6-DDDC-4DBD-9F97-365088DA310E}" srcOrd="0" destOrd="0" presId="urn:microsoft.com/office/officeart/2018/5/layout/IconCircleLabelList"/>
    <dgm:cxn modelId="{442A256D-BD13-4A5B-A676-1C5E7C29FEEE}" type="presParOf" srcId="{2D6B2EEC-F086-46BB-9A3F-59410559E2B2}" destId="{7D98AA84-17F7-4CA6-BA10-91874A29BE96}" srcOrd="1" destOrd="0" presId="urn:microsoft.com/office/officeart/2018/5/layout/IconCircleLabelList"/>
    <dgm:cxn modelId="{C065C72E-E0F0-4B0E-A958-80298D5B2783}" type="presParOf" srcId="{2D6B2EEC-F086-46BB-9A3F-59410559E2B2}" destId="{FAC75111-CEBF-4FDE-B78F-3B49F5000533}" srcOrd="2" destOrd="0" presId="urn:microsoft.com/office/officeart/2018/5/layout/IconCircleLabelList"/>
    <dgm:cxn modelId="{F284341A-9A18-4E9E-9184-DDE95E3BEA82}" type="presParOf" srcId="{2D6B2EEC-F086-46BB-9A3F-59410559E2B2}" destId="{E0BF9053-A1D2-4C8B-A16E-C0EA1D38E47F}" srcOrd="3" destOrd="0" presId="urn:microsoft.com/office/officeart/2018/5/layout/IconCircleLabelList"/>
    <dgm:cxn modelId="{3D8BF37C-0420-4A32-BFEC-370AC21A1297}" type="presParOf" srcId="{0BEEBFA8-7F47-49A7-A97A-B0A92D62D52F}" destId="{0809CAEF-EDBC-4A21-A6A9-F6101F3F0ECA}" srcOrd="1" destOrd="0" presId="urn:microsoft.com/office/officeart/2018/5/layout/IconCircleLabelList"/>
    <dgm:cxn modelId="{CF0C2D76-7C27-4B27-B3A6-8DD58CC00A9D}" type="presParOf" srcId="{0BEEBFA8-7F47-49A7-A97A-B0A92D62D52F}" destId="{D301AD03-0A30-4C74-A494-324D2885E792}" srcOrd="2" destOrd="0" presId="urn:microsoft.com/office/officeart/2018/5/layout/IconCircleLabelList"/>
    <dgm:cxn modelId="{1C59EED1-018E-4340-8434-DABE6D9A91B5}" type="presParOf" srcId="{D301AD03-0A30-4C74-A494-324D2885E792}" destId="{43F08847-62BB-40AE-87DF-77D10F142ACC}" srcOrd="0" destOrd="0" presId="urn:microsoft.com/office/officeart/2018/5/layout/IconCircleLabelList"/>
    <dgm:cxn modelId="{7768B2E6-C2A9-4FB1-90FF-07795F6ED28E}" type="presParOf" srcId="{D301AD03-0A30-4C74-A494-324D2885E792}" destId="{D1AC7089-54A8-4180-945F-7D24D9D104B5}" srcOrd="1" destOrd="0" presId="urn:microsoft.com/office/officeart/2018/5/layout/IconCircleLabelList"/>
    <dgm:cxn modelId="{D0BA94DC-E2AE-4139-9CDA-83ADDE749B45}" type="presParOf" srcId="{D301AD03-0A30-4C74-A494-324D2885E792}" destId="{C9BB8AA6-8CEC-4E06-B2CE-59147AE4E775}" srcOrd="2" destOrd="0" presId="urn:microsoft.com/office/officeart/2018/5/layout/IconCircleLabelList"/>
    <dgm:cxn modelId="{DE6043AA-6D3D-4459-8D29-9CBDF74B7C7E}" type="presParOf" srcId="{D301AD03-0A30-4C74-A494-324D2885E792}" destId="{A9C8FC53-142A-4FD2-82DD-154C32C552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4E9F6-DDDC-4DBD-9F97-365088DA310E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8AA84-17F7-4CA6-BA10-91874A29BE96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F9053-A1D2-4C8B-A16E-C0EA1D38E47F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300" kern="1200"/>
            <a:t>利用</a:t>
          </a:r>
          <a:r>
            <a:rPr lang="en-US" sz="2300" kern="1200"/>
            <a:t>Command Line</a:t>
          </a:r>
          <a:r>
            <a:rPr lang="zh-TW" sz="2300" kern="1200"/>
            <a:t>的方式來除錯與觀察網路。</a:t>
          </a:r>
          <a:endParaRPr lang="en-US" sz="2300" kern="1200"/>
        </a:p>
      </dsp:txBody>
      <dsp:txXfrm>
        <a:off x="1338228" y="3347712"/>
        <a:ext cx="3600000" cy="720000"/>
      </dsp:txXfrm>
    </dsp:sp>
    <dsp:sp modelId="{43F08847-62BB-40AE-87DF-77D10F142ACC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C7089-54A8-4180-945F-7D24D9D104B5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8FC53-142A-4FD2-82DD-154C32C5522E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300" kern="1200"/>
            <a:t>利用</a:t>
          </a:r>
          <a:r>
            <a:rPr lang="en-US" sz="2300" kern="1200"/>
            <a:t>Wireshark</a:t>
          </a:r>
          <a:r>
            <a:rPr lang="zh-TW" sz="2300" kern="1200"/>
            <a:t>來觀察封包</a:t>
          </a:r>
          <a:endParaRPr lang="en-US" sz="2300" kern="1200"/>
        </a:p>
      </dsp:txBody>
      <dsp:txXfrm>
        <a:off x="5568228" y="334771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22286-1D34-4D5F-9B58-7092E754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D00E56-DB59-4A6A-89CD-C2DEF25C5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43C098-0C74-4BDD-8615-63683D2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54DF5-FC1D-4815-B6DD-E138FEEC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FA3BD1-419C-46C7-8C9D-8322BB4A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9E120-5CC1-407B-9564-4CB7B98E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A912E4-798B-4D6C-B40F-0EBECB3ED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FB2463-F3A5-4561-9D9F-CA16C2B0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CC535-1670-4ED4-9F5B-F68B52D4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FAE065-E4C6-4A05-B9AB-1B34F8C8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0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FAD697-2B9E-426D-A0F7-7B239F1F6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E632D4-94B4-4651-A856-25CFF2B3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4D894A-17D7-4E30-8CB0-49E90EDF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B04F5-8C74-46B6-83E4-DBAB5DC6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B70E2-26B0-4BBF-BD84-DB081713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25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36020-4A65-400C-8988-3081D39F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312AEF-C41C-4075-85A1-EB8EF529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4B210-A100-4BE5-B7DD-C8B659D4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CB3ACB-BE6A-4AE9-9CAB-D54C4EA1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5B7A4-48FF-412E-B2BE-3802FDB1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4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6B178-CB2E-4933-B3DC-EAB6822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4C6998-654C-4F3B-997D-38A33B0B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B42D72-DC9B-4CB5-ADC3-093FF17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2F350B-CD26-4D7B-9B11-3CB779A8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56640-BBAF-4EDE-9A71-E065D634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5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86E65-9EDB-43B8-8EED-89452073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0922-F5DE-4629-AFA3-714BA98E1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939FA4-6C47-49FF-A9B5-AFFF1AD37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B6AB64-4AFC-497B-92DF-20580047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F7E585-2423-4CEB-BD87-092BD406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0BF65A-79F6-448E-80E2-6147A577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8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7B5DD-1BC0-4ABD-8C10-DE34C4D6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E3089E-4126-4367-A397-55315CC9D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3F9132-9220-4B23-84B4-4E0FDE8B1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0F91C7-F3A2-4FA7-B7E5-BF1ABD34B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521047-9509-4385-83AB-2AB6F35C2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1EA97E-575B-4709-AA51-E402FE3D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A66F04-6734-43DB-B398-A374E7F5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F42D6B-557D-41F9-9364-46820C85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5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FE59D-76F3-4019-B0B9-10D75E8A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C1410E-74F9-49AC-A538-C5C7FB11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1AF03-5CF2-461D-812D-7E3A0702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C6BABF-D6D1-4777-A044-7A6DC1B3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04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0A575C-193A-43D4-91B3-EE181853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D56840-AA84-475A-94B9-F5356F85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EBC04-F120-43C0-8108-31EE3EC1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59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ABE29-80C0-4B96-88D5-A0CEACC9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1D6FC-15C1-46D5-8014-58F4A311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E52853-1624-4AC0-B35E-83683CD6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CE4725-2204-4392-8C1A-521ABFA7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AAEEA7-522F-4B85-9190-770E6BCF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50FD38-24A4-4B8A-9209-2DE95224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84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92998-21EC-40F8-BE7D-141BEBAE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8D1D6-8118-497C-BE3D-153BB7D9D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62F90C-72DD-49F5-935A-79A24B508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C1CC24-E22B-4D03-960F-E92FA2ED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B6812E-F850-4819-82E7-1035899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5DFD81-E2E3-4320-94AF-983D951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1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215C36D-F25B-4E8E-9FAD-B31FF9DD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F47E6B-4A81-446D-8DBE-23BBDE98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879782-61FE-42DD-A468-D9535F774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4169-0625-4684-B378-D9259EEA5885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4EA058-8BB4-40CD-BFAC-847132474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1AA01-FA45-4479-9F9A-76F92DE23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FC32-14EB-4E4B-9512-F8E59CB54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ireshark.org/downloa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server/0140networkcommand.php" TargetMode="External"/><Relationship Id="rId2" Type="http://schemas.openxmlformats.org/officeDocument/2006/relationships/hyperlink" Target="http://www-net.cs.umass.edu/wireshark-lab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ode.com/docs/networking/diagnostics/diagnosing-network-issues-with-mtr" TargetMode="External"/><Relationship Id="rId5" Type="http://schemas.openxmlformats.org/officeDocument/2006/relationships/hyperlink" Target="http://www.tldp.org/LDP/GNU-Linux-Tools-Summary/html/c8319.htm" TargetMode="External"/><Relationship Id="rId4" Type="http://schemas.openxmlformats.org/officeDocument/2006/relationships/hyperlink" Target="http://www.techrepublic.com/blog/10-things/10-windows-7-commands-every-administrator-should-know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aia.cs.umass.edu/wireshark-labs/INTRO-wireshark-file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acebook.com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F692E-3468-4C01-B3F9-885C22A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 3 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288C47-6A05-44B9-9312-69B857EB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2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EA992-C0CA-4257-83ED-FCF147AB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WireShark</a:t>
            </a:r>
            <a:r>
              <a:rPr lang="en-US" altLang="zh-TW" dirty="0"/>
              <a:t> </a:t>
            </a:r>
            <a:r>
              <a:rPr lang="zh-TW" altLang="en-US" dirty="0"/>
              <a:t>簡易操作說明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8AACE-632E-44DF-ABED-3858DE05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install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>
                <a:hlinkClick r:id="rId2"/>
              </a:rPr>
              <a:t>https://www.wireshark.org/download.html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Run </a:t>
            </a:r>
            <a:r>
              <a:rPr lang="en-US" altLang="zh-TW" sz="2400" dirty="0" err="1"/>
              <a:t>WireShark</a:t>
            </a:r>
            <a:r>
              <a:rPr lang="en-US" altLang="zh-TW" sz="2400" dirty="0"/>
              <a:t> and start capture packet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Open your browser and enter specified URL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Observer </a:t>
            </a:r>
            <a:r>
              <a:rPr lang="en-US" altLang="zh-TW" sz="2400" dirty="0" err="1"/>
              <a:t>WireShark</a:t>
            </a:r>
            <a:r>
              <a:rPr lang="en-US" altLang="zh-TW" sz="2400" dirty="0"/>
              <a:t>, filter http  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Find the message you want!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0BD323-EDDD-44F9-B683-56699A625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08" y="3905354"/>
            <a:ext cx="10140292" cy="92474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0A0471A-DE3C-4D66-94C1-7DD6B0DFDF6F}"/>
              </a:ext>
            </a:extLst>
          </p:cNvPr>
          <p:cNvCxnSpPr/>
          <p:nvPr/>
        </p:nvCxnSpPr>
        <p:spPr>
          <a:xfrm flipH="1">
            <a:off x="1884784" y="3666931"/>
            <a:ext cx="250993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7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53D29-8077-4910-857A-65556D16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640F5-4724-4CA1-9982-77E841BE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124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請繳交一份</a:t>
            </a:r>
            <a:r>
              <a:rPr lang="en-US" altLang="zh-TW" sz="2400" dirty="0"/>
              <a:t>PPT</a:t>
            </a:r>
            <a:r>
              <a:rPr lang="zh-TW" altLang="en-US" sz="2400" dirty="0"/>
              <a:t>並以學號命名 </a:t>
            </a:r>
            <a:r>
              <a:rPr lang="en-US" altLang="zh-TW" sz="2400" dirty="0"/>
              <a:t>(Ex : P76091705_lab3.pptx)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內容若有要求請附上截圖並說明，</a:t>
            </a:r>
            <a:r>
              <a:rPr lang="en-US" altLang="zh-TW" sz="2400" dirty="0"/>
              <a:t>10</a:t>
            </a:r>
            <a:r>
              <a:rPr lang="zh-TW" altLang="en-US" sz="2400" dirty="0"/>
              <a:t>個問題，每個問題</a:t>
            </a:r>
            <a:r>
              <a:rPr lang="en-US" altLang="zh-TW" sz="2400" dirty="0"/>
              <a:t>10</a:t>
            </a:r>
            <a:r>
              <a:rPr lang="zh-TW" altLang="en-US" sz="2400" dirty="0"/>
              <a:t>分，共</a:t>
            </a:r>
            <a:r>
              <a:rPr lang="en-US" altLang="zh-TW" sz="2400" dirty="0"/>
              <a:t>100</a:t>
            </a:r>
            <a:r>
              <a:rPr lang="zh-TW" altLang="en-US" sz="2400" dirty="0"/>
              <a:t>分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ea typeface="微軟正黑體" panose="020B0604030504040204" pitchFamily="34" charset="-120"/>
              </a:rPr>
              <a:t>遲交一天扣</a:t>
            </a:r>
            <a:r>
              <a:rPr lang="en-US" altLang="zh-TW" sz="2400" dirty="0"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ea typeface="微軟正黑體" panose="020B0604030504040204" pitchFamily="34" charset="-120"/>
              </a:rPr>
              <a:t>分</a:t>
            </a:r>
            <a:r>
              <a:rPr lang="en-US" altLang="zh-TW" sz="2400" dirty="0"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ea typeface="微軟正黑體" panose="020B0604030504040204" pitchFamily="34" charset="-120"/>
              </a:rPr>
              <a:t> 過一個禮拜後不收補交作業</a:t>
            </a:r>
            <a:r>
              <a:rPr lang="en-US" altLang="zh-TW" sz="2400" dirty="0">
                <a:ea typeface="微軟正黑體" panose="020B0604030504040204" pitchFamily="34" charset="-12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繳交期限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2021/06/01</a:t>
            </a:r>
            <a:r>
              <a:rPr lang="zh-TW" altLang="en-US" sz="2400" dirty="0"/>
              <a:t> </a:t>
            </a:r>
            <a:r>
              <a:rPr lang="en-US" altLang="zh-TW" sz="2400" dirty="0"/>
              <a:t>23:59:59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助教</a:t>
            </a:r>
            <a:r>
              <a:rPr lang="en-US" altLang="zh-TW" sz="2400" dirty="0"/>
              <a:t>Email: </a:t>
            </a:r>
            <a:r>
              <a:rPr lang="en-US" altLang="zh-TW" sz="2400" dirty="0">
                <a:ea typeface="微軟正黑體" panose="020B0604030504040204" pitchFamily="34" charset="-120"/>
              </a:rPr>
              <a:t>hsiehch@locust.csie.ncku.edu.tw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91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CE61CD-9D1D-4A5F-A4FB-6DE461C2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5400">
                <a:solidFill>
                  <a:srgbClr val="FFFFFF"/>
                </a:solidFill>
              </a:rPr>
              <a:t>Reference</a:t>
            </a:r>
            <a:endParaRPr lang="zh-TW" altLang="en-US" sz="54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0D556-5DA9-449E-8007-58F03D26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/>
              <a:t>Wireshark</a:t>
            </a:r>
            <a:r>
              <a:rPr lang="zh-TW" altLang="en-US" sz="2200" dirty="0"/>
              <a:t>介紹 </a:t>
            </a:r>
            <a:r>
              <a:rPr lang="en-US" altLang="zh-TW" sz="2200" dirty="0"/>
              <a:t>(Lab Topic : Getting Started)</a:t>
            </a:r>
            <a:endParaRPr lang="en-US" altLang="zh-TW" sz="22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sz="2200" i="1" u="sng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http://www-net.cs.umass.edu/wireshark-labs/</a:t>
            </a:r>
            <a:endParaRPr lang="en-US" altLang="zh-TW" sz="2200" i="1" u="sng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/>
              <a:t>其他</a:t>
            </a:r>
            <a:endParaRPr lang="en-US" altLang="zh-TW" sz="2200" dirty="0"/>
          </a:p>
          <a:p>
            <a:r>
              <a:rPr lang="en-US" altLang="zh-TW" sz="2200" i="1" u="sng" dirty="0">
                <a:solidFill>
                  <a:schemeClr val="accent1"/>
                </a:solidFill>
                <a:ea typeface="標楷體" panose="03000509000000000000" pitchFamily="65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http://linux.vbird.org/linux_server/0140networkcommand.php</a:t>
            </a:r>
            <a:endParaRPr lang="zh-TW" altLang="zh-TW" sz="2200" i="1" u="sng" dirty="0">
              <a:solidFill>
                <a:schemeClr val="accent1"/>
              </a:solidFill>
              <a:ea typeface="標楷體" panose="03000509000000000000" pitchFamily="65" charset="-120"/>
            </a:endParaRPr>
          </a:p>
          <a:p>
            <a:r>
              <a:rPr lang="en-US" altLang="zh-TW" sz="2200" i="1" u="sng" dirty="0">
                <a:solidFill>
                  <a:schemeClr val="accent1"/>
                </a:solidFill>
                <a:ea typeface="標楷體" panose="03000509000000000000" pitchFamily="65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http://www.techrepublic.com/blog/10-things/10-windows-7-commands-every-administrator-should-know/</a:t>
            </a:r>
            <a:endParaRPr lang="zh-TW" altLang="zh-TW" sz="2200" i="1" u="sng" dirty="0">
              <a:solidFill>
                <a:schemeClr val="accent1"/>
              </a:solidFill>
              <a:ea typeface="標楷體" panose="03000509000000000000" pitchFamily="65" charset="-120"/>
            </a:endParaRPr>
          </a:p>
          <a:p>
            <a:r>
              <a:rPr lang="en-US" altLang="zh-TW" sz="2200" i="1" u="sng" dirty="0">
                <a:solidFill>
                  <a:schemeClr val="accent1"/>
                </a:solidFill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http://www.tldp.org/LDP/GNU-Linux-Tools-Summary/html/c8319.htm</a:t>
            </a:r>
            <a:endParaRPr lang="zh-TW" altLang="zh-TW" sz="2200" i="1" u="sng" dirty="0">
              <a:solidFill>
                <a:schemeClr val="accent1"/>
              </a:solidFill>
              <a:ea typeface="標楷體" panose="03000509000000000000" pitchFamily="65" charset="-120"/>
            </a:endParaRPr>
          </a:p>
          <a:p>
            <a:r>
              <a:rPr lang="en-US" altLang="zh-TW" sz="2200" i="1" u="sng" dirty="0">
                <a:solidFill>
                  <a:schemeClr val="accent1"/>
                </a:solidFill>
                <a:ea typeface="標楷體" panose="03000509000000000000" pitchFamily="65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https://www.linode.com/docs/networking/diagnostics/diagnosing-network-issues-with-mtr</a:t>
            </a:r>
            <a:endParaRPr lang="zh-TW" altLang="zh-TW" sz="2200" i="1" u="sng" dirty="0">
              <a:solidFill>
                <a:schemeClr val="accent1"/>
              </a:solidFill>
              <a:ea typeface="標楷體" panose="03000509000000000000" pitchFamily="65" charset="-120"/>
            </a:endParaRPr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8780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99ED81-9BE6-480F-BE74-7D148385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altLang="en-US" sz="4000"/>
              <a:t>實驗目的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75A6CABF-C622-45AE-805D-94235D659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23127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7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475DE-2BB0-4B12-8826-C8AEB823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實驗內容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ACC10-D265-46D3-BB3A-25AFBE66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lvl="0" indent="0">
              <a:buClr>
                <a:srgbClr val="000000"/>
              </a:buClr>
              <a:buNone/>
            </a:pPr>
            <a:r>
              <a:rPr lang="zh-TW" altLang="zh-TW" sz="1600" kern="100">
                <a:effectLst/>
              </a:rPr>
              <a:t>偵錯與觀察網路：測試自己所屬的區域網路上的狀態。</a:t>
            </a:r>
          </a:p>
          <a:p>
            <a:pPr>
              <a:buFont typeface="Wingdings" panose="05000000000000000000" pitchFamily="2" charset="2"/>
              <a:buChar char=""/>
            </a:pPr>
            <a:endParaRPr lang="en-US" altLang="zh-TW" sz="1600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"/>
            </a:pP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ifconfig                                     //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列出所有</a:t>
            </a: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network interface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的詳細資料</a:t>
            </a:r>
          </a:p>
          <a:p>
            <a:pPr>
              <a:buFont typeface="Wingdings" panose="05000000000000000000" pitchFamily="2" charset="2"/>
              <a:buChar char=""/>
            </a:pP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ping 8.8.8.8                              //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持續地發送</a:t>
            </a: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icmp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封包給</a:t>
            </a: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8.8.8.8</a:t>
            </a:r>
            <a:endParaRPr lang="zh-TW" altLang="zh-TW" sz="1600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"/>
            </a:pP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ping fb.com                              //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發送</a:t>
            </a: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icmp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封包給</a:t>
            </a: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fb.com</a:t>
            </a:r>
            <a:endParaRPr lang="zh-TW" altLang="zh-TW" sz="1600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"/>
            </a:pP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traceroute fb.com                     //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追蹤本機端到</a:t>
            </a: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fb.com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之間每一個節點的狀況</a:t>
            </a:r>
          </a:p>
          <a:p>
            <a:pPr>
              <a:buFont typeface="Wingdings" panose="05000000000000000000" pitchFamily="2" charset="2"/>
              <a:buChar char=""/>
            </a:pP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mtr fb.com                               //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回傳從本機到</a:t>
            </a: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fb.com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比</a:t>
            </a: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tracert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更詳細的節點資訊</a:t>
            </a:r>
          </a:p>
          <a:p>
            <a:pPr>
              <a:buFont typeface="Wingdings" panose="05000000000000000000" pitchFamily="2" charset="2"/>
              <a:buChar char=""/>
            </a:pP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nslookup www.example.com  //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查詢</a:t>
            </a: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www.example.com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  <a:endParaRPr lang="zh-TW" altLang="zh-TW" sz="1600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"/>
            </a:pPr>
            <a:r>
              <a:rPr lang="en-US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netstat                                      //</a:t>
            </a:r>
            <a:r>
              <a:rPr lang="zh-TW" altLang="zh-TW" sz="1600" kern="1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觀察網路對外連線狀態</a:t>
            </a:r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072E0220-5190-401F-BEEE-6E15C9A6B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7" r="2856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FC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0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F42245-DDA1-4E08-B97B-078A4EE7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5400"/>
              <a:t>實驗問題</a:t>
            </a:r>
            <a:r>
              <a:rPr lang="en-US" altLang="zh-TW" sz="5400"/>
              <a:t>_1</a:t>
            </a:r>
            <a:endParaRPr lang="zh-TW" alt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B0FF19-8F11-4342-9951-4C967B8E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/>
              <a:t>請利用上述工具並以</a:t>
            </a:r>
            <a:r>
              <a:rPr lang="en-US" altLang="zh-TW" sz="2000"/>
              <a:t>cmd</a:t>
            </a:r>
            <a:r>
              <a:rPr lang="zh-TW" altLang="en-US" sz="2000"/>
              <a:t>解決以下</a:t>
            </a:r>
            <a:r>
              <a:rPr lang="en-US" altLang="zh-TW" sz="2000"/>
              <a:t>6</a:t>
            </a:r>
            <a:r>
              <a:rPr lang="zh-TW" altLang="en-US" sz="2000"/>
              <a:t>個問題，請截圖並在圖片上標記協助找出問題的線索，並輔以文字說明。</a:t>
            </a:r>
            <a:endParaRPr lang="en-US" altLang="zh-TW" sz="2000"/>
          </a:p>
          <a:p>
            <a:pPr marL="0" indent="0">
              <a:buNone/>
            </a:pPr>
            <a:r>
              <a:rPr lang="en-US" altLang="zh-TW" sz="2000"/>
              <a:t>Q1: </a:t>
            </a:r>
          </a:p>
          <a:p>
            <a:pPr marL="0" indent="0">
              <a:buNone/>
            </a:pPr>
            <a:r>
              <a:rPr lang="zh-TW" altLang="en-US" sz="2000"/>
              <a:t>如何獲得自己的</a:t>
            </a:r>
            <a:r>
              <a:rPr lang="en-US" altLang="zh-TW" sz="2000"/>
              <a:t>MAC Address</a:t>
            </a:r>
            <a:r>
              <a:rPr lang="zh-TW" altLang="en-US" sz="2000"/>
              <a:t>和</a:t>
            </a:r>
            <a:r>
              <a:rPr lang="en-US" altLang="zh-TW" sz="2000"/>
              <a:t>IP Address? (hint: ipconfig/ifconfig)</a:t>
            </a:r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r>
              <a:rPr lang="en-US" altLang="zh-TW" sz="2000"/>
              <a:t>Q2: </a:t>
            </a:r>
          </a:p>
          <a:p>
            <a:pPr marL="0" indent="0">
              <a:buNone/>
            </a:pPr>
            <a:r>
              <a:rPr lang="zh-TW" altLang="en-US" sz="2000"/>
              <a:t>如何簡單地確定自己電腦是可以連上網際網路</a:t>
            </a:r>
            <a:r>
              <a:rPr lang="en-US" altLang="zh-TW" sz="2000"/>
              <a:t>? (hint: ping)</a:t>
            </a:r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r>
              <a:rPr lang="en-US" altLang="zh-TW" sz="2000"/>
              <a:t>Q3: </a:t>
            </a:r>
          </a:p>
          <a:p>
            <a:pPr marL="0" indent="0">
              <a:buNone/>
            </a:pPr>
            <a:r>
              <a:rPr lang="zh-TW" altLang="en-US" sz="2000"/>
              <a:t>某網頁載入的速度異常的緩慢，在不考慮本機電腦和網頁伺服器的效能問題情況下，如何找出效能瓶頸的節點</a:t>
            </a:r>
            <a:r>
              <a:rPr lang="en-US" altLang="zh-TW" sz="2000"/>
              <a:t>? (hint: tracert/traceroute)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58052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F42245-DDA1-4E08-B97B-078A4EE7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實驗問題</a:t>
            </a:r>
            <a:r>
              <a:rPr lang="en-US" altLang="zh-TW"/>
              <a:t>_1</a:t>
            </a:r>
            <a:endParaRPr lang="zh-TW" alt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B0FF19-8F11-4342-9951-4C967B8E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/>
              <a:t>Q4: </a:t>
            </a:r>
          </a:p>
          <a:p>
            <a:pPr marL="0" indent="0">
              <a:buNone/>
            </a:pPr>
            <a:r>
              <a:rPr lang="zh-TW" altLang="en-US" sz="2200"/>
              <a:t>假設在家裡用筆記型電腦走無線網路上網的時候，想要透過</a:t>
            </a:r>
            <a:r>
              <a:rPr lang="en-US" altLang="zh-TW" sz="2200"/>
              <a:t>ip</a:t>
            </a:r>
            <a:r>
              <a:rPr lang="zh-TW" altLang="en-US" sz="2200"/>
              <a:t>遠端控制實驗室的電腦但是發現頻繁的斷線，簡單陳述一下該如何鎖定問題</a:t>
            </a:r>
            <a:r>
              <a:rPr lang="en-US" altLang="zh-TW" sz="2200"/>
              <a:t>(</a:t>
            </a:r>
            <a:r>
              <a:rPr lang="zh-TW" altLang="en-US" sz="2200"/>
              <a:t>可能問題</a:t>
            </a:r>
            <a:r>
              <a:rPr lang="en-US" altLang="zh-TW" sz="2200"/>
              <a:t>: </a:t>
            </a:r>
            <a:r>
              <a:rPr lang="zh-TW" altLang="en-US" sz="2200"/>
              <a:t>我的電腦故障、家裡無線路由器故障、</a:t>
            </a:r>
            <a:r>
              <a:rPr lang="en-US" altLang="zh-TW" sz="2200"/>
              <a:t>ISP</a:t>
            </a:r>
            <a:r>
              <a:rPr lang="zh-TW" altLang="en-US" sz="2200"/>
              <a:t>端故障、學網故障、學校網路故障、實驗室網路故障、實驗室電腦故障</a:t>
            </a:r>
            <a:r>
              <a:rPr lang="en-US" altLang="zh-TW" sz="2200"/>
              <a:t>) (hint:pathping/mtr)</a:t>
            </a:r>
          </a:p>
          <a:p>
            <a:pPr marL="0" indent="0">
              <a:buNone/>
            </a:pPr>
            <a:endParaRPr lang="en-US" altLang="zh-TW" sz="2200"/>
          </a:p>
          <a:p>
            <a:pPr marL="0" indent="0">
              <a:buNone/>
            </a:pPr>
            <a:r>
              <a:rPr lang="en-US" altLang="zh-TW" sz="2200"/>
              <a:t>Q5: </a:t>
            </a:r>
          </a:p>
          <a:p>
            <a:pPr marL="0" indent="0">
              <a:buNone/>
            </a:pPr>
            <a:r>
              <a:rPr lang="zh-TW" altLang="en-US" sz="2200"/>
              <a:t>如何觀察到電腦那些</a:t>
            </a:r>
            <a:r>
              <a:rPr lang="en-US" altLang="zh-TW" sz="2200"/>
              <a:t>port</a:t>
            </a:r>
            <a:r>
              <a:rPr lang="zh-TW" altLang="en-US" sz="2200"/>
              <a:t>是開啟的 </a:t>
            </a:r>
            <a:r>
              <a:rPr lang="en-US" altLang="zh-TW" sz="2200"/>
              <a:t>(hint:netstat)?</a:t>
            </a:r>
          </a:p>
          <a:p>
            <a:pPr marL="0" indent="0">
              <a:buNone/>
            </a:pPr>
            <a:endParaRPr lang="en-US" altLang="zh-TW" sz="2200"/>
          </a:p>
          <a:p>
            <a:pPr marL="0" indent="0">
              <a:buNone/>
            </a:pPr>
            <a:r>
              <a:rPr lang="en-US" altLang="zh-TW" sz="2200"/>
              <a:t>Q6: </a:t>
            </a:r>
          </a:p>
          <a:p>
            <a:pPr marL="0" indent="0">
              <a:buNone/>
            </a:pPr>
            <a:r>
              <a:rPr lang="zh-TW" altLang="en-US" sz="2200"/>
              <a:t>如何去找到網址</a:t>
            </a:r>
            <a:r>
              <a:rPr lang="en-US" altLang="zh-TW" sz="2200"/>
              <a:t>www.facebook.com</a:t>
            </a:r>
            <a:r>
              <a:rPr lang="zh-TW" altLang="en-US" sz="2200"/>
              <a:t>的</a:t>
            </a:r>
            <a:r>
              <a:rPr lang="en-US" altLang="zh-TW" sz="2200"/>
              <a:t>IP</a:t>
            </a:r>
            <a:r>
              <a:rPr lang="zh-TW" altLang="en-US" sz="2200"/>
              <a:t>位置</a:t>
            </a:r>
            <a:r>
              <a:rPr lang="en-US" altLang="zh-TW" sz="2200"/>
              <a:t>?(hint: nslookup)</a:t>
            </a:r>
            <a:endParaRPr lang="zh-TW" altLang="en-US" sz="2200"/>
          </a:p>
        </p:txBody>
      </p:sp>
    </p:spTree>
    <p:extLst>
      <p:ext uri="{BB962C8B-B14F-4D97-AF65-F5344CB8AC3E}">
        <p14:creationId xmlns:p14="http://schemas.microsoft.com/office/powerpoint/2010/main" val="66886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FD5962-2B40-4788-9D7A-E7B9C0A6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WireShark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4E6F77-6893-4762-A2E2-4465AF517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38685"/>
            <a:ext cx="7214616" cy="355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73E4D2-8031-4C22-A0EF-0EEE796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zh-TW" altLang="en-US" sz="4000"/>
              <a:t>實驗問題</a:t>
            </a:r>
            <a:r>
              <a:rPr lang="en-US" altLang="zh-TW" sz="4000"/>
              <a:t>_2</a:t>
            </a:r>
            <a:endParaRPr lang="zh-TW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1FCCA-ABF5-4CAF-A80D-AA445036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使用</a:t>
            </a:r>
            <a:r>
              <a:rPr lang="en-US" altLang="zh-TW" sz="2200" dirty="0"/>
              <a:t>Wireshark</a:t>
            </a:r>
            <a:r>
              <a:rPr lang="zh-TW" altLang="en-US" sz="2200" dirty="0"/>
              <a:t>觀察封包，並根據指示回答問題 </a:t>
            </a:r>
            <a:r>
              <a:rPr lang="en-US" altLang="zh-TW" sz="2200" dirty="0"/>
              <a:t>(</a:t>
            </a:r>
            <a:r>
              <a:rPr lang="zh-TW" altLang="en-US" sz="2200" dirty="0"/>
              <a:t>請根據問題截圖</a:t>
            </a:r>
            <a:r>
              <a:rPr lang="en-US" altLang="zh-TW" sz="2200" dirty="0"/>
              <a:t>Wireshark</a:t>
            </a:r>
            <a:r>
              <a:rPr lang="zh-TW" altLang="en-US" sz="2200" dirty="0"/>
              <a:t>執行畫面，並附上文字說明</a:t>
            </a:r>
            <a:r>
              <a:rPr lang="en-US" altLang="zh-TW" sz="2200" dirty="0"/>
              <a:t>)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r>
              <a:rPr lang="zh-TW" altLang="en-US" sz="2200" dirty="0"/>
              <a:t>請使用瀏覽器連線至 </a:t>
            </a:r>
            <a:r>
              <a:rPr lang="en-US" altLang="zh-TW" sz="2200" b="0" i="0" u="none" strike="noStrike" baseline="0" dirty="0">
                <a:latin typeface="TimesNewRomanPSMT"/>
                <a:hlinkClick r:id="rId2"/>
              </a:rPr>
              <a:t>http://gaia.cs.umass.edu/wireshark-labs/INTRO-wireshark-file1.html</a:t>
            </a:r>
            <a:endParaRPr lang="en-US" altLang="zh-TW" sz="2200" b="0" i="0" u="none" strike="noStrike" baseline="0" dirty="0">
              <a:latin typeface="TimesNewRomanPSMT"/>
            </a:endParaRPr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Q7:</a:t>
            </a:r>
          </a:p>
          <a:p>
            <a:pPr marL="0" indent="0">
              <a:buNone/>
            </a:pPr>
            <a:r>
              <a:rPr lang="zh-TW" altLang="en-US" sz="2200" dirty="0"/>
              <a:t>請找出搜尋這個網頁所產生的</a:t>
            </a:r>
            <a:r>
              <a:rPr lang="en-US" altLang="zh-TW" sz="2200" dirty="0"/>
              <a:t>HTTP GET </a:t>
            </a:r>
            <a:r>
              <a:rPr lang="zh-TW" altLang="en-US" sz="2200" dirty="0"/>
              <a:t>及 </a:t>
            </a:r>
            <a:r>
              <a:rPr lang="en-US" altLang="zh-TW" sz="2200" dirty="0"/>
              <a:t>respond</a:t>
            </a:r>
            <a:r>
              <a:rPr lang="zh-TW" altLang="en-US" sz="2200" dirty="0"/>
              <a:t> </a:t>
            </a:r>
            <a:r>
              <a:rPr lang="en-US" altLang="zh-TW" sz="2200" dirty="0"/>
              <a:t>message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7359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73E4D2-8031-4C22-A0EF-0EEE796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TW" altLang="en-US" sz="4000"/>
              <a:t>實驗問題</a:t>
            </a:r>
            <a:r>
              <a:rPr lang="en-US" altLang="zh-TW" sz="4000"/>
              <a:t>_2</a:t>
            </a:r>
            <a:endParaRPr lang="zh-TW" altLang="en-US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1FCCA-ABF5-4CAF-A80D-AA445036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/>
              <a:t>Q8:</a:t>
            </a:r>
          </a:p>
          <a:p>
            <a:pPr marL="0" indent="0">
              <a:buNone/>
            </a:pPr>
            <a:r>
              <a:rPr lang="zh-TW" altLang="en-US" sz="2200"/>
              <a:t>承上，請計算送出</a:t>
            </a:r>
            <a:r>
              <a:rPr lang="en-US" altLang="zh-TW" sz="2200"/>
              <a:t>HTTP GET</a:t>
            </a:r>
            <a:r>
              <a:rPr lang="zh-TW" altLang="en-US" sz="2200"/>
              <a:t>至收到完整的網頁共經過多久時間</a:t>
            </a:r>
            <a:r>
              <a:rPr lang="en-US" altLang="zh-TW" sz="2200"/>
              <a:t> (</a:t>
            </a:r>
            <a:r>
              <a:rPr lang="zh-TW" altLang="en-US" sz="2200"/>
              <a:t>請截圖並說明</a:t>
            </a:r>
            <a:r>
              <a:rPr lang="en-US" altLang="zh-TW" sz="2200"/>
              <a:t>)</a:t>
            </a:r>
          </a:p>
          <a:p>
            <a:pPr marL="0" indent="0">
              <a:buNone/>
            </a:pPr>
            <a:endParaRPr lang="en-US" altLang="zh-TW" sz="2200"/>
          </a:p>
          <a:p>
            <a:pPr marL="0" indent="0">
              <a:buNone/>
            </a:pPr>
            <a:r>
              <a:rPr lang="en-US" altLang="zh-TW" sz="2200"/>
              <a:t>Q9:</a:t>
            </a:r>
          </a:p>
          <a:p>
            <a:pPr marL="0" indent="0">
              <a:buNone/>
            </a:pPr>
            <a:r>
              <a:rPr lang="zh-TW" altLang="en-US" sz="2200"/>
              <a:t>承上，請找出該網站的</a:t>
            </a:r>
            <a:r>
              <a:rPr lang="en-US" altLang="zh-TW" sz="2200"/>
              <a:t>server state (</a:t>
            </a:r>
            <a:r>
              <a:rPr lang="zh-TW" altLang="en-US" sz="2200"/>
              <a:t>請截圖並說明</a:t>
            </a:r>
            <a:r>
              <a:rPr lang="en-US" altLang="zh-TW" sz="2200"/>
              <a:t>)</a:t>
            </a:r>
          </a:p>
          <a:p>
            <a:pPr marL="0" indent="0">
              <a:buNone/>
            </a:pPr>
            <a:endParaRPr lang="en-US" altLang="zh-TW" sz="2200"/>
          </a:p>
          <a:p>
            <a:pPr marL="0" indent="0">
              <a:buNone/>
            </a:pPr>
            <a:r>
              <a:rPr lang="en-US" altLang="zh-TW" sz="2200"/>
              <a:t>Ex:</a:t>
            </a:r>
          </a:p>
          <a:p>
            <a:pPr marL="0" indent="0">
              <a:buNone/>
            </a:pPr>
            <a:r>
              <a:rPr lang="en-US" altLang="zh-TW" sz="2200"/>
              <a:t>	Apache/2.4.6…………..</a:t>
            </a:r>
          </a:p>
          <a:p>
            <a:pPr marL="0" indent="0">
              <a:buNone/>
            </a:pPr>
            <a:endParaRPr lang="en-US" altLang="zh-TW" sz="2200"/>
          </a:p>
          <a:p>
            <a:pPr marL="0" indent="0">
              <a:buNone/>
            </a:pPr>
            <a:endParaRPr lang="en-US" altLang="zh-TW" sz="2200"/>
          </a:p>
          <a:p>
            <a:pPr marL="0" indent="0">
              <a:buNone/>
            </a:pPr>
            <a:endParaRPr lang="zh-TW" altLang="en-US" sz="2200"/>
          </a:p>
        </p:txBody>
      </p:sp>
    </p:spTree>
    <p:extLst>
      <p:ext uri="{BB962C8B-B14F-4D97-AF65-F5344CB8AC3E}">
        <p14:creationId xmlns:p14="http://schemas.microsoft.com/office/powerpoint/2010/main" val="289933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73E4D2-8031-4C22-A0EF-0EEE796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實驗問題</a:t>
            </a:r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_2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FC2DF34-AE6B-4BF7-BD28-41EFDA87DDA7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200" dirty="0">
                <a:latin typeface="+mn-lt"/>
                <a:ea typeface="+mn-ea"/>
              </a:rPr>
              <a:t>Q10:</a:t>
            </a:r>
          </a:p>
          <a:p>
            <a:pPr marL="0" indent="0">
              <a:buNone/>
            </a:pPr>
            <a:r>
              <a:rPr lang="zh-TW" altLang="en-US" sz="2200" dirty="0">
                <a:latin typeface="+mn-lt"/>
                <a:ea typeface="+mn-ea"/>
              </a:rPr>
              <a:t>請連線至 </a:t>
            </a:r>
            <a:r>
              <a:rPr lang="en-US" altLang="zh-TW" sz="2200" dirty="0">
                <a:latin typeface="+mn-lt"/>
                <a:ea typeface="+mn-ea"/>
                <a:hlinkClick r:id="rId2"/>
              </a:rPr>
              <a:t>http://facebook.com.tw</a:t>
            </a:r>
            <a:r>
              <a:rPr lang="en-US" altLang="zh-TW" sz="2200" dirty="0">
                <a:latin typeface="+mn-lt"/>
                <a:ea typeface="+mn-ea"/>
              </a:rPr>
              <a:t> </a:t>
            </a:r>
            <a:r>
              <a:rPr lang="zh-TW" altLang="en-US" sz="2200" dirty="0">
                <a:latin typeface="+mn-lt"/>
                <a:ea typeface="+mn-ea"/>
              </a:rPr>
              <a:t>。</a:t>
            </a:r>
            <a:endParaRPr lang="en-US" altLang="zh-TW" sz="2200" dirty="0">
              <a:latin typeface="+mn-lt"/>
              <a:ea typeface="+mn-ea"/>
            </a:endParaRPr>
          </a:p>
          <a:p>
            <a:pPr marL="0"/>
            <a:endParaRPr lang="en-US" altLang="zh-TW" sz="22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TW" sz="2200" dirty="0">
                <a:latin typeface="+mn-lt"/>
                <a:ea typeface="+mn-ea"/>
              </a:rPr>
              <a:t>(1) </a:t>
            </a:r>
            <a:r>
              <a:rPr lang="zh-TW" altLang="en-US" sz="2200" dirty="0">
                <a:latin typeface="+mn-lt"/>
                <a:ea typeface="+mn-ea"/>
              </a:rPr>
              <a:t>請截圖此請求所產生的</a:t>
            </a:r>
            <a:r>
              <a:rPr lang="en-US" altLang="zh-TW" sz="2200" dirty="0">
                <a:latin typeface="+mn-lt"/>
                <a:ea typeface="+mn-ea"/>
              </a:rPr>
              <a:t>HTTP GET </a:t>
            </a:r>
            <a:r>
              <a:rPr lang="zh-TW" altLang="en-US" sz="2200" dirty="0">
                <a:latin typeface="+mn-lt"/>
                <a:ea typeface="+mn-ea"/>
              </a:rPr>
              <a:t>及 </a:t>
            </a:r>
            <a:r>
              <a:rPr lang="en-US" altLang="zh-TW" sz="2200" dirty="0">
                <a:latin typeface="+mn-lt"/>
                <a:ea typeface="+mn-ea"/>
              </a:rPr>
              <a:t>respond message</a:t>
            </a:r>
          </a:p>
          <a:p>
            <a:pPr marL="0"/>
            <a:endParaRPr lang="en-US" altLang="zh-TW" sz="22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TW" sz="2200" dirty="0">
                <a:latin typeface="+mn-lt"/>
                <a:ea typeface="+mn-ea"/>
              </a:rPr>
              <a:t>(2</a:t>
            </a:r>
            <a:r>
              <a:rPr lang="en-US" altLang="zh-TW" sz="2200">
                <a:latin typeface="+mn-lt"/>
                <a:ea typeface="+mn-ea"/>
              </a:rPr>
              <a:t>) HTTP </a:t>
            </a:r>
            <a:r>
              <a:rPr lang="zh-TW" altLang="en-US" sz="2200">
                <a:latin typeface="+mn-lt"/>
                <a:ea typeface="+mn-ea"/>
              </a:rPr>
              <a:t>回應</a:t>
            </a:r>
            <a:r>
              <a:rPr lang="zh-TW" altLang="en-US" sz="2200" dirty="0">
                <a:latin typeface="+mn-lt"/>
                <a:ea typeface="+mn-ea"/>
              </a:rPr>
              <a:t>為</a:t>
            </a:r>
            <a:r>
              <a:rPr lang="en-US" altLang="zh-TW" sz="2200" dirty="0">
                <a:latin typeface="+mn-lt"/>
                <a:ea typeface="+mn-ea"/>
              </a:rPr>
              <a:t>200 OK or 304 Not modified </a:t>
            </a:r>
            <a:r>
              <a:rPr lang="zh-TW" altLang="en-US" sz="2200" dirty="0">
                <a:latin typeface="+mn-lt"/>
                <a:ea typeface="+mn-ea"/>
              </a:rPr>
              <a:t>嗎</a:t>
            </a:r>
            <a:r>
              <a:rPr lang="en-US" altLang="zh-TW" sz="2200" dirty="0">
                <a:latin typeface="+mn-lt"/>
                <a:ea typeface="+mn-ea"/>
              </a:rPr>
              <a:t>? </a:t>
            </a:r>
            <a:r>
              <a:rPr lang="zh-TW" altLang="en-US" sz="2200" dirty="0">
                <a:latin typeface="+mn-lt"/>
                <a:ea typeface="+mn-ea"/>
              </a:rPr>
              <a:t>若否，為甚麼</a:t>
            </a:r>
            <a:r>
              <a:rPr lang="en-US" altLang="zh-TW" sz="2200" dirty="0">
                <a:latin typeface="+mn-lt"/>
                <a:ea typeface="+mn-ea"/>
              </a:rPr>
              <a:t>?</a:t>
            </a:r>
          </a:p>
          <a:p>
            <a:pPr marL="0"/>
            <a:endParaRPr lang="en-US" altLang="zh-TW" sz="2200" dirty="0">
              <a:latin typeface="+mn-lt"/>
              <a:ea typeface="+mn-ea"/>
            </a:endParaRPr>
          </a:p>
          <a:p>
            <a:pPr marL="0"/>
            <a:endParaRPr lang="en-US" altLang="zh-TW" sz="2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20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748</Words>
  <Application>Microsoft Office PowerPoint</Application>
  <PresentationFormat>寬螢幕</PresentationFormat>
  <Paragraphs>86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TimesNewRomanPSMT</vt:lpstr>
      <vt:lpstr>Arial</vt:lpstr>
      <vt:lpstr>Calibri</vt:lpstr>
      <vt:lpstr>Calibri Light</vt:lpstr>
      <vt:lpstr>Times New Roman</vt:lpstr>
      <vt:lpstr>Wingdings</vt:lpstr>
      <vt:lpstr>Office 佈景主題</vt:lpstr>
      <vt:lpstr>Lab 3 Introduction</vt:lpstr>
      <vt:lpstr>實驗目的</vt:lpstr>
      <vt:lpstr>實驗內容</vt:lpstr>
      <vt:lpstr>實驗問題_1</vt:lpstr>
      <vt:lpstr>實驗問題_1</vt:lpstr>
      <vt:lpstr>WireShark</vt:lpstr>
      <vt:lpstr>實驗問題_2</vt:lpstr>
      <vt:lpstr>實驗問題_2</vt:lpstr>
      <vt:lpstr>實驗問題_2</vt:lpstr>
      <vt:lpstr>WireShark 簡易操作說明</vt:lpstr>
      <vt:lpstr>繳交規定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Introduction</dc:title>
  <dc:creator>謝佳翰</dc:creator>
  <cp:lastModifiedBy>謝佳翰</cp:lastModifiedBy>
  <cp:revision>20</cp:revision>
  <dcterms:created xsi:type="dcterms:W3CDTF">2021-04-24T07:53:20Z</dcterms:created>
  <dcterms:modified xsi:type="dcterms:W3CDTF">2021-04-30T10:24:25Z</dcterms:modified>
</cp:coreProperties>
</file>