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35BEB-69ED-452B-8A00-1A89A703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2A95EC-7BB9-4C27-B0D0-6F4DA967E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704EB-C769-4BF1-909C-A75FD528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45C156-316C-4CDA-918A-1B0B929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EA58D5-FB59-4095-9D4B-3AF5C967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9ABFE-7E46-4C1F-AB65-34445C78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E8BB8-90B0-4AF9-9DB8-C8545B82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D7AC14-0E86-4836-B44C-4E8385CA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15EA91-6B6D-4725-8C79-B9364CD6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CF885D-E699-4381-B196-D000D3D1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9FEB02-4F3E-4367-A8A6-61BC7B90C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EFBBAD-852C-414D-8E63-DEC8563D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A9F22-F435-4E4F-9FA4-198ADC19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9CC24-B50A-4A37-B8CE-D5FD87E7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AFA10D-9AC9-4421-B327-90A143AB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47C40-638F-47C1-905E-30BC5ABF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FF1FE-ADBC-4570-A182-4B5D182D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23D0A-FA04-4682-9EF6-60F87EE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45510-73EA-464B-B404-5954AF07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CFC0F-FA07-4543-8B60-387B77B2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0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B6B0E-4692-4FAD-ADA3-E2D86C7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A621B-10B9-4398-AE1B-669CC3CA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DDE8EE-3263-402B-9FE5-A3985BEC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12B96-1055-480C-8DC7-D409B246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02C05-38B9-4438-8032-A9CC5153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39A87-C5ED-429E-9BB9-1F793AF1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8DFD9-7B8C-4230-B2A7-A95422EAA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0991BD-81C6-46C3-908A-FFDBAC87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7FA33C-37F0-424C-A6BC-D0C68F6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26FE5-87A2-4E2E-AFB3-D0EDBE4E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FA84EF-EAFC-4B4E-82BB-99081CFA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1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C4DF7-AAEA-4496-8F37-AD0C813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D50D4B-1F76-4A03-B455-2D3B5E42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DB4BEF-A02C-460D-98EE-8E7CBFDC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4DE5E-8FA3-4410-B9BA-05944DA1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0413DA-497F-4F56-8FC5-4D4D3F977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BED404-AF5D-49C8-9E52-3EF0CBF2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CFBAC1-CC20-4184-ABDC-7696E96A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91BA56-4C6B-46EE-A3A5-38D4389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21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C7CA7-3BF7-46F1-8D51-563B033A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136EFD-794C-4710-A654-78DF2AC8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991E86-C47E-4541-88A2-DC102255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50E05-E7DB-4B65-BDD5-0F982085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2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56BF70-1231-4927-AA9E-511FC0AC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53D834-CDB6-427F-AD30-64F1438C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5187D6-C0EE-41E8-AED3-340AE672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0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2E26F-CBC4-480B-B30C-4B6C2EB7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95E70-CD0A-4910-A62A-46DD5955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21BD13-59E5-49A8-88B6-F48022EE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4EF9C-D6BF-4BE8-A067-46375F3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004AC0-A134-49DF-B17D-95C02D97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B19D88-1DF1-4F06-9161-E8CD600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36504-9B7F-4ECF-B6ED-CB64705D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E57143-F46F-4569-B7B5-C6E5059EE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9AD1D5-6068-4D4B-82BC-83ACE3E3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BF5C2-E024-46F2-A709-A39108AC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2D91D7-E427-4ABB-9497-81AAF8C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82482-17E6-459D-B482-3262B14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95636C-E318-42BB-B2AD-6641516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9D24A-1F07-4854-8E29-285C8807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4CE9E-3C50-4112-B56A-83545B1CB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8E0F-DEC8-45B9-9FED-0BEE5B9ABDA5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C46D07-5384-483F-9B9F-4A3AC7A9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57B6B0-928E-49F7-9894-2CABEF61F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65C1-7928-49FB-90BA-478D35662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0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2226E-FBC1-441C-BFFB-53C22BAC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5"/>
            <a:ext cx="9144000" cy="2387600"/>
          </a:xfrm>
        </p:spPr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4D0701-C649-40DA-A558-776ED532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40"/>
            <a:ext cx="9144000" cy="1655762"/>
          </a:xfrm>
        </p:spPr>
        <p:txBody>
          <a:bodyPr/>
          <a:lstStyle/>
          <a:p>
            <a:r>
              <a:rPr lang="zh-TW" altLang="en-US" dirty="0"/>
              <a:t>資訊系 </a:t>
            </a:r>
            <a:r>
              <a:rPr lang="en-US" altLang="zh-TW" dirty="0"/>
              <a:t>111</a:t>
            </a:r>
            <a:r>
              <a:rPr lang="zh-TW" altLang="en-US" dirty="0"/>
              <a:t>級 李彥儒 </a:t>
            </a:r>
            <a:r>
              <a:rPr lang="en-US" altLang="zh-TW" dirty="0"/>
              <a:t>F74066420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6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245485-38A5-4714-A60B-9BDADEC7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9" y="2326839"/>
            <a:ext cx="10824799" cy="13622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4EC65E6-87B5-4AE6-8908-5F2ECC9EC55A}"/>
              </a:ext>
            </a:extLst>
          </p:cNvPr>
          <p:cNvSpPr txBox="1"/>
          <p:nvPr/>
        </p:nvSpPr>
        <p:spPr>
          <a:xfrm>
            <a:off x="502558" y="3937566"/>
            <a:ext cx="7970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↑紅框處第一列為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及</a:t>
            </a:r>
            <a:r>
              <a:rPr lang="en-US" altLang="zh-TW" dirty="0"/>
              <a:t> respond message</a:t>
            </a:r>
          </a:p>
          <a:p>
            <a:r>
              <a:rPr lang="en-US" altLang="zh-TW" dirty="0"/>
              <a:t>    HTTP</a:t>
            </a:r>
            <a:r>
              <a:rPr lang="zh-TW" altLang="en-US" dirty="0"/>
              <a:t> 回應為</a:t>
            </a:r>
            <a:r>
              <a:rPr lang="en-US" altLang="zh-TW" dirty="0"/>
              <a:t>302</a:t>
            </a:r>
            <a:r>
              <a:rPr lang="zh-TW" altLang="en-US" dirty="0"/>
              <a:t> </a:t>
            </a:r>
            <a:r>
              <a:rPr lang="en-US" altLang="zh-TW" dirty="0"/>
              <a:t>Found</a:t>
            </a:r>
            <a:r>
              <a:rPr lang="zh-TW" altLang="en-US" dirty="0"/>
              <a:t>，表示</a:t>
            </a:r>
            <a:r>
              <a:rPr lang="zh-TW" altLang="en-US" b="0" i="0" dirty="0">
                <a:effectLst/>
              </a:rPr>
              <a:t>請求的資源暫時駐留在不同的</a:t>
            </a:r>
            <a:r>
              <a:rPr lang="en-US" altLang="zh-TW" b="0" i="0" dirty="0">
                <a:effectLst/>
              </a:rPr>
              <a:t>URI</a:t>
            </a:r>
            <a:r>
              <a:rPr lang="zh-TW" altLang="en-US" b="0" i="0" dirty="0">
                <a:effectLst/>
              </a:rPr>
              <a:t>下，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zh-TW" altLang="en-US" dirty="0"/>
              <a:t>可能是因為</a:t>
            </a:r>
            <a:r>
              <a:rPr lang="en-US" altLang="zh-TW" dirty="0"/>
              <a:t>FB</a:t>
            </a:r>
            <a:r>
              <a:rPr lang="zh-TW" altLang="en-US" dirty="0"/>
              <a:t>上每個人的顯示頁面都不盡相同，但都是透過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www.facebook.com</a:t>
            </a:r>
            <a:r>
              <a:rPr lang="zh-TW" altLang="en-US" dirty="0"/>
              <a:t>這個網址進入</a:t>
            </a:r>
            <a:r>
              <a:rPr lang="en-US" altLang="zh-TW" dirty="0"/>
              <a:t>FB</a:t>
            </a:r>
            <a:r>
              <a:rPr lang="zh-TW" altLang="en-US" dirty="0"/>
              <a:t>。</a:t>
            </a:r>
            <a:r>
              <a:rPr lang="zh-TW" altLang="en-US" b="0" i="0" dirty="0">
                <a:effectLst/>
              </a:rPr>
              <a:t>    </a:t>
            </a:r>
            <a:endParaRPr lang="en-US" altLang="zh-TW" b="0" i="0" dirty="0">
              <a:effectLst/>
            </a:endParaRPr>
          </a:p>
          <a:p>
            <a:r>
              <a:rPr lang="zh-TW" altLang="en-US" dirty="0"/>
              <a:t>    </a:t>
            </a:r>
            <a:r>
              <a:rPr lang="zh-TW" altLang="en-US" b="0" i="0" dirty="0">
                <a:effectLst/>
              </a:rPr>
              <a:t>當</a:t>
            </a:r>
            <a:r>
              <a:rPr lang="en-US" altLang="zh-TW" b="0" i="0" dirty="0">
                <a:effectLst/>
              </a:rPr>
              <a:t>client</a:t>
            </a:r>
            <a:r>
              <a:rPr lang="zh-TW" altLang="en-US" b="0" i="0" dirty="0">
                <a:effectLst/>
              </a:rPr>
              <a:t>瀏覽舊網址時，</a:t>
            </a:r>
            <a:r>
              <a:rPr lang="en-US" altLang="zh-TW" b="0" i="0" dirty="0">
                <a:effectLst/>
              </a:rPr>
              <a:t>FB</a:t>
            </a:r>
            <a:r>
              <a:rPr lang="zh-TW" altLang="en-US" b="0" i="0" dirty="0">
                <a:effectLst/>
              </a:rPr>
              <a:t>使用 </a:t>
            </a:r>
            <a:r>
              <a:rPr lang="en-US" altLang="zh-TW" b="0" i="0" dirty="0">
                <a:effectLst/>
              </a:rPr>
              <a:t>HTTP 302 </a:t>
            </a:r>
            <a:r>
              <a:rPr lang="zh-TW" altLang="en-US" b="0" i="0" dirty="0">
                <a:effectLst/>
              </a:rPr>
              <a:t>重新導向將</a:t>
            </a:r>
            <a:r>
              <a:rPr lang="en-US" altLang="zh-TW" b="0" i="0" dirty="0">
                <a:effectLst/>
              </a:rPr>
              <a:t>client</a:t>
            </a:r>
            <a:r>
              <a:rPr lang="zh-TW" altLang="en-US" b="0" i="0">
                <a:effectLst/>
              </a:rPr>
              <a:t>傳送</a:t>
            </a:r>
            <a:r>
              <a:rPr lang="zh-TW" altLang="en-US" b="0" i="0" dirty="0">
                <a:effectLst/>
              </a:rPr>
              <a:t>至新網址。</a:t>
            </a:r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8EB064B-7D1C-4C8C-A72B-AEBEB3E5D600}"/>
              </a:ext>
            </a:extLst>
          </p:cNvPr>
          <p:cNvSpPr txBox="1">
            <a:spLocks/>
          </p:cNvSpPr>
          <p:nvPr/>
        </p:nvSpPr>
        <p:spPr>
          <a:xfrm>
            <a:off x="388142" y="249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zh-TW" dirty="0"/>
              <a:t>Q10: </a:t>
            </a:r>
            <a:br>
              <a:rPr lang="en-US" altLang="zh-TW" dirty="0"/>
            </a:br>
            <a:r>
              <a:rPr lang="zh-TW" altLang="en-US" sz="2800" dirty="0">
                <a:latin typeface="+mn-lt"/>
                <a:ea typeface="+mn-ea"/>
              </a:rPr>
              <a:t>請連線至 </a:t>
            </a:r>
            <a:r>
              <a:rPr lang="en-US" altLang="zh-TW" sz="2800" dirty="0">
                <a:latin typeface="+mn-lt"/>
                <a:ea typeface="+mn-ea"/>
              </a:rPr>
              <a:t>http://facebook.com.tw </a:t>
            </a:r>
            <a:r>
              <a:rPr lang="zh-TW" altLang="en-US" sz="2800" dirty="0">
                <a:latin typeface="+mn-lt"/>
                <a:ea typeface="+mn-ea"/>
              </a:rPr>
              <a:t>。</a:t>
            </a:r>
            <a:endParaRPr lang="en-US" altLang="zh-TW" sz="2800" dirty="0">
              <a:latin typeface="+mn-lt"/>
              <a:ea typeface="+mn-ea"/>
            </a:endParaRPr>
          </a:p>
          <a:p>
            <a:pPr marL="0"/>
            <a:endParaRPr lang="en-US" altLang="zh-TW" sz="2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n-lt"/>
                <a:ea typeface="+mn-ea"/>
              </a:rPr>
              <a:t>(1) </a:t>
            </a:r>
            <a:r>
              <a:rPr lang="zh-TW" altLang="en-US" sz="2800" dirty="0">
                <a:latin typeface="+mn-lt"/>
                <a:ea typeface="+mn-ea"/>
              </a:rPr>
              <a:t>請截圖此請求所產生的</a:t>
            </a:r>
            <a:r>
              <a:rPr lang="en-US" altLang="zh-TW" sz="2800" dirty="0">
                <a:latin typeface="+mn-lt"/>
                <a:ea typeface="+mn-ea"/>
              </a:rPr>
              <a:t>HTTP GET </a:t>
            </a:r>
            <a:r>
              <a:rPr lang="zh-TW" altLang="en-US" sz="2800" dirty="0">
                <a:latin typeface="+mn-lt"/>
                <a:ea typeface="+mn-ea"/>
              </a:rPr>
              <a:t>及 </a:t>
            </a:r>
            <a:r>
              <a:rPr lang="en-US" altLang="zh-TW" sz="2800" dirty="0">
                <a:latin typeface="+mn-lt"/>
                <a:ea typeface="+mn-ea"/>
              </a:rPr>
              <a:t>respond message</a:t>
            </a:r>
          </a:p>
          <a:p>
            <a:pPr marL="0"/>
            <a:endParaRPr lang="en-US" altLang="zh-TW" sz="2800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2800" dirty="0">
                <a:latin typeface="+mn-lt"/>
                <a:ea typeface="+mn-ea"/>
              </a:rPr>
              <a:t>(2) HTTP </a:t>
            </a:r>
            <a:r>
              <a:rPr lang="zh-TW" altLang="en-US" sz="2800" dirty="0">
                <a:latin typeface="+mn-lt"/>
                <a:ea typeface="+mn-ea"/>
              </a:rPr>
              <a:t>回應為</a:t>
            </a:r>
            <a:r>
              <a:rPr lang="en-US" altLang="zh-TW" sz="2800" dirty="0">
                <a:latin typeface="+mn-lt"/>
                <a:ea typeface="+mn-ea"/>
              </a:rPr>
              <a:t>200 OK or 304 Not modified </a:t>
            </a:r>
            <a:r>
              <a:rPr lang="zh-TW" altLang="en-US" sz="2800" dirty="0">
                <a:latin typeface="+mn-lt"/>
                <a:ea typeface="+mn-ea"/>
              </a:rPr>
              <a:t>嗎</a:t>
            </a:r>
            <a:r>
              <a:rPr lang="en-US" altLang="zh-TW" sz="2800" dirty="0">
                <a:latin typeface="+mn-lt"/>
                <a:ea typeface="+mn-ea"/>
              </a:rPr>
              <a:t>? </a:t>
            </a:r>
            <a:r>
              <a:rPr lang="zh-TW" altLang="en-US" sz="2800" dirty="0">
                <a:latin typeface="+mn-lt"/>
                <a:ea typeface="+mn-ea"/>
              </a:rPr>
              <a:t>若否，為甚麼</a:t>
            </a:r>
            <a:r>
              <a:rPr lang="en-US" altLang="zh-TW" sz="2800" dirty="0">
                <a:latin typeface="+mn-lt"/>
                <a:ea typeface="+mn-ea"/>
              </a:rPr>
              <a:t>?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766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22" y="403224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sz="4400" dirty="0"/>
              <a:t>Q1: </a:t>
            </a:r>
            <a:br>
              <a:rPr lang="en-US" altLang="zh-TW" sz="4400" dirty="0"/>
            </a:br>
            <a:r>
              <a:rPr lang="zh-TW" altLang="en-US" sz="2800" dirty="0"/>
              <a:t>如何獲得自己的</a:t>
            </a:r>
            <a:r>
              <a:rPr lang="en-US" altLang="zh-TW" sz="2800" dirty="0"/>
              <a:t>MAC Address</a:t>
            </a:r>
            <a:r>
              <a:rPr lang="zh-TW" altLang="en-US" sz="2800" dirty="0"/>
              <a:t>和</a:t>
            </a:r>
            <a:r>
              <a:rPr lang="en-US" altLang="zh-TW" sz="2800" dirty="0"/>
              <a:t>IP Address? (hint: ipconfig/ifconfig)</a:t>
            </a:r>
            <a:br>
              <a:rPr lang="en-US" altLang="zh-TW" sz="4400" dirty="0"/>
            </a:br>
            <a:endParaRPr lang="en-US" altLang="zh-TW" sz="44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5B3DAB-A8CD-4A4E-8F64-7DFC8D1E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12" y="1728787"/>
            <a:ext cx="8998966" cy="4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1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7" y="478547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sz="4400" dirty="0"/>
              <a:t>Q2: </a:t>
            </a:r>
            <a:br>
              <a:rPr lang="en-US" altLang="zh-TW" sz="2800" dirty="0"/>
            </a:br>
            <a:r>
              <a:rPr lang="zh-TW" altLang="en-US" sz="2800" dirty="0"/>
              <a:t>如何簡單地確定自己電腦是可以連上網際網路</a:t>
            </a:r>
            <a:r>
              <a:rPr lang="en-US" altLang="zh-TW" sz="2800" dirty="0"/>
              <a:t>? (hint: ping)</a:t>
            </a:r>
            <a:br>
              <a:rPr lang="en-US" altLang="zh-TW" sz="2800" dirty="0"/>
            </a:br>
            <a:endParaRPr lang="en-US" altLang="zh-TW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E90F6B-F7B6-4014-B59B-065A3A0C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7" y="2472408"/>
            <a:ext cx="11184426" cy="3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8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Q3: </a:t>
            </a:r>
            <a:br>
              <a:rPr lang="en-US" altLang="zh-TW" sz="4400" dirty="0"/>
            </a:br>
            <a:r>
              <a:rPr lang="zh-TW" altLang="en-US" sz="2800" dirty="0"/>
              <a:t>某網頁載入的速度異常的緩慢，在不考慮本機電腦和網頁伺服器的效能問題情況下，如何找出效能瓶頸的節點</a:t>
            </a:r>
            <a:r>
              <a:rPr lang="en-US" altLang="zh-TW" sz="2800" dirty="0"/>
              <a:t>? (hint: tracert/traceroute)</a:t>
            </a:r>
            <a:endParaRPr lang="en-US" altLang="zh-TW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E12A7-CBDD-4723-B483-17AF41D5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89" y="2458624"/>
            <a:ext cx="8845515" cy="38993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14D228-B03B-48BB-B587-F23B9113E21F}"/>
              </a:ext>
            </a:extLst>
          </p:cNvPr>
          <p:cNvSpPr txBox="1"/>
          <p:nvPr/>
        </p:nvSpPr>
        <p:spPr>
          <a:xfrm>
            <a:off x="9688927" y="2458624"/>
            <a:ext cx="238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藉由傳送</a:t>
            </a:r>
            <a:r>
              <a:rPr lang="en-US" altLang="zh-TW" dirty="0"/>
              <a:t>ICMP</a:t>
            </a:r>
            <a:r>
              <a:rPr lang="zh-TW" altLang="en-US" dirty="0"/>
              <a:t>的封包到某網頁，</a:t>
            </a:r>
            <a:br>
              <a:rPr lang="en-US" altLang="zh-TW" dirty="0"/>
            </a:br>
            <a:r>
              <a:rPr lang="zh-TW" altLang="en-US" dirty="0"/>
              <a:t>追蹤其過程中所經過的</a:t>
            </a:r>
            <a:r>
              <a:rPr lang="en-US" altLang="zh-TW" dirty="0"/>
              <a:t>router</a:t>
            </a:r>
            <a:r>
              <a:rPr lang="zh-TW" altLang="en-US" dirty="0"/>
              <a:t>和時間，</a:t>
            </a:r>
            <a:br>
              <a:rPr lang="en-US" altLang="zh-TW" dirty="0"/>
            </a:br>
            <a:r>
              <a:rPr lang="zh-TW" altLang="en-US" dirty="0"/>
              <a:t>即可找出效能瓶頸。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D549F-8978-4E7A-AAEE-B1CFDF81975F}"/>
              </a:ext>
            </a:extLst>
          </p:cNvPr>
          <p:cNvSpPr txBox="1"/>
          <p:nvPr/>
        </p:nvSpPr>
        <p:spPr>
          <a:xfrm flipH="1">
            <a:off x="9446004" y="2458624"/>
            <a:ext cx="48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3208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85055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sz="4400" dirty="0"/>
              <a:t>Q4: </a:t>
            </a:r>
            <a:r>
              <a:rPr lang="en-US" altLang="zh-TW" sz="2800" dirty="0"/>
              <a:t> </a:t>
            </a:r>
            <a:br>
              <a:rPr lang="en-US" altLang="zh-TW" sz="2800" dirty="0"/>
            </a:br>
            <a:r>
              <a:rPr lang="zh-TW" altLang="en-US" sz="2800" dirty="0"/>
              <a:t>假設在家裡用筆記型電腦走無線網路上網的時候，想要透過</a:t>
            </a:r>
            <a:r>
              <a:rPr lang="en-US" altLang="zh-TW" sz="2800" dirty="0" err="1"/>
              <a:t>ip</a:t>
            </a:r>
            <a:r>
              <a:rPr lang="zh-TW" altLang="en-US" sz="2800" dirty="0"/>
              <a:t>遠端控制實驗室的電腦但是發現頻繁的斷線，簡單陳述一下該如何鎖定問題</a:t>
            </a:r>
            <a:r>
              <a:rPr lang="en-US" altLang="zh-TW" sz="2800" dirty="0"/>
              <a:t>(</a:t>
            </a:r>
            <a:r>
              <a:rPr lang="zh-TW" altLang="en-US" sz="2800" dirty="0"/>
              <a:t>可能問題</a:t>
            </a:r>
            <a:r>
              <a:rPr lang="en-US" altLang="zh-TW" sz="2800" dirty="0"/>
              <a:t>: </a:t>
            </a:r>
            <a:r>
              <a:rPr lang="zh-TW" altLang="en-US" sz="2800" dirty="0"/>
              <a:t>我的電腦故障、家裡無線路由器故障、</a:t>
            </a:r>
            <a:r>
              <a:rPr lang="en-US" altLang="zh-TW" sz="2800" dirty="0"/>
              <a:t>ISP</a:t>
            </a:r>
            <a:r>
              <a:rPr lang="zh-TW" altLang="en-US" sz="2800" dirty="0"/>
              <a:t>端故障、學網故障、學校網路故障、實驗室網路故障、實驗室電腦故障</a:t>
            </a:r>
            <a:r>
              <a:rPr lang="en-US" altLang="zh-TW" sz="2800" dirty="0"/>
              <a:t>) (</a:t>
            </a:r>
            <a:r>
              <a:rPr lang="en-US" altLang="zh-TW" sz="2800" dirty="0" err="1"/>
              <a:t>hint:pathping</a:t>
            </a:r>
            <a:r>
              <a:rPr lang="en-US" altLang="zh-TW" sz="2800" dirty="0"/>
              <a:t>/</a:t>
            </a:r>
            <a:r>
              <a:rPr lang="en-US" altLang="zh-TW" sz="2800" dirty="0" err="1"/>
              <a:t>mtr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br>
              <a:rPr lang="en-US" altLang="zh-TW" sz="4400" dirty="0"/>
            </a:br>
            <a:endParaRPr lang="en-US" altLang="zh-TW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96A0A0-8790-447E-AD59-A520986A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53" y="2519624"/>
            <a:ext cx="7604390" cy="39650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E76447-88A6-4DFB-994A-525130D8DF22}"/>
              </a:ext>
            </a:extLst>
          </p:cNvPr>
          <p:cNvSpPr txBox="1"/>
          <p:nvPr/>
        </p:nvSpPr>
        <p:spPr>
          <a:xfrm>
            <a:off x="8843683" y="2709644"/>
            <a:ext cx="3186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系統下，藉由</a:t>
            </a:r>
            <a:r>
              <a:rPr lang="en-US" altLang="zh-TW" dirty="0" err="1"/>
              <a:t>pathping</a:t>
            </a:r>
            <a:r>
              <a:rPr lang="zh-TW" altLang="en-US" dirty="0"/>
              <a:t>指令，來追蹤封包傳送至目的地前，於各</a:t>
            </a:r>
            <a:r>
              <a:rPr lang="en-US" altLang="zh-TW" dirty="0"/>
              <a:t>router</a:t>
            </a:r>
            <a:r>
              <a:rPr lang="zh-TW" altLang="en-US" dirty="0"/>
              <a:t>的網路延遲、封包遺失表現狀況，即可鎖定問題節點。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像左圖就沒有明顯的異常。</a:t>
            </a:r>
          </a:p>
        </p:txBody>
      </p:sp>
    </p:spTree>
    <p:extLst>
      <p:ext uri="{BB962C8B-B14F-4D97-AF65-F5344CB8AC3E}">
        <p14:creationId xmlns:p14="http://schemas.microsoft.com/office/powerpoint/2010/main" val="18940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TW" sz="4400" dirty="0"/>
              <a:t>Q5: </a:t>
            </a:r>
            <a:br>
              <a:rPr lang="en-US" altLang="zh-TW" sz="2800" dirty="0"/>
            </a:br>
            <a:r>
              <a:rPr lang="zh-TW" altLang="en-US" sz="2800" dirty="0"/>
              <a:t>如何觀察到電腦那些</a:t>
            </a:r>
            <a:r>
              <a:rPr lang="en-US" altLang="zh-TW" sz="2800" dirty="0"/>
              <a:t>port</a:t>
            </a:r>
            <a:r>
              <a:rPr lang="zh-TW" altLang="en-US" sz="2800" dirty="0"/>
              <a:t>是開啟的</a:t>
            </a:r>
            <a:r>
              <a:rPr lang="en-US" altLang="zh-TW" sz="2800" dirty="0"/>
              <a:t>?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en-US" altLang="zh-TW" sz="2800" dirty="0" err="1"/>
              <a:t>hint:netstat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endParaRPr lang="en-US" altLang="zh-TW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EB52C2-7E6A-4A77-A5B7-BE3CD75C3FAF}"/>
              </a:ext>
            </a:extLst>
          </p:cNvPr>
          <p:cNvSpPr txBox="1"/>
          <p:nvPr/>
        </p:nvSpPr>
        <p:spPr>
          <a:xfrm>
            <a:off x="813732" y="2466363"/>
            <a:ext cx="5678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藉由指令</a:t>
            </a:r>
            <a:r>
              <a:rPr lang="en-US" altLang="zh-TW" sz="1800" dirty="0"/>
              <a:t>netstat</a:t>
            </a:r>
            <a:r>
              <a:rPr lang="zh-TW" altLang="en-US" sz="1800" dirty="0"/>
              <a:t> </a:t>
            </a:r>
            <a:r>
              <a:rPr lang="en-US" altLang="zh-TW" sz="1800" dirty="0"/>
              <a:t>-a</a:t>
            </a:r>
            <a:r>
              <a:rPr lang="zh-TW" altLang="en-US" sz="1800" dirty="0"/>
              <a:t>，可察看目前使用中之連線</a:t>
            </a:r>
            <a:br>
              <a:rPr lang="en-US" altLang="zh-TW" sz="1800" dirty="0"/>
            </a:br>
            <a:r>
              <a:rPr lang="zh-TW" altLang="en-US" sz="1800" dirty="0"/>
              <a:t>紅圈處即為使用中的</a:t>
            </a:r>
            <a:r>
              <a:rPr lang="en-US" altLang="zh-TW" sz="1800" dirty="0"/>
              <a:t>port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dirty="0"/>
          </a:p>
          <a:p>
            <a:r>
              <a:rPr lang="zh-TW" altLang="en-US" dirty="0"/>
              <a:t>值得注意的</a:t>
            </a:r>
            <a:r>
              <a:rPr lang="en-US" altLang="zh-TW" dirty="0"/>
              <a:t>netstat</a:t>
            </a:r>
            <a:r>
              <a:rPr lang="zh-TW" altLang="en-US" dirty="0"/>
              <a:t>狀態主要有兩個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LISTENING:</a:t>
            </a:r>
            <a:r>
              <a:rPr lang="zh-TW" altLang="en-US" dirty="0"/>
              <a:t> 表示正在監聽，等待</a:t>
            </a:r>
            <a:r>
              <a:rPr lang="en-US" altLang="zh-TW" dirty="0"/>
              <a:t>client</a:t>
            </a:r>
            <a:r>
              <a:rPr lang="zh-TW" altLang="en-US" dirty="0"/>
              <a:t>發出請求中。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ESTABLISHED:</a:t>
            </a:r>
            <a:r>
              <a:rPr lang="zh-TW" altLang="en-US" dirty="0"/>
              <a:t> 表示兩台機器已建立連接、正在通信。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48874A-4A9A-429A-8CF8-E18D6BE6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87" y="149681"/>
            <a:ext cx="5276850" cy="65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1737-7441-4B37-B76D-12D6B2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88" y="2270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Q6: </a:t>
            </a:r>
            <a:br>
              <a:rPr lang="en-US" altLang="zh-TW" sz="4400" dirty="0"/>
            </a:br>
            <a:r>
              <a:rPr lang="zh-TW" altLang="en-US" sz="2800" dirty="0"/>
              <a:t>如何去找到網址</a:t>
            </a:r>
            <a:r>
              <a:rPr lang="en-US" altLang="zh-TW" sz="2800" dirty="0"/>
              <a:t>www.facebook.com</a:t>
            </a:r>
            <a:r>
              <a:rPr lang="zh-TW" altLang="en-US" sz="2800" dirty="0"/>
              <a:t>的</a:t>
            </a:r>
            <a:r>
              <a:rPr lang="en-US" altLang="zh-TW" sz="2800" dirty="0"/>
              <a:t>IP</a:t>
            </a:r>
            <a:r>
              <a:rPr lang="zh-TW" altLang="en-US" sz="2800" dirty="0"/>
              <a:t>位置</a:t>
            </a:r>
            <a:r>
              <a:rPr lang="en-US" altLang="zh-TW" sz="2800" dirty="0"/>
              <a:t>?(hint: </a:t>
            </a:r>
            <a:r>
              <a:rPr lang="en-US" altLang="zh-TW" sz="2800" dirty="0" err="1"/>
              <a:t>nslookup</a:t>
            </a:r>
            <a:r>
              <a:rPr lang="en-US" altLang="zh-TW" sz="2800" dirty="0"/>
              <a:t>)</a:t>
            </a:r>
            <a:endParaRPr lang="en-US" altLang="zh-TW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A19FE4-04B3-4776-8C74-96B9AB8B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93" y="1775635"/>
            <a:ext cx="4163290" cy="1771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3314E92-D59D-4A98-A1CB-D515DB5D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93" y="4285411"/>
            <a:ext cx="5457825" cy="11906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3AA7E2-F974-480F-9C4C-C4BE62C79C24}"/>
              </a:ext>
            </a:extLst>
          </p:cNvPr>
          <p:cNvSpPr txBox="1"/>
          <p:nvPr/>
        </p:nvSpPr>
        <p:spPr>
          <a:xfrm>
            <a:off x="1733693" y="3731779"/>
            <a:ext cx="60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↑使用</a:t>
            </a:r>
            <a:r>
              <a:rPr lang="en-US" altLang="zh-TW" dirty="0" err="1"/>
              <a:t>nslookup</a:t>
            </a:r>
            <a:r>
              <a:rPr lang="zh-TW" altLang="en-US" dirty="0"/>
              <a:t>指令，可找到</a:t>
            </a:r>
            <a:r>
              <a:rPr lang="en-US" altLang="zh-TW" dirty="0"/>
              <a:t>www.facebook.com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位置。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4ECBEE-F67C-46D8-B0B0-A171F6594399}"/>
              </a:ext>
            </a:extLst>
          </p:cNvPr>
          <p:cNvSpPr txBox="1"/>
          <p:nvPr/>
        </p:nvSpPr>
        <p:spPr>
          <a:xfrm>
            <a:off x="1733692" y="5660336"/>
            <a:ext cx="685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↑使用</a:t>
            </a:r>
            <a:r>
              <a:rPr lang="en-US" altLang="zh-TW" dirty="0"/>
              <a:t>ping</a:t>
            </a:r>
            <a:r>
              <a:rPr lang="zh-TW" altLang="en-US" dirty="0"/>
              <a:t>指令，找到</a:t>
            </a:r>
            <a:r>
              <a:rPr lang="en-US" altLang="zh-TW" dirty="0"/>
              <a:t>www.facebook.com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位置可進行雙重確認。</a:t>
            </a:r>
          </a:p>
        </p:txBody>
      </p:sp>
    </p:spTree>
    <p:extLst>
      <p:ext uri="{BB962C8B-B14F-4D97-AF65-F5344CB8AC3E}">
        <p14:creationId xmlns:p14="http://schemas.microsoft.com/office/powerpoint/2010/main" val="12933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1B60C5B-0337-415B-9BF8-AB302F7B17FB}"/>
              </a:ext>
            </a:extLst>
          </p:cNvPr>
          <p:cNvSpPr txBox="1">
            <a:spLocks/>
          </p:cNvSpPr>
          <p:nvPr/>
        </p:nvSpPr>
        <p:spPr>
          <a:xfrm>
            <a:off x="393288" y="411612"/>
            <a:ext cx="10515600" cy="234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Q7: </a:t>
            </a:r>
            <a:br>
              <a:rPr lang="en-US" altLang="zh-TW" dirty="0"/>
            </a:br>
            <a:r>
              <a:rPr lang="zh-TW" altLang="en-US" sz="2800" dirty="0"/>
              <a:t>請找出搜尋這個網頁所產生的</a:t>
            </a:r>
            <a:r>
              <a:rPr lang="en-US" altLang="zh-TW" sz="2800" dirty="0"/>
              <a:t>HTTP GET </a:t>
            </a:r>
            <a:r>
              <a:rPr lang="zh-TW" altLang="en-US" sz="2800" dirty="0"/>
              <a:t>及 </a:t>
            </a:r>
            <a:r>
              <a:rPr lang="en-US" altLang="zh-TW" sz="2800" dirty="0"/>
              <a:t>respond</a:t>
            </a:r>
            <a:r>
              <a:rPr lang="zh-TW" altLang="en-US" sz="2800" dirty="0"/>
              <a:t> </a:t>
            </a:r>
            <a:r>
              <a:rPr lang="en-US" altLang="zh-TW" sz="2800" dirty="0"/>
              <a:t>message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en-US" altLang="zh-TW" sz="2800" dirty="0"/>
              <a:t>(</a:t>
            </a:r>
            <a:r>
              <a:rPr lang="en-US" altLang="zh-TW" sz="2800" b="0" i="0" u="none" strike="noStrike" baseline="0" dirty="0">
                <a:latin typeface="TimesNewRomanPSMT"/>
              </a:rPr>
              <a:t>http://gaia.cs.umass.edu/wireshark-labs/INTRO-wireshark-file1.html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pPr marL="0" indent="0">
              <a:buNone/>
            </a:pPr>
            <a:r>
              <a:rPr lang="en-US" altLang="zh-TW" dirty="0"/>
              <a:t>Q8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zh-TW" altLang="en-US" sz="2800" dirty="0"/>
              <a:t>承上，請計算送出</a:t>
            </a:r>
            <a:r>
              <a:rPr lang="en-US" altLang="zh-TW" sz="2800" dirty="0"/>
              <a:t>HTTP GET</a:t>
            </a:r>
            <a:r>
              <a:rPr lang="zh-TW" altLang="en-US" sz="2800" dirty="0"/>
              <a:t>至收到完整的網頁共經過多久時間</a:t>
            </a:r>
            <a:r>
              <a:rPr lang="en-US" altLang="zh-TW" sz="2800" dirty="0"/>
              <a:t> (</a:t>
            </a:r>
            <a:r>
              <a:rPr lang="zh-TW" altLang="en-US" sz="2800" dirty="0"/>
              <a:t>請截圖並說明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8702B1-1AF3-47FA-AA86-8BE7A83D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8" y="3260389"/>
            <a:ext cx="10553700" cy="12096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9E4B31-E39C-46E6-A626-0E1FE7A9145A}"/>
              </a:ext>
            </a:extLst>
          </p:cNvPr>
          <p:cNvSpPr txBox="1"/>
          <p:nvPr/>
        </p:nvSpPr>
        <p:spPr>
          <a:xfrm>
            <a:off x="393287" y="4625206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↑第一個紅框為初次查詢此網頁時所發出的</a:t>
            </a:r>
            <a:r>
              <a:rPr lang="en-US" altLang="zh-TW" dirty="0"/>
              <a:t>request</a:t>
            </a:r>
            <a:r>
              <a:rPr lang="zh-TW" altLang="en-US" dirty="0"/>
              <a:t>及</a:t>
            </a:r>
            <a:r>
              <a:rPr lang="en-US" altLang="zh-TW" dirty="0"/>
              <a:t>respond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而所請求的網頁內容隨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OK</a:t>
            </a:r>
            <a:r>
              <a:rPr lang="zh-TW" altLang="en-US" dirty="0"/>
              <a:t>之狀態碼於訊息主體中發送回來，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經過時間為 </a:t>
            </a:r>
            <a:r>
              <a:rPr lang="en-US" altLang="zh-TW" dirty="0"/>
              <a:t>10.458024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10.260987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0.197037</a:t>
            </a:r>
            <a:r>
              <a:rPr lang="zh-TW" altLang="en-US" dirty="0"/>
              <a:t>秒</a:t>
            </a:r>
            <a:endParaRPr lang="en-US" altLang="zh-TW" dirty="0"/>
          </a:p>
          <a:p>
            <a:r>
              <a:rPr lang="zh-TW" altLang="en-US" dirty="0"/>
              <a:t>    而第二個紅框則為在該網頁按下</a:t>
            </a:r>
            <a:r>
              <a:rPr lang="en-US" altLang="zh-TW" dirty="0"/>
              <a:t>F5</a:t>
            </a:r>
            <a:r>
              <a:rPr lang="zh-TW" altLang="en-US" dirty="0"/>
              <a:t>後所得到的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respond message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所請求的網頁內容將隨 </a:t>
            </a:r>
            <a:r>
              <a:rPr lang="en-US" altLang="zh-TW" dirty="0"/>
              <a:t>304</a:t>
            </a:r>
            <a:r>
              <a:rPr lang="zh-TW" altLang="en-US" dirty="0"/>
              <a:t> </a:t>
            </a:r>
            <a:r>
              <a:rPr lang="en-US" altLang="zh-TW" dirty="0"/>
              <a:t>Not Modified</a:t>
            </a:r>
            <a:r>
              <a:rPr lang="zh-TW" altLang="en-US" dirty="0"/>
              <a:t>之狀態碼，告訴</a:t>
            </a:r>
            <a:r>
              <a:rPr lang="en-US" altLang="zh-TW" dirty="0"/>
              <a:t>client</a:t>
            </a:r>
            <a:r>
              <a:rPr lang="zh-TW" altLang="en-US" dirty="0"/>
              <a:t>端此段時間網頁內容並無更動，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查看先前收到之</a:t>
            </a:r>
            <a:r>
              <a:rPr lang="en-US" altLang="zh-TW" dirty="0"/>
              <a:t>Response</a:t>
            </a:r>
            <a:r>
              <a:rPr lang="zh-TW" altLang="en-US" dirty="0"/>
              <a:t>即可。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經過時間為 </a:t>
            </a:r>
            <a:r>
              <a:rPr lang="en-US" altLang="zh-TW" dirty="0"/>
              <a:t>20.449293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20.252615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0.196678</a:t>
            </a:r>
            <a:r>
              <a:rPr lang="zh-TW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95877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9C40E-F62F-4FF7-91B7-A2AB84D0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2E2B1F-8DE3-4643-8D4A-F6B95E15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9" y="1472406"/>
            <a:ext cx="11363325" cy="505777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8DE2E37-1A47-4E97-BD76-3737E7B5E14E}"/>
              </a:ext>
            </a:extLst>
          </p:cNvPr>
          <p:cNvSpPr txBox="1">
            <a:spLocks/>
          </p:cNvSpPr>
          <p:nvPr/>
        </p:nvSpPr>
        <p:spPr>
          <a:xfrm>
            <a:off x="332159" y="146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Q9: </a:t>
            </a:r>
            <a:br>
              <a:rPr lang="en-US" altLang="zh-TW" dirty="0"/>
            </a:br>
            <a:r>
              <a:rPr lang="zh-TW" altLang="en-US" sz="2800" dirty="0"/>
              <a:t>承上，請找出該網站的</a:t>
            </a:r>
            <a:r>
              <a:rPr lang="en-US" altLang="zh-TW" sz="2800" dirty="0"/>
              <a:t>server state (</a:t>
            </a:r>
            <a:r>
              <a:rPr lang="zh-TW" altLang="en-US" sz="2800" dirty="0"/>
              <a:t>請截圖並說明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50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710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TimesNewRomanPSMT</vt:lpstr>
      <vt:lpstr>Arial</vt:lpstr>
      <vt:lpstr>Calibri</vt:lpstr>
      <vt:lpstr>Calibri Light</vt:lpstr>
      <vt:lpstr>Office 佈景主題</vt:lpstr>
      <vt:lpstr>Lab 3 報告</vt:lpstr>
      <vt:lpstr>Q1:  如何獲得自己的MAC Address和IP Address? (hint: ipconfig/ifconfig) </vt:lpstr>
      <vt:lpstr>Q2:  如何簡單地確定自己電腦是可以連上網際網路? (hint: ping) </vt:lpstr>
      <vt:lpstr>Q3:  某網頁載入的速度異常的緩慢，在不考慮本機電腦和網頁伺服器的效能問題情況下，如何找出效能瓶頸的節點? (hint: tracert/traceroute)</vt:lpstr>
      <vt:lpstr>Q4:   假設在家裡用筆記型電腦走無線網路上網的時候，想要透過ip遠端控制實驗室的電腦但是發現頻繁的斷線，簡單陳述一下該如何鎖定問題(可能問題: 我的電腦故障、家裡無線路由器故障、ISP端故障、學網故障、學校網路故障、實驗室網路故障、實驗室電腦故障) (hint:pathping/mtr)  </vt:lpstr>
      <vt:lpstr>Q5:  如何觀察到電腦那些port是開啟的?  (hint:netstat) </vt:lpstr>
      <vt:lpstr>Q6:  如何去找到網址www.facebook.com的IP位置?(hint: nslookup)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報告</dc:title>
  <dc:creator>李彥儒</dc:creator>
  <cp:lastModifiedBy>李彥儒</cp:lastModifiedBy>
  <cp:revision>15</cp:revision>
  <dcterms:created xsi:type="dcterms:W3CDTF">2021-06-01T13:36:05Z</dcterms:created>
  <dcterms:modified xsi:type="dcterms:W3CDTF">2021-06-01T15:59:05Z</dcterms:modified>
</cp:coreProperties>
</file>