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889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hwJToGX7NGaAelrmidvUhFGXWH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ervices.odata.org/v4/northwind/northwind.svc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ervices.odata.org/v4/northwind/northwind.svc/$metadata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767a2a9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35f767a2a9b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9b2bd15f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349b2bd15f2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9b2bd15f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349b2bd15f2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767a2a9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35f767a2a9b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12a0200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3612a0200f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9b2bd15f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349b2bd15f2_1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9b2bd15f2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349b2bd15f2_1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767a2a9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35f767a2a9b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9b2bd15f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g349b2bd15f2_1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9b2bd15f2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349b2bd15f2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9b2bd15f2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Northwind service 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https://services.odata.org/v4/northwind/northwind.svc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349b2bd15f2_1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767a2a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C</a:t>
            </a:r>
            <a:r>
              <a:rPr lang="en-US">
                <a:solidFill>
                  <a:schemeClr val="dk1"/>
                </a:solidFill>
              </a:rPr>
              <a:t>lient proxy is an ABAP object that passes the OData requests to the remote service. </a:t>
            </a:r>
            <a:endParaRPr/>
          </a:p>
        </p:txBody>
      </p:sp>
      <p:sp>
        <p:nvSpPr>
          <p:cNvPr id="108" name="Google Shape;108;g35f767a2a9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9b2bd15f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349b2bd15f2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9b2bd15f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49b2bd15f2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767a2a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35f767a2a9b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9b2bd15f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Metadata 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https://services.odata.org/v4/northwind/northwind.svc/$metadata</a:t>
            </a:r>
            <a:endParaRPr/>
          </a:p>
        </p:txBody>
      </p:sp>
      <p:sp>
        <p:nvSpPr>
          <p:cNvPr id="179" name="Google Shape;179;g349b2bd15f2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9b2bd15f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349b2bd15f2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bapeur.fr/en/extending-an-api-via-btp-abap-environment-part-i/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bapeur.fr/en/extending-an-api-via-btp-abap-environment-part-ii/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lab.com/abapeur/northwindApi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bapeur.fr/en/easily-call-apis-in-abap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bapeur.fr/en/create-a-rap-business-object-with-an-external-api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F49EE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14400" y="240870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011638"/>
                </a:solidFill>
                <a:latin typeface="Calibri"/>
                <a:ea typeface="Calibri"/>
                <a:cs typeface="Calibri"/>
                <a:sym typeface="Calibri"/>
              </a:rPr>
              <a:t>Extending an API via BTP, ABAP environment</a:t>
            </a:r>
            <a:endParaRPr b="0" i="0" sz="4500" u="none" cap="none" strike="noStrike">
              <a:solidFill>
                <a:srgbClr val="01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14400" y="388620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ABAPConf 2025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9225" y="160150"/>
            <a:ext cx="1943750" cy="19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767a2a9b_0_99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35f767a2a9b_0_99"/>
          <p:cNvSpPr txBox="1"/>
          <p:nvPr/>
        </p:nvSpPr>
        <p:spPr>
          <a:xfrm>
            <a:off x="731520" y="457200"/>
            <a:ext cx="109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Our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35f767a2a9b_0_99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35f767a2a9b_0_99"/>
          <p:cNvSpPr/>
          <p:nvPr/>
        </p:nvSpPr>
        <p:spPr>
          <a:xfrm>
            <a:off x="4287300" y="459750"/>
            <a:ext cx="1067400" cy="641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S/4 Hana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5f767a2a9b_0_99"/>
          <p:cNvSpPr/>
          <p:nvPr/>
        </p:nvSpPr>
        <p:spPr>
          <a:xfrm>
            <a:off x="5584150" y="457200"/>
            <a:ext cx="993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Northwind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35f767a2a9b_0_99"/>
          <p:cNvSpPr txBox="1"/>
          <p:nvPr/>
        </p:nvSpPr>
        <p:spPr>
          <a:xfrm>
            <a:off x="6810375" y="295150"/>
            <a:ext cx="1477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systems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35f767a2a9b_0_99"/>
          <p:cNvSpPr txBox="1"/>
          <p:nvPr/>
        </p:nvSpPr>
        <p:spPr>
          <a:xfrm>
            <a:off x="8853050" y="1399225"/>
            <a:ext cx="28707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BTP, ABAP Environment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5f767a2a9b_0_99"/>
          <p:cNvSpPr/>
          <p:nvPr/>
        </p:nvSpPr>
        <p:spPr>
          <a:xfrm>
            <a:off x="1689600" y="1946800"/>
            <a:ext cx="2597700" cy="441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Remote Client Proxy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g35f767a2a9b_0_99"/>
          <p:cNvCxnSpPr>
            <a:stCxn id="203" idx="0"/>
            <a:endCxn id="200" idx="2"/>
          </p:cNvCxnSpPr>
          <p:nvPr/>
        </p:nvCxnSpPr>
        <p:spPr>
          <a:xfrm flipH="1" rot="10800000">
            <a:off x="2988450" y="1103800"/>
            <a:ext cx="309240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g35f767a2a9b_0_99"/>
          <p:cNvSpPr/>
          <p:nvPr/>
        </p:nvSpPr>
        <p:spPr>
          <a:xfrm>
            <a:off x="2019300" y="4689488"/>
            <a:ext cx="1938300" cy="64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CDS Custom Entity - Products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g35f767a2a9b_0_99"/>
          <p:cNvCxnSpPr>
            <a:stCxn id="205" idx="0"/>
            <a:endCxn id="203" idx="2"/>
          </p:cNvCxnSpPr>
          <p:nvPr/>
        </p:nvCxnSpPr>
        <p:spPr>
          <a:xfrm rot="10800000">
            <a:off x="2988450" y="2388788"/>
            <a:ext cx="0" cy="23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g35f767a2a9b_0_99"/>
          <p:cNvSpPr txBox="1"/>
          <p:nvPr/>
        </p:nvSpPr>
        <p:spPr>
          <a:xfrm>
            <a:off x="1478850" y="3285663"/>
            <a:ext cx="1627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Products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35f767a2a9b_0_99"/>
          <p:cNvSpPr/>
          <p:nvPr/>
        </p:nvSpPr>
        <p:spPr>
          <a:xfrm>
            <a:off x="1351750" y="1718134"/>
            <a:ext cx="9458100" cy="504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5f767a2a9b_0_99"/>
          <p:cNvSpPr/>
          <p:nvPr/>
        </p:nvSpPr>
        <p:spPr>
          <a:xfrm>
            <a:off x="4055800" y="371350"/>
            <a:ext cx="2749800" cy="84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5f767a2a9b_0_99"/>
          <p:cNvSpPr/>
          <p:nvPr/>
        </p:nvSpPr>
        <p:spPr>
          <a:xfrm>
            <a:off x="5287825" y="3608800"/>
            <a:ext cx="1173900" cy="4419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Service Definition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5f767a2a9b_0_99"/>
          <p:cNvSpPr/>
          <p:nvPr/>
        </p:nvSpPr>
        <p:spPr>
          <a:xfrm>
            <a:off x="5287813" y="3027588"/>
            <a:ext cx="1173900" cy="4419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Service Binding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35f767a2a9b_0_99"/>
          <p:cNvSpPr/>
          <p:nvPr/>
        </p:nvSpPr>
        <p:spPr>
          <a:xfrm>
            <a:off x="6990750" y="3255375"/>
            <a:ext cx="1173900" cy="441900"/>
          </a:xfrm>
          <a:prstGeom prst="flowChartAlternate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Fiori 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g35f767a2a9b_0_99"/>
          <p:cNvCxnSpPr>
            <a:endCxn id="212" idx="1"/>
          </p:cNvCxnSpPr>
          <p:nvPr/>
        </p:nvCxnSpPr>
        <p:spPr>
          <a:xfrm flipH="1" rot="10800000">
            <a:off x="6661050" y="3476325"/>
            <a:ext cx="329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g35f767a2a9b_0_99"/>
          <p:cNvSpPr/>
          <p:nvPr/>
        </p:nvSpPr>
        <p:spPr>
          <a:xfrm>
            <a:off x="5098775" y="2932950"/>
            <a:ext cx="1558500" cy="117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g35f767a2a9b_0_99"/>
          <p:cNvCxnSpPr>
            <a:stCxn id="205" idx="0"/>
            <a:endCxn id="214" idx="1"/>
          </p:cNvCxnSpPr>
          <p:nvPr/>
        </p:nvCxnSpPr>
        <p:spPr>
          <a:xfrm flipH="1" rot="10800000">
            <a:off x="2988450" y="3519788"/>
            <a:ext cx="2110200" cy="11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9b2bd15f2_1_51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49b2bd15f2_1_51"/>
          <p:cNvSpPr txBox="1"/>
          <p:nvPr/>
        </p:nvSpPr>
        <p:spPr>
          <a:xfrm>
            <a:off x="4033322" y="2698875"/>
            <a:ext cx="4122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1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Let’s Code !</a:t>
            </a:r>
            <a:endParaRPr b="1" sz="6100">
              <a:solidFill>
                <a:srgbClr val="2F49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349b2bd15f2_1_51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9b2bd15f2_1_59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349b2bd15f2_1_59"/>
          <p:cNvSpPr txBox="1"/>
          <p:nvPr/>
        </p:nvSpPr>
        <p:spPr>
          <a:xfrm>
            <a:off x="731520" y="457200"/>
            <a:ext cx="109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Extending an API via BTP, ABAP environment – PART I</a:t>
            </a:r>
            <a:endParaRPr b="1" sz="3600">
              <a:solidFill>
                <a:srgbClr val="2F49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349b2bd15f2_1_59"/>
          <p:cNvSpPr txBox="1"/>
          <p:nvPr/>
        </p:nvSpPr>
        <p:spPr>
          <a:xfrm>
            <a:off x="895400" y="1731420"/>
            <a:ext cx="105156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business Users to add comments to Products available in Northwind API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field within the RAP object, which can be modified.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field should be persisted in the ABAP Environment Database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https://abapeur.fr/en/extending-an-api-via-btp-abap-environment-part-i/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g349b2bd15f2_1_59" title="5(1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767a2a9b_0_137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5f767a2a9b_0_137"/>
          <p:cNvSpPr txBox="1"/>
          <p:nvPr/>
        </p:nvSpPr>
        <p:spPr>
          <a:xfrm>
            <a:off x="731520" y="457200"/>
            <a:ext cx="109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Our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35f767a2a9b_0_137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35f767a2a9b_0_137"/>
          <p:cNvSpPr/>
          <p:nvPr/>
        </p:nvSpPr>
        <p:spPr>
          <a:xfrm>
            <a:off x="4287300" y="459750"/>
            <a:ext cx="1067400" cy="641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S/4 Hana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35f767a2a9b_0_137"/>
          <p:cNvSpPr/>
          <p:nvPr/>
        </p:nvSpPr>
        <p:spPr>
          <a:xfrm>
            <a:off x="5584150" y="457200"/>
            <a:ext cx="993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Northwind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5f767a2a9b_0_137"/>
          <p:cNvSpPr/>
          <p:nvPr/>
        </p:nvSpPr>
        <p:spPr>
          <a:xfrm>
            <a:off x="1426625" y="2604225"/>
            <a:ext cx="8946300" cy="300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5f767a2a9b_0_137"/>
          <p:cNvSpPr txBox="1"/>
          <p:nvPr/>
        </p:nvSpPr>
        <p:spPr>
          <a:xfrm>
            <a:off x="6810375" y="295150"/>
            <a:ext cx="1477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systems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35f767a2a9b_0_137"/>
          <p:cNvSpPr txBox="1"/>
          <p:nvPr/>
        </p:nvSpPr>
        <p:spPr>
          <a:xfrm>
            <a:off x="8904250" y="1399225"/>
            <a:ext cx="20577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BTP, ABAP Environment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35f767a2a9b_0_137"/>
          <p:cNvSpPr/>
          <p:nvPr/>
        </p:nvSpPr>
        <p:spPr>
          <a:xfrm>
            <a:off x="1689600" y="1946800"/>
            <a:ext cx="2597700" cy="441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Remote Client Proxy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g35f767a2a9b_0_137"/>
          <p:cNvCxnSpPr>
            <a:stCxn id="243" idx="0"/>
            <a:endCxn id="239" idx="2"/>
          </p:cNvCxnSpPr>
          <p:nvPr/>
        </p:nvCxnSpPr>
        <p:spPr>
          <a:xfrm flipH="1" rot="10800000">
            <a:off x="2988450" y="1103800"/>
            <a:ext cx="309240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g35f767a2a9b_0_137"/>
          <p:cNvSpPr/>
          <p:nvPr/>
        </p:nvSpPr>
        <p:spPr>
          <a:xfrm>
            <a:off x="2019300" y="4689488"/>
            <a:ext cx="1938300" cy="64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CDS Custom Entity - Products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35f767a2a9b_0_137"/>
          <p:cNvSpPr/>
          <p:nvPr/>
        </p:nvSpPr>
        <p:spPr>
          <a:xfrm>
            <a:off x="2472250" y="5629625"/>
            <a:ext cx="1032400" cy="1092900"/>
          </a:xfrm>
          <a:prstGeom prst="flowChartMagneticDisk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Product Comments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5f767a2a9b_0_137"/>
          <p:cNvSpPr/>
          <p:nvPr/>
        </p:nvSpPr>
        <p:spPr>
          <a:xfrm>
            <a:off x="4195800" y="3314000"/>
            <a:ext cx="2597700" cy="441900"/>
          </a:xfrm>
          <a:prstGeom prst="flowChartAlternateProcess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Business Object Definition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35f767a2a9b_0_137"/>
          <p:cNvSpPr txBox="1"/>
          <p:nvPr/>
        </p:nvSpPr>
        <p:spPr>
          <a:xfrm>
            <a:off x="9372850" y="2249250"/>
            <a:ext cx="1477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 Object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g35f767a2a9b_0_137"/>
          <p:cNvCxnSpPr>
            <a:stCxn id="245" idx="0"/>
            <a:endCxn id="243" idx="2"/>
          </p:cNvCxnSpPr>
          <p:nvPr/>
        </p:nvCxnSpPr>
        <p:spPr>
          <a:xfrm rot="10800000">
            <a:off x="2988450" y="2388788"/>
            <a:ext cx="0" cy="23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g35f767a2a9b_0_137"/>
          <p:cNvCxnSpPr>
            <a:stCxn id="246" idx="1"/>
            <a:endCxn id="245" idx="2"/>
          </p:cNvCxnSpPr>
          <p:nvPr/>
        </p:nvCxnSpPr>
        <p:spPr>
          <a:xfrm rot="10800000">
            <a:off x="2988450" y="5335925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g35f767a2a9b_0_137"/>
          <p:cNvSpPr/>
          <p:nvPr/>
        </p:nvSpPr>
        <p:spPr>
          <a:xfrm>
            <a:off x="7334375" y="3920325"/>
            <a:ext cx="1173900" cy="4419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Service Definition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35f767a2a9b_0_137"/>
          <p:cNvSpPr/>
          <p:nvPr/>
        </p:nvSpPr>
        <p:spPr>
          <a:xfrm>
            <a:off x="7334363" y="3339113"/>
            <a:ext cx="1173900" cy="4419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Service Binding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5f767a2a9b_0_137"/>
          <p:cNvSpPr/>
          <p:nvPr/>
        </p:nvSpPr>
        <p:spPr>
          <a:xfrm>
            <a:off x="9037300" y="3566900"/>
            <a:ext cx="1173900" cy="441900"/>
          </a:xfrm>
          <a:prstGeom prst="flowChartAlternate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Fiori 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35f767a2a9b_0_137"/>
          <p:cNvSpPr/>
          <p:nvPr/>
        </p:nvSpPr>
        <p:spPr>
          <a:xfrm>
            <a:off x="7230275" y="3157575"/>
            <a:ext cx="1477200" cy="127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g35f767a2a9b_0_137"/>
          <p:cNvCxnSpPr>
            <a:stCxn id="254" idx="3"/>
            <a:endCxn id="253" idx="1"/>
          </p:cNvCxnSpPr>
          <p:nvPr/>
        </p:nvCxnSpPr>
        <p:spPr>
          <a:xfrm flipH="1" rot="10800000">
            <a:off x="8707475" y="3787875"/>
            <a:ext cx="329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g35f767a2a9b_0_137"/>
          <p:cNvCxnSpPr>
            <a:stCxn id="257" idx="0"/>
            <a:endCxn id="243" idx="2"/>
          </p:cNvCxnSpPr>
          <p:nvPr/>
        </p:nvCxnSpPr>
        <p:spPr>
          <a:xfrm rot="10800000">
            <a:off x="2988450" y="2388663"/>
            <a:ext cx="2506200" cy="7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8" name="Google Shape;258;g35f767a2a9b_0_137"/>
          <p:cNvSpPr txBox="1"/>
          <p:nvPr/>
        </p:nvSpPr>
        <p:spPr>
          <a:xfrm>
            <a:off x="1478850" y="3285663"/>
            <a:ext cx="1627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Products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35f767a2a9b_0_137"/>
          <p:cNvSpPr txBox="1"/>
          <p:nvPr/>
        </p:nvSpPr>
        <p:spPr>
          <a:xfrm>
            <a:off x="4394075" y="2541000"/>
            <a:ext cx="2859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Create/Update/Delete Products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5f767a2a9b_0_137"/>
          <p:cNvSpPr/>
          <p:nvPr/>
        </p:nvSpPr>
        <p:spPr>
          <a:xfrm>
            <a:off x="4195800" y="3909650"/>
            <a:ext cx="2597700" cy="441900"/>
          </a:xfrm>
          <a:prstGeom prst="flowChartAlternateProcess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Business Object Implementation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5f767a2a9b_0_137"/>
          <p:cNvSpPr/>
          <p:nvPr/>
        </p:nvSpPr>
        <p:spPr>
          <a:xfrm>
            <a:off x="4088850" y="3106863"/>
            <a:ext cx="2811600" cy="137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g35f767a2a9b_0_137"/>
          <p:cNvCxnSpPr>
            <a:stCxn id="257" idx="3"/>
            <a:endCxn id="254" idx="1"/>
          </p:cNvCxnSpPr>
          <p:nvPr/>
        </p:nvCxnSpPr>
        <p:spPr>
          <a:xfrm>
            <a:off x="6900450" y="3795363"/>
            <a:ext cx="3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g35f767a2a9b_0_137"/>
          <p:cNvCxnSpPr>
            <a:stCxn id="245" idx="0"/>
            <a:endCxn id="257" idx="1"/>
          </p:cNvCxnSpPr>
          <p:nvPr/>
        </p:nvCxnSpPr>
        <p:spPr>
          <a:xfrm flipH="1" rot="10800000">
            <a:off x="2988450" y="3795488"/>
            <a:ext cx="1100400" cy="8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g35f767a2a9b_0_137"/>
          <p:cNvSpPr/>
          <p:nvPr/>
        </p:nvSpPr>
        <p:spPr>
          <a:xfrm>
            <a:off x="1247675" y="1736709"/>
            <a:ext cx="9458100" cy="504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35f767a2a9b_0_137"/>
          <p:cNvSpPr/>
          <p:nvPr/>
        </p:nvSpPr>
        <p:spPr>
          <a:xfrm>
            <a:off x="4055800" y="371350"/>
            <a:ext cx="2749800" cy="84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12a0200fa_0_5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3612a0200fa_0_5"/>
          <p:cNvSpPr txBox="1"/>
          <p:nvPr/>
        </p:nvSpPr>
        <p:spPr>
          <a:xfrm>
            <a:off x="731520" y="457200"/>
            <a:ext cx="109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Reminder</a:t>
            </a:r>
            <a:endParaRPr b="1" sz="3600">
              <a:solidFill>
                <a:srgbClr val="2F49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3612a0200fa_0_5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3612a0200fa_0_5"/>
          <p:cNvSpPr/>
          <p:nvPr/>
        </p:nvSpPr>
        <p:spPr>
          <a:xfrm>
            <a:off x="1030800" y="1724600"/>
            <a:ext cx="1788600" cy="7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MODIFY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3612a0200fa_0_5"/>
          <p:cNvSpPr/>
          <p:nvPr/>
        </p:nvSpPr>
        <p:spPr>
          <a:xfrm>
            <a:off x="3534900" y="1724600"/>
            <a:ext cx="1788600" cy="789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Interaction Handler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612a0200fa_0_5"/>
          <p:cNvSpPr/>
          <p:nvPr/>
        </p:nvSpPr>
        <p:spPr>
          <a:xfrm>
            <a:off x="6039000" y="1724600"/>
            <a:ext cx="1788600" cy="7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Transaction Buffer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612a0200fa_0_5"/>
          <p:cNvSpPr/>
          <p:nvPr/>
        </p:nvSpPr>
        <p:spPr>
          <a:xfrm>
            <a:off x="8543100" y="1724600"/>
            <a:ext cx="1788600" cy="789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Save Sequence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g3612a0200fa_0_5"/>
          <p:cNvCxnSpPr>
            <a:stCxn id="272" idx="3"/>
            <a:endCxn id="273" idx="1"/>
          </p:cNvCxnSpPr>
          <p:nvPr/>
        </p:nvCxnSpPr>
        <p:spPr>
          <a:xfrm>
            <a:off x="2819400" y="2119550"/>
            <a:ext cx="71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g3612a0200fa_0_5"/>
          <p:cNvCxnSpPr>
            <a:stCxn id="273" idx="3"/>
            <a:endCxn id="274" idx="1"/>
          </p:cNvCxnSpPr>
          <p:nvPr/>
        </p:nvCxnSpPr>
        <p:spPr>
          <a:xfrm>
            <a:off x="5323500" y="2119550"/>
            <a:ext cx="71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g3612a0200fa_0_5"/>
          <p:cNvCxnSpPr>
            <a:stCxn id="274" idx="3"/>
            <a:endCxn id="275" idx="1"/>
          </p:cNvCxnSpPr>
          <p:nvPr/>
        </p:nvCxnSpPr>
        <p:spPr>
          <a:xfrm>
            <a:off x="7827600" y="2119550"/>
            <a:ext cx="71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g3612a0200fa_0_5"/>
          <p:cNvSpPr txBox="1"/>
          <p:nvPr/>
        </p:nvSpPr>
        <p:spPr>
          <a:xfrm>
            <a:off x="3171300" y="2682175"/>
            <a:ext cx="2619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l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c_***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612a0200fa_0_5"/>
          <p:cNvSpPr txBox="1"/>
          <p:nvPr/>
        </p:nvSpPr>
        <p:spPr>
          <a:xfrm>
            <a:off x="8240250" y="2704138"/>
            <a:ext cx="2394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l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c_***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3612a0200fa_0_5"/>
          <p:cNvSpPr txBox="1"/>
          <p:nvPr/>
        </p:nvSpPr>
        <p:spPr>
          <a:xfrm>
            <a:off x="2652750" y="3893225"/>
            <a:ext cx="3656400" cy="243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Authorizations / Determinations /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Validations / etc…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stored in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buffers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g3612a0200fa_0_5"/>
          <p:cNvCxnSpPr>
            <a:stCxn id="279" idx="2"/>
            <a:endCxn id="281" idx="0"/>
          </p:cNvCxnSpPr>
          <p:nvPr/>
        </p:nvCxnSpPr>
        <p:spPr>
          <a:xfrm>
            <a:off x="4480950" y="3286675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g3612a0200fa_0_5"/>
          <p:cNvSpPr txBox="1"/>
          <p:nvPr/>
        </p:nvSpPr>
        <p:spPr>
          <a:xfrm>
            <a:off x="7681950" y="3893225"/>
            <a:ext cx="3656400" cy="105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persisted in database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g3612a0200fa_0_5"/>
          <p:cNvCxnSpPr>
            <a:endCxn id="283" idx="0"/>
          </p:cNvCxnSpPr>
          <p:nvPr/>
        </p:nvCxnSpPr>
        <p:spPr>
          <a:xfrm>
            <a:off x="9510150" y="3286625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9b2bd15f2_1_69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349b2bd15f2_1_69"/>
          <p:cNvSpPr txBox="1"/>
          <p:nvPr/>
        </p:nvSpPr>
        <p:spPr>
          <a:xfrm>
            <a:off x="4033322" y="2698875"/>
            <a:ext cx="4122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1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Let’s Code !</a:t>
            </a:r>
            <a:endParaRPr b="1" sz="6100">
              <a:solidFill>
                <a:srgbClr val="2F49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g349b2bd15f2_1_69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9b2bd15f2_1_75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349b2bd15f2_1_75"/>
          <p:cNvSpPr txBox="1"/>
          <p:nvPr/>
        </p:nvSpPr>
        <p:spPr>
          <a:xfrm>
            <a:off x="731520" y="457200"/>
            <a:ext cx="109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Extending an API via BTP, ABAP environment – PART II</a:t>
            </a:r>
            <a:endParaRPr b="1" sz="3600">
              <a:solidFill>
                <a:srgbClr val="2F49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49b2bd15f2_1_75"/>
          <p:cNvSpPr txBox="1"/>
          <p:nvPr/>
        </p:nvSpPr>
        <p:spPr>
          <a:xfrm>
            <a:off x="895400" y="1731420"/>
            <a:ext cx="105156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business Users to create Orders linked to Products available in Northwind API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association/composition within the RAP object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entity should be persisted in the ABAP Environment Database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https://abapeur.fr/en/extending-an-api-via-btp-abap-environment-part-ii/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g349b2bd15f2_1_75" title="5(1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767a2a9b_0_248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35f767a2a9b_0_248"/>
          <p:cNvSpPr txBox="1"/>
          <p:nvPr/>
        </p:nvSpPr>
        <p:spPr>
          <a:xfrm>
            <a:off x="731520" y="457200"/>
            <a:ext cx="109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Our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35f767a2a9b_0_248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35f767a2a9b_0_248"/>
          <p:cNvSpPr/>
          <p:nvPr/>
        </p:nvSpPr>
        <p:spPr>
          <a:xfrm>
            <a:off x="4287300" y="459750"/>
            <a:ext cx="1067400" cy="641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S/4 Hana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35f767a2a9b_0_248"/>
          <p:cNvSpPr/>
          <p:nvPr/>
        </p:nvSpPr>
        <p:spPr>
          <a:xfrm>
            <a:off x="5584150" y="457200"/>
            <a:ext cx="993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Northwind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35f767a2a9b_0_248"/>
          <p:cNvSpPr/>
          <p:nvPr/>
        </p:nvSpPr>
        <p:spPr>
          <a:xfrm>
            <a:off x="1505550" y="2604238"/>
            <a:ext cx="8946300" cy="300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35f767a2a9b_0_248"/>
          <p:cNvSpPr txBox="1"/>
          <p:nvPr/>
        </p:nvSpPr>
        <p:spPr>
          <a:xfrm>
            <a:off x="6810375" y="295150"/>
            <a:ext cx="1477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systems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35f767a2a9b_0_248"/>
          <p:cNvSpPr txBox="1"/>
          <p:nvPr/>
        </p:nvSpPr>
        <p:spPr>
          <a:xfrm>
            <a:off x="8974000" y="1399225"/>
            <a:ext cx="2749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BTP, ABAP Environment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35f767a2a9b_0_248"/>
          <p:cNvSpPr/>
          <p:nvPr/>
        </p:nvSpPr>
        <p:spPr>
          <a:xfrm>
            <a:off x="1689600" y="1946800"/>
            <a:ext cx="2597700" cy="441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Remote Client Proxy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g35f767a2a9b_0_248"/>
          <p:cNvCxnSpPr>
            <a:stCxn id="312" idx="0"/>
            <a:endCxn id="308" idx="2"/>
          </p:cNvCxnSpPr>
          <p:nvPr/>
        </p:nvCxnSpPr>
        <p:spPr>
          <a:xfrm flipH="1" rot="10800000">
            <a:off x="2988450" y="1103800"/>
            <a:ext cx="309240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g35f767a2a9b_0_248"/>
          <p:cNvSpPr/>
          <p:nvPr/>
        </p:nvSpPr>
        <p:spPr>
          <a:xfrm>
            <a:off x="2019300" y="4689488"/>
            <a:ext cx="1938300" cy="64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Root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CDS Custom Entity - Products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35f767a2a9b_0_248"/>
          <p:cNvSpPr/>
          <p:nvPr/>
        </p:nvSpPr>
        <p:spPr>
          <a:xfrm>
            <a:off x="2472250" y="5643950"/>
            <a:ext cx="1032400" cy="1092900"/>
          </a:xfrm>
          <a:prstGeom prst="flowChartMagneticDisk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Product Comments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35f767a2a9b_0_248"/>
          <p:cNvSpPr/>
          <p:nvPr/>
        </p:nvSpPr>
        <p:spPr>
          <a:xfrm>
            <a:off x="5538700" y="5643925"/>
            <a:ext cx="1032400" cy="1092900"/>
          </a:xfrm>
          <a:prstGeom prst="flowChartMagneticDisk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Orders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35f767a2a9b_0_248"/>
          <p:cNvSpPr/>
          <p:nvPr/>
        </p:nvSpPr>
        <p:spPr>
          <a:xfrm>
            <a:off x="4195800" y="3314000"/>
            <a:ext cx="2597700" cy="441900"/>
          </a:xfrm>
          <a:prstGeom prst="flowChartAlternateProcess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Business Object Definition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35f767a2a9b_0_248"/>
          <p:cNvSpPr txBox="1"/>
          <p:nvPr/>
        </p:nvSpPr>
        <p:spPr>
          <a:xfrm>
            <a:off x="9372850" y="2249250"/>
            <a:ext cx="1477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 Object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g35f767a2a9b_0_248"/>
          <p:cNvCxnSpPr>
            <a:stCxn id="314" idx="0"/>
            <a:endCxn id="312" idx="2"/>
          </p:cNvCxnSpPr>
          <p:nvPr/>
        </p:nvCxnSpPr>
        <p:spPr>
          <a:xfrm rot="10800000">
            <a:off x="2988450" y="2388788"/>
            <a:ext cx="0" cy="23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g35f767a2a9b_0_248"/>
          <p:cNvCxnSpPr>
            <a:stCxn id="315" idx="1"/>
            <a:endCxn id="314" idx="2"/>
          </p:cNvCxnSpPr>
          <p:nvPr/>
        </p:nvCxnSpPr>
        <p:spPr>
          <a:xfrm rot="10800000">
            <a:off x="2988450" y="5335850"/>
            <a:ext cx="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g35f767a2a9b_0_248"/>
          <p:cNvCxnSpPr>
            <a:stCxn id="316" idx="1"/>
            <a:endCxn id="322" idx="2"/>
          </p:cNvCxnSpPr>
          <p:nvPr/>
        </p:nvCxnSpPr>
        <p:spPr>
          <a:xfrm rot="10800000">
            <a:off x="6054900" y="5310925"/>
            <a:ext cx="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g35f767a2a9b_0_248"/>
          <p:cNvSpPr/>
          <p:nvPr/>
        </p:nvSpPr>
        <p:spPr>
          <a:xfrm>
            <a:off x="7334375" y="3920325"/>
            <a:ext cx="1173900" cy="4419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Service Definition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35f767a2a9b_0_248"/>
          <p:cNvSpPr/>
          <p:nvPr/>
        </p:nvSpPr>
        <p:spPr>
          <a:xfrm>
            <a:off x="7334363" y="3339113"/>
            <a:ext cx="1173900" cy="4419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Service Binding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35f767a2a9b_0_248"/>
          <p:cNvSpPr/>
          <p:nvPr/>
        </p:nvSpPr>
        <p:spPr>
          <a:xfrm>
            <a:off x="9037300" y="3566900"/>
            <a:ext cx="1173900" cy="441900"/>
          </a:xfrm>
          <a:prstGeom prst="flowChartAlternate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Fiori 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35f767a2a9b_0_248"/>
          <p:cNvSpPr/>
          <p:nvPr/>
        </p:nvSpPr>
        <p:spPr>
          <a:xfrm>
            <a:off x="7230275" y="3157575"/>
            <a:ext cx="1477200" cy="127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g35f767a2a9b_0_248"/>
          <p:cNvCxnSpPr>
            <a:stCxn id="326" idx="3"/>
            <a:endCxn id="325" idx="1"/>
          </p:cNvCxnSpPr>
          <p:nvPr/>
        </p:nvCxnSpPr>
        <p:spPr>
          <a:xfrm flipH="1" rot="10800000">
            <a:off x="8707475" y="3787875"/>
            <a:ext cx="329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g35f767a2a9b_0_248"/>
          <p:cNvCxnSpPr>
            <a:stCxn id="329" idx="0"/>
            <a:endCxn id="312" idx="2"/>
          </p:cNvCxnSpPr>
          <p:nvPr/>
        </p:nvCxnSpPr>
        <p:spPr>
          <a:xfrm rot="10800000">
            <a:off x="2988450" y="2388663"/>
            <a:ext cx="2506200" cy="7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0" name="Google Shape;330;g35f767a2a9b_0_248"/>
          <p:cNvSpPr txBox="1"/>
          <p:nvPr/>
        </p:nvSpPr>
        <p:spPr>
          <a:xfrm>
            <a:off x="1478850" y="3285663"/>
            <a:ext cx="1627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Products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35f767a2a9b_0_248"/>
          <p:cNvSpPr txBox="1"/>
          <p:nvPr/>
        </p:nvSpPr>
        <p:spPr>
          <a:xfrm>
            <a:off x="4394075" y="2541000"/>
            <a:ext cx="2859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Create/Update/Delete Products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35f767a2a9b_0_248"/>
          <p:cNvSpPr/>
          <p:nvPr/>
        </p:nvSpPr>
        <p:spPr>
          <a:xfrm>
            <a:off x="4195800" y="3909650"/>
            <a:ext cx="2597700" cy="441900"/>
          </a:xfrm>
          <a:prstGeom prst="flowChartAlternateProcess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Business Object Implementation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5f767a2a9b_0_248"/>
          <p:cNvSpPr/>
          <p:nvPr/>
        </p:nvSpPr>
        <p:spPr>
          <a:xfrm>
            <a:off x="4088850" y="3106863"/>
            <a:ext cx="2811600" cy="137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g35f767a2a9b_0_248"/>
          <p:cNvCxnSpPr>
            <a:stCxn id="329" idx="3"/>
            <a:endCxn id="326" idx="1"/>
          </p:cNvCxnSpPr>
          <p:nvPr/>
        </p:nvCxnSpPr>
        <p:spPr>
          <a:xfrm>
            <a:off x="6900450" y="3795363"/>
            <a:ext cx="3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g35f767a2a9b_0_248"/>
          <p:cNvCxnSpPr>
            <a:stCxn id="314" idx="0"/>
            <a:endCxn id="329" idx="1"/>
          </p:cNvCxnSpPr>
          <p:nvPr/>
        </p:nvCxnSpPr>
        <p:spPr>
          <a:xfrm flipH="1" rot="10800000">
            <a:off x="2988450" y="3795488"/>
            <a:ext cx="1100400" cy="8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g35f767a2a9b_0_248"/>
          <p:cNvSpPr/>
          <p:nvPr/>
        </p:nvSpPr>
        <p:spPr>
          <a:xfrm>
            <a:off x="1249650" y="1719959"/>
            <a:ext cx="9458100" cy="504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35f767a2a9b_0_248"/>
          <p:cNvSpPr/>
          <p:nvPr/>
        </p:nvSpPr>
        <p:spPr>
          <a:xfrm>
            <a:off x="4055800" y="371350"/>
            <a:ext cx="2749800" cy="84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35f767a2a9b_0_248"/>
          <p:cNvSpPr/>
          <p:nvPr/>
        </p:nvSpPr>
        <p:spPr>
          <a:xfrm>
            <a:off x="5316288" y="4816860"/>
            <a:ext cx="1477200" cy="494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CDS Entity - Orders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g35f767a2a9b_0_248"/>
          <p:cNvCxnSpPr/>
          <p:nvPr/>
        </p:nvCxnSpPr>
        <p:spPr>
          <a:xfrm>
            <a:off x="3960300" y="5006600"/>
            <a:ext cx="1341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g35f767a2a9b_0_248"/>
          <p:cNvSpPr txBox="1"/>
          <p:nvPr/>
        </p:nvSpPr>
        <p:spPr>
          <a:xfrm>
            <a:off x="4061250" y="4931075"/>
            <a:ext cx="11739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9b2bd15f2_1_82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349b2bd15f2_1_82"/>
          <p:cNvSpPr txBox="1"/>
          <p:nvPr/>
        </p:nvSpPr>
        <p:spPr>
          <a:xfrm>
            <a:off x="4033322" y="2698875"/>
            <a:ext cx="4122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1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Let’s Code !</a:t>
            </a:r>
            <a:endParaRPr b="1" sz="6100">
              <a:solidFill>
                <a:srgbClr val="2F49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g349b2bd15f2_1_82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9b2bd15f2_1_99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349b2bd15f2_1_99"/>
          <p:cNvSpPr txBox="1"/>
          <p:nvPr/>
        </p:nvSpPr>
        <p:spPr>
          <a:xfrm>
            <a:off x="775175" y="2632400"/>
            <a:ext cx="10638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https://gitlab.com/abapeur/northwindApi</a:t>
            </a:r>
            <a:endParaRPr sz="4700">
              <a:solidFill>
                <a:srgbClr val="2F49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100">
              <a:solidFill>
                <a:srgbClr val="2F49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g349b2bd15f2_1_99" title="5(1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EEF0F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31520" y="457200"/>
            <a:ext cx="109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Who I 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731525" y="1286570"/>
            <a:ext cx="1051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Clément Ringot, SAP Software Engineer at </a:t>
            </a:r>
            <a:r>
              <a:rPr b="1" lang="en-US" sz="2400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ADEO</a:t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 title="th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625" y="2644526"/>
            <a:ext cx="2849551" cy="285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0376" y="2597600"/>
            <a:ext cx="2949300" cy="2949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"/>
          <p:cNvSpPr/>
          <p:nvPr/>
        </p:nvSpPr>
        <p:spPr>
          <a:xfrm>
            <a:off x="0" y="5943600"/>
            <a:ext cx="12188952" cy="914400"/>
          </a:xfrm>
          <a:prstGeom prst="rect">
            <a:avLst/>
          </a:prstGeom>
          <a:solidFill>
            <a:srgbClr val="2F49EE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"/>
          <p:cNvSpPr txBox="1"/>
          <p:nvPr/>
        </p:nvSpPr>
        <p:spPr>
          <a:xfrm>
            <a:off x="3499025" y="129300"/>
            <a:ext cx="519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011638"/>
                </a:solidFill>
                <a:latin typeface="Calibri"/>
                <a:ea typeface="Calibri"/>
                <a:cs typeface="Calibri"/>
                <a:sym typeface="Calibri"/>
              </a:rPr>
              <a:t>Follow Us</a:t>
            </a:r>
            <a:r>
              <a:rPr b="1" i="0" lang="en-US" sz="4500" u="none" cap="none" strike="noStrike">
                <a:solidFill>
                  <a:srgbClr val="011638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4500" u="none" cap="none" strike="noStrike">
              <a:solidFill>
                <a:srgbClr val="01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725" y="1561675"/>
            <a:ext cx="3484150" cy="34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" title="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50" y="53613"/>
            <a:ext cx="6042375" cy="60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9b2bd15f2_1_89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349b2bd15f2_1_89"/>
          <p:cNvSpPr txBox="1"/>
          <p:nvPr/>
        </p:nvSpPr>
        <p:spPr>
          <a:xfrm>
            <a:off x="731520" y="457200"/>
            <a:ext cx="109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Our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49b2bd15f2_1_89"/>
          <p:cNvSpPr txBox="1"/>
          <p:nvPr/>
        </p:nvSpPr>
        <p:spPr>
          <a:xfrm>
            <a:off x="914400" y="1645925"/>
            <a:ext cx="11053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 a Fiori app to allow Business user to create orders linked to external products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Consume the “Products” entity of Northind API </a:t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Extend the API to allow comments linked on this external products</a:t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Extend the API to allow Orders linked on this external products</a:t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349b2bd15f2_1_89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767a2a9b_0_3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5f767a2a9b_0_3"/>
          <p:cNvSpPr txBox="1"/>
          <p:nvPr/>
        </p:nvSpPr>
        <p:spPr>
          <a:xfrm>
            <a:off x="731520" y="457200"/>
            <a:ext cx="109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Our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35f767a2a9b_0_3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5f767a2a9b_0_3"/>
          <p:cNvSpPr/>
          <p:nvPr/>
        </p:nvSpPr>
        <p:spPr>
          <a:xfrm>
            <a:off x="4287300" y="459750"/>
            <a:ext cx="1067400" cy="641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S/4 Hana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5f767a2a9b_0_3"/>
          <p:cNvSpPr/>
          <p:nvPr/>
        </p:nvSpPr>
        <p:spPr>
          <a:xfrm>
            <a:off x="5584150" y="457200"/>
            <a:ext cx="993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Northwind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5f767a2a9b_0_3"/>
          <p:cNvSpPr/>
          <p:nvPr/>
        </p:nvSpPr>
        <p:spPr>
          <a:xfrm>
            <a:off x="1426625" y="2604225"/>
            <a:ext cx="8946300" cy="300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5f767a2a9b_0_3"/>
          <p:cNvSpPr txBox="1"/>
          <p:nvPr/>
        </p:nvSpPr>
        <p:spPr>
          <a:xfrm>
            <a:off x="6810375" y="295150"/>
            <a:ext cx="1477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systems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5f767a2a9b_0_3"/>
          <p:cNvSpPr txBox="1"/>
          <p:nvPr/>
        </p:nvSpPr>
        <p:spPr>
          <a:xfrm>
            <a:off x="8912200" y="1399225"/>
            <a:ext cx="28116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BTP, ABAP Environment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5f767a2a9b_0_3"/>
          <p:cNvSpPr/>
          <p:nvPr/>
        </p:nvSpPr>
        <p:spPr>
          <a:xfrm>
            <a:off x="1689600" y="1946800"/>
            <a:ext cx="2597700" cy="441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Remote Client Proxy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g35f767a2a9b_0_3"/>
          <p:cNvCxnSpPr>
            <a:stCxn id="118" idx="0"/>
            <a:endCxn id="114" idx="2"/>
          </p:cNvCxnSpPr>
          <p:nvPr/>
        </p:nvCxnSpPr>
        <p:spPr>
          <a:xfrm flipH="1" rot="10800000">
            <a:off x="2988450" y="1103800"/>
            <a:ext cx="309240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g35f767a2a9b_0_3"/>
          <p:cNvSpPr/>
          <p:nvPr/>
        </p:nvSpPr>
        <p:spPr>
          <a:xfrm>
            <a:off x="4195800" y="3314000"/>
            <a:ext cx="2597700" cy="441900"/>
          </a:xfrm>
          <a:prstGeom prst="flowChartAlternateProcess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Business Object Definition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5f767a2a9b_0_3"/>
          <p:cNvSpPr txBox="1"/>
          <p:nvPr/>
        </p:nvSpPr>
        <p:spPr>
          <a:xfrm>
            <a:off x="9372850" y="2249250"/>
            <a:ext cx="1477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 Object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g35f767a2a9b_0_3"/>
          <p:cNvCxnSpPr>
            <a:stCxn id="123" idx="0"/>
            <a:endCxn id="118" idx="2"/>
          </p:cNvCxnSpPr>
          <p:nvPr/>
        </p:nvCxnSpPr>
        <p:spPr>
          <a:xfrm rot="10800000">
            <a:off x="2988450" y="2388700"/>
            <a:ext cx="0" cy="23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g35f767a2a9b_0_3"/>
          <p:cNvSpPr/>
          <p:nvPr/>
        </p:nvSpPr>
        <p:spPr>
          <a:xfrm>
            <a:off x="7334375" y="3920325"/>
            <a:ext cx="1173900" cy="4419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Service Definition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35f767a2a9b_0_3"/>
          <p:cNvSpPr/>
          <p:nvPr/>
        </p:nvSpPr>
        <p:spPr>
          <a:xfrm>
            <a:off x="7334363" y="3339113"/>
            <a:ext cx="1173900" cy="4419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Service Binding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5f767a2a9b_0_3"/>
          <p:cNvSpPr/>
          <p:nvPr/>
        </p:nvSpPr>
        <p:spPr>
          <a:xfrm>
            <a:off x="9037300" y="3566900"/>
            <a:ext cx="1173900" cy="441900"/>
          </a:xfrm>
          <a:prstGeom prst="flowChartAlternate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Fiori 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35f767a2a9b_0_3"/>
          <p:cNvSpPr/>
          <p:nvPr/>
        </p:nvSpPr>
        <p:spPr>
          <a:xfrm>
            <a:off x="7230275" y="3157575"/>
            <a:ext cx="1477200" cy="127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g35f767a2a9b_0_3"/>
          <p:cNvCxnSpPr>
            <a:stCxn id="127" idx="3"/>
            <a:endCxn id="126" idx="1"/>
          </p:cNvCxnSpPr>
          <p:nvPr/>
        </p:nvCxnSpPr>
        <p:spPr>
          <a:xfrm flipH="1" rot="10800000">
            <a:off x="8707475" y="3787875"/>
            <a:ext cx="329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g35f767a2a9b_0_3"/>
          <p:cNvCxnSpPr>
            <a:stCxn id="130" idx="0"/>
            <a:endCxn id="118" idx="2"/>
          </p:cNvCxnSpPr>
          <p:nvPr/>
        </p:nvCxnSpPr>
        <p:spPr>
          <a:xfrm rot="10800000">
            <a:off x="2988450" y="2388663"/>
            <a:ext cx="2506200" cy="7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1" name="Google Shape;131;g35f767a2a9b_0_3"/>
          <p:cNvSpPr txBox="1"/>
          <p:nvPr/>
        </p:nvSpPr>
        <p:spPr>
          <a:xfrm>
            <a:off x="1478850" y="3285663"/>
            <a:ext cx="1627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Products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5f767a2a9b_0_3"/>
          <p:cNvSpPr txBox="1"/>
          <p:nvPr/>
        </p:nvSpPr>
        <p:spPr>
          <a:xfrm>
            <a:off x="4394075" y="2541000"/>
            <a:ext cx="2859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Create/Update/Delete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5f767a2a9b_0_3"/>
          <p:cNvSpPr/>
          <p:nvPr/>
        </p:nvSpPr>
        <p:spPr>
          <a:xfrm>
            <a:off x="4195800" y="3909650"/>
            <a:ext cx="2597700" cy="441900"/>
          </a:xfrm>
          <a:prstGeom prst="flowChartAlternateProcess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Business Object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5f767a2a9b_0_3"/>
          <p:cNvSpPr/>
          <p:nvPr/>
        </p:nvSpPr>
        <p:spPr>
          <a:xfrm>
            <a:off x="4088850" y="3106863"/>
            <a:ext cx="2811600" cy="137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g35f767a2a9b_0_3"/>
          <p:cNvCxnSpPr>
            <a:stCxn id="130" idx="3"/>
            <a:endCxn id="127" idx="1"/>
          </p:cNvCxnSpPr>
          <p:nvPr/>
        </p:nvCxnSpPr>
        <p:spPr>
          <a:xfrm>
            <a:off x="6900450" y="3795363"/>
            <a:ext cx="3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g35f767a2a9b_0_3"/>
          <p:cNvCxnSpPr>
            <a:stCxn id="123" idx="0"/>
            <a:endCxn id="130" idx="1"/>
          </p:cNvCxnSpPr>
          <p:nvPr/>
        </p:nvCxnSpPr>
        <p:spPr>
          <a:xfrm flipH="1" rot="10800000">
            <a:off x="2988450" y="3795363"/>
            <a:ext cx="1100400" cy="8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g35f767a2a9b_0_3"/>
          <p:cNvSpPr/>
          <p:nvPr/>
        </p:nvSpPr>
        <p:spPr>
          <a:xfrm>
            <a:off x="1325850" y="1719959"/>
            <a:ext cx="9458100" cy="504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5f767a2a9b_0_3"/>
          <p:cNvSpPr/>
          <p:nvPr/>
        </p:nvSpPr>
        <p:spPr>
          <a:xfrm>
            <a:off x="4055800" y="371350"/>
            <a:ext cx="2749800" cy="84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5f767a2a9b_0_3"/>
          <p:cNvSpPr/>
          <p:nvPr/>
        </p:nvSpPr>
        <p:spPr>
          <a:xfrm>
            <a:off x="2019300" y="4689488"/>
            <a:ext cx="1938300" cy="64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Root CDS Custom Entity - Products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5f767a2a9b_0_3"/>
          <p:cNvSpPr/>
          <p:nvPr/>
        </p:nvSpPr>
        <p:spPr>
          <a:xfrm>
            <a:off x="2472250" y="5643950"/>
            <a:ext cx="1032400" cy="1092900"/>
          </a:xfrm>
          <a:prstGeom prst="flowChartMagneticDisk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Product Comments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5f767a2a9b_0_3"/>
          <p:cNvSpPr/>
          <p:nvPr/>
        </p:nvSpPr>
        <p:spPr>
          <a:xfrm>
            <a:off x="5538700" y="5643925"/>
            <a:ext cx="1032400" cy="1092900"/>
          </a:xfrm>
          <a:prstGeom prst="flowChartMagneticDisk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Orders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g35f767a2a9b_0_3"/>
          <p:cNvCxnSpPr>
            <a:stCxn id="139" idx="1"/>
            <a:endCxn id="138" idx="2"/>
          </p:cNvCxnSpPr>
          <p:nvPr/>
        </p:nvCxnSpPr>
        <p:spPr>
          <a:xfrm rot="10800000">
            <a:off x="2988450" y="5335850"/>
            <a:ext cx="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35f767a2a9b_0_3"/>
          <p:cNvCxnSpPr>
            <a:stCxn id="140" idx="1"/>
            <a:endCxn id="143" idx="2"/>
          </p:cNvCxnSpPr>
          <p:nvPr/>
        </p:nvCxnSpPr>
        <p:spPr>
          <a:xfrm rot="10800000">
            <a:off x="6054900" y="5310925"/>
            <a:ext cx="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g35f767a2a9b_0_3"/>
          <p:cNvSpPr/>
          <p:nvPr/>
        </p:nvSpPr>
        <p:spPr>
          <a:xfrm>
            <a:off x="5316288" y="4816860"/>
            <a:ext cx="1477200" cy="494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CDS Entity - Orders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g35f767a2a9b_0_3"/>
          <p:cNvCxnSpPr/>
          <p:nvPr/>
        </p:nvCxnSpPr>
        <p:spPr>
          <a:xfrm>
            <a:off x="3960300" y="5006600"/>
            <a:ext cx="1341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g35f767a2a9b_0_3"/>
          <p:cNvSpPr txBox="1"/>
          <p:nvPr/>
        </p:nvSpPr>
        <p:spPr>
          <a:xfrm>
            <a:off x="4061250" y="4931075"/>
            <a:ext cx="11739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9b2bd15f2_1_7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349b2bd15f2_1_7"/>
          <p:cNvSpPr txBox="1"/>
          <p:nvPr/>
        </p:nvSpPr>
        <p:spPr>
          <a:xfrm>
            <a:off x="731520" y="457200"/>
            <a:ext cx="109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49b2bd15f2_1_7"/>
          <p:cNvSpPr txBox="1"/>
          <p:nvPr/>
        </p:nvSpPr>
        <p:spPr>
          <a:xfrm>
            <a:off x="914400" y="1645920"/>
            <a:ext cx="10515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400"/>
              <a:buFont typeface="Calibri"/>
              <a:buAutoNum type="romanUcPeriod"/>
            </a:pPr>
            <a:r>
              <a:rPr b="1" lang="en-US" sz="2400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Proxy creation via Service Consumption Model</a:t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400"/>
              <a:buFont typeface="Calibri"/>
              <a:buAutoNum type="romanUcPeriod"/>
            </a:pPr>
            <a:r>
              <a:rPr b="1" lang="en-US" sz="2400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Create a RAP Business Object with an external API</a:t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400"/>
              <a:buFont typeface="Calibri"/>
              <a:buAutoNum type="romanUcPeriod"/>
            </a:pPr>
            <a:r>
              <a:rPr b="1" lang="en-US" sz="2400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Extending an API via BTP, ABAP environment, part 1 - Add Comments</a:t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400"/>
              <a:buFont typeface="Calibri"/>
              <a:buAutoNum type="romanUcPeriod"/>
            </a:pPr>
            <a:r>
              <a:rPr b="1" lang="en-US" sz="2400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Extending an API via BTP, ABAP environment, part 2 - Add Orders link</a:t>
            </a:r>
            <a:endParaRPr b="1" sz="2400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349b2bd15f2_1_7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9b2bd15f2_1_25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49b2bd15f2_1_25"/>
          <p:cNvSpPr txBox="1"/>
          <p:nvPr/>
        </p:nvSpPr>
        <p:spPr>
          <a:xfrm>
            <a:off x="731520" y="457200"/>
            <a:ext cx="109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Proxy creation via Service Consumption Model</a:t>
            </a:r>
            <a:endParaRPr b="1" sz="3600">
              <a:solidFill>
                <a:srgbClr val="2F49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49b2bd15f2_1_25"/>
          <p:cNvSpPr txBox="1"/>
          <p:nvPr/>
        </p:nvSpPr>
        <p:spPr>
          <a:xfrm>
            <a:off x="895400" y="1731420"/>
            <a:ext cx="10515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 “Products” Service of Northind API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proxy using Service Consumption Model 2 service provided by BTP, ABAP Environment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and standardization of how to call API from ABAP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https://abapeur.fr/en/easily-call-apis-in-abap/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349b2bd15f2_1_25" title="5(1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767a2a9b_0_57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35f767a2a9b_0_57"/>
          <p:cNvSpPr txBox="1"/>
          <p:nvPr/>
        </p:nvSpPr>
        <p:spPr>
          <a:xfrm>
            <a:off x="731520" y="457200"/>
            <a:ext cx="109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Our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35f767a2a9b_0_57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5f767a2a9b_0_57"/>
          <p:cNvSpPr/>
          <p:nvPr/>
        </p:nvSpPr>
        <p:spPr>
          <a:xfrm>
            <a:off x="4287300" y="459750"/>
            <a:ext cx="1067400" cy="641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S/4 Hana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5f767a2a9b_0_57"/>
          <p:cNvSpPr/>
          <p:nvPr/>
        </p:nvSpPr>
        <p:spPr>
          <a:xfrm>
            <a:off x="5584150" y="457200"/>
            <a:ext cx="993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Northwind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5f767a2a9b_0_57"/>
          <p:cNvSpPr txBox="1"/>
          <p:nvPr/>
        </p:nvSpPr>
        <p:spPr>
          <a:xfrm>
            <a:off x="6810375" y="295150"/>
            <a:ext cx="1477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systems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5f767a2a9b_0_57"/>
          <p:cNvSpPr txBox="1"/>
          <p:nvPr/>
        </p:nvSpPr>
        <p:spPr>
          <a:xfrm>
            <a:off x="8973875" y="1399225"/>
            <a:ext cx="2749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BTP, ABAP Environment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5f767a2a9b_0_57"/>
          <p:cNvSpPr/>
          <p:nvPr/>
        </p:nvSpPr>
        <p:spPr>
          <a:xfrm>
            <a:off x="1689600" y="1946800"/>
            <a:ext cx="2597700" cy="441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Remote Client Proxy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g35f767a2a9b_0_57"/>
          <p:cNvCxnSpPr>
            <a:stCxn id="173" idx="0"/>
            <a:endCxn id="170" idx="2"/>
          </p:cNvCxnSpPr>
          <p:nvPr/>
        </p:nvCxnSpPr>
        <p:spPr>
          <a:xfrm flipH="1" rot="10800000">
            <a:off x="2988450" y="1103800"/>
            <a:ext cx="309240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g35f767a2a9b_0_57"/>
          <p:cNvSpPr/>
          <p:nvPr/>
        </p:nvSpPr>
        <p:spPr>
          <a:xfrm>
            <a:off x="1351750" y="1736709"/>
            <a:ext cx="9458100" cy="504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35f767a2a9b_0_57"/>
          <p:cNvSpPr/>
          <p:nvPr/>
        </p:nvSpPr>
        <p:spPr>
          <a:xfrm>
            <a:off x="4055800" y="371350"/>
            <a:ext cx="2749800" cy="84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9b2bd15f2_1_36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49b2bd15f2_1_36"/>
          <p:cNvSpPr txBox="1"/>
          <p:nvPr/>
        </p:nvSpPr>
        <p:spPr>
          <a:xfrm>
            <a:off x="4033322" y="2698875"/>
            <a:ext cx="4122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1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Let’s Code !</a:t>
            </a:r>
            <a:endParaRPr b="1" sz="6100">
              <a:solidFill>
                <a:srgbClr val="2F49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349b2bd15f2_1_36" title="5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9b2bd15f2_1_43"/>
          <p:cNvSpPr/>
          <p:nvPr/>
        </p:nvSpPr>
        <p:spPr>
          <a:xfrm>
            <a:off x="0" y="0"/>
            <a:ext cx="12189000" cy="274200"/>
          </a:xfrm>
          <a:prstGeom prst="rect">
            <a:avLst/>
          </a:prstGeom>
          <a:solidFill>
            <a:srgbClr val="EEC643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349b2bd15f2_1_43"/>
          <p:cNvSpPr txBox="1"/>
          <p:nvPr/>
        </p:nvSpPr>
        <p:spPr>
          <a:xfrm>
            <a:off x="731520" y="457200"/>
            <a:ext cx="109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2F49EE"/>
                </a:solidFill>
                <a:latin typeface="Calibri"/>
                <a:ea typeface="Calibri"/>
                <a:cs typeface="Calibri"/>
                <a:sym typeface="Calibri"/>
              </a:rPr>
              <a:t>Create a RAP Business Object with an external API</a:t>
            </a:r>
            <a:endParaRPr b="1" sz="3600">
              <a:solidFill>
                <a:srgbClr val="2F49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49b2bd15f2_1_43"/>
          <p:cNvSpPr txBox="1"/>
          <p:nvPr/>
        </p:nvSpPr>
        <p:spPr>
          <a:xfrm>
            <a:off x="895400" y="1731420"/>
            <a:ext cx="10515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products available with Northwind API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CDS Custom Entity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external API from CDS using Proxy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data from external API in Fiori app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https://abapeur.fr/en/create-a-rap-business-object-with-an-external-api/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349b2bd15f2_1_43" title="5(1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3350" y="5589075"/>
            <a:ext cx="1174000" cy="11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