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4FE49-2A34-4204-90E4-B7F367918DA0}" v="503" dt="2022-03-07T12:02:2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9" autoAdjust="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as objects, high order functions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CCB9-07AB-4B6F-A09E-40E6EB56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F94A2-40C9-4C5A-913B-F65033F51FD7}"/>
              </a:ext>
            </a:extLst>
          </p:cNvPr>
          <p:cNvSpPr txBox="1"/>
          <p:nvPr/>
        </p:nvSpPr>
        <p:spPr>
          <a:xfrm>
            <a:off x="5095800" y="1663809"/>
            <a:ext cx="3829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Lambdas can execute only one line of instructions</a:t>
            </a:r>
          </a:p>
          <a:p>
            <a:endParaRPr lang="en-US" dirty="0"/>
          </a:p>
          <a:p>
            <a:r>
              <a:rPr lang="en-US" dirty="0"/>
              <a:t>Lambdas can have multiple arguments</a:t>
            </a:r>
          </a:p>
          <a:p>
            <a:endParaRPr lang="en-US" dirty="0"/>
          </a:p>
          <a:p>
            <a:r>
              <a:rPr lang="en-US" dirty="0"/>
              <a:t>Lambdas can return a tuple</a:t>
            </a:r>
          </a:p>
          <a:p>
            <a:endParaRPr lang="en-US" dirty="0"/>
          </a:p>
          <a:p>
            <a:r>
              <a:rPr lang="en-US" dirty="0"/>
              <a:t>Lambdas can call other functions</a:t>
            </a:r>
          </a:p>
          <a:p>
            <a:endParaRPr lang="en-US" dirty="0"/>
          </a:p>
          <a:p>
            <a:r>
              <a:rPr lang="en-US" dirty="0"/>
              <a:t>Lambdas can do list comprehensions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764FA1-3F7C-49C4-B520-3F94A84FE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4" y="871538"/>
            <a:ext cx="443262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b: a + 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b: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&gt; 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b: (a - 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 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printing from lambda function'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Hey,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printing from lambda 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sum_sub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 15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B68E-004A-4280-A73D-EE932F6E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about lambdas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907BF-AA14-4CCB-A719-A271C4DC9124}"/>
              </a:ext>
            </a:extLst>
          </p:cNvPr>
          <p:cNvSpPr txBox="1"/>
          <p:nvPr/>
        </p:nvSpPr>
        <p:spPr>
          <a:xfrm>
            <a:off x="242888" y="857250"/>
            <a:ext cx="852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reason lambda functions are useful in python, is because they can be used directly as arguments to a function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B6AED3-E26C-4C58-A90F-AEB74B64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005846"/>
            <a:ext cx="3988592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f"Obj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obj_list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obj_list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el.val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[Obj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-1, Obj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2, Obj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5]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FCE605-FABD-4700-B60D-51E7D311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558" y="1775013"/>
            <a:ext cx="451598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 = 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'User2'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'User3'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'User4'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pass the function (we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call the function ourselves, sorted will do it)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'age'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[{'name': 'User4', 'age': 12},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'User2', 'age': 24},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'User3', 'age': 32},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'User1', 'age': 42}]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['User1', 'User2', 'User3', 'User4']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2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9D3B-0762-41D0-98B7-25A7680C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and Generators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09384-65AA-44EA-80AE-7E07B29F29B1}"/>
              </a:ext>
            </a:extLst>
          </p:cNvPr>
          <p:cNvSpPr txBox="1"/>
          <p:nvPr/>
        </p:nvSpPr>
        <p:spPr>
          <a:xfrm>
            <a:off x="309872" y="831532"/>
            <a:ext cx="852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Iterables</a:t>
            </a:r>
            <a:r>
              <a:rPr lang="en-US" dirty="0"/>
              <a:t> are objects that can be iterated using the </a:t>
            </a:r>
            <a:r>
              <a:rPr lang="en-US" b="1" dirty="0"/>
              <a:t>for … in …: </a:t>
            </a:r>
            <a:r>
              <a:rPr lang="en-US" dirty="0"/>
              <a:t>syntax.</a:t>
            </a:r>
          </a:p>
          <a:p>
            <a:endParaRPr lang="en-US" b="1" dirty="0"/>
          </a:p>
          <a:p>
            <a:r>
              <a:rPr lang="en-US" dirty="0"/>
              <a:t>We are already familiar with such objects, like list, set, </a:t>
            </a:r>
            <a:r>
              <a:rPr lang="en-US" dirty="0" err="1"/>
              <a:t>dict</a:t>
            </a:r>
            <a:r>
              <a:rPr lang="en-US" dirty="0"/>
              <a:t>, str. </a:t>
            </a:r>
          </a:p>
          <a:p>
            <a:endParaRPr lang="en-US" dirty="0"/>
          </a:p>
          <a:p>
            <a:r>
              <a:rPr lang="en-US" dirty="0"/>
              <a:t>What is so special about </a:t>
            </a:r>
            <a:r>
              <a:rPr lang="en-US" dirty="0" err="1"/>
              <a:t>iterables</a:t>
            </a:r>
            <a:r>
              <a:rPr lang="en-US" dirty="0"/>
              <a:t> ? And how do they work.</a:t>
            </a:r>
          </a:p>
          <a:p>
            <a:endParaRPr lang="en-US" dirty="0"/>
          </a:p>
          <a:p>
            <a:r>
              <a:rPr lang="en-US" dirty="0" err="1"/>
              <a:t>Iterable</a:t>
            </a:r>
            <a:r>
              <a:rPr lang="en-US" dirty="0"/>
              <a:t> objects require 2 components to work: the __</a:t>
            </a:r>
            <a:r>
              <a:rPr lang="en-US" dirty="0" err="1"/>
              <a:t>iter</a:t>
            </a:r>
            <a:r>
              <a:rPr lang="en-US" dirty="0"/>
              <a:t>__ method and the __next__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9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05D-16BC-4F58-B3BD-9FCF2EA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D6296B-EBF3-4F4C-994E-C2F67929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828444"/>
            <a:ext cx="4793456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iterable_random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.numbers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numbers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.curr_number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Initialize our iterator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# Done when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our_iterator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called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.curr_number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(this object is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__next__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.curr_number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&gt;=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.numbers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StopIteration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exception tells python we are done iterating this object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StopIteration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.curr_number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new value from our iterator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random.randint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iterable_random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BA858-4001-401D-8ADF-31563BFAD0CA}"/>
              </a:ext>
            </a:extLst>
          </p:cNvPr>
          <p:cNvSpPr txBox="1"/>
          <p:nvPr/>
        </p:nvSpPr>
        <p:spPr>
          <a:xfrm>
            <a:off x="5236369" y="1757131"/>
            <a:ext cx="3493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__</a:t>
            </a:r>
            <a:r>
              <a:rPr lang="en-US" dirty="0" err="1"/>
              <a:t>iter</a:t>
            </a:r>
            <a:r>
              <a:rPr lang="en-US" dirty="0"/>
              <a:t>__ method should return the </a:t>
            </a:r>
            <a:r>
              <a:rPr lang="en-US" dirty="0" err="1"/>
              <a:t>iterable</a:t>
            </a:r>
            <a:r>
              <a:rPr lang="en-US" dirty="0"/>
              <a:t> object (the object that has the next method)</a:t>
            </a:r>
          </a:p>
          <a:p>
            <a:endParaRPr lang="en-US" dirty="0"/>
          </a:p>
          <a:p>
            <a:r>
              <a:rPr lang="en-US" dirty="0"/>
              <a:t>The __next__ method should provide the next value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StopIteration</a:t>
            </a:r>
            <a:r>
              <a:rPr lang="en-US" dirty="0"/>
              <a:t> exception tells python that this </a:t>
            </a:r>
            <a:r>
              <a:rPr lang="en-US" dirty="0" err="1"/>
              <a:t>iterable</a:t>
            </a:r>
            <a:r>
              <a:rPr lang="en-US" dirty="0"/>
              <a:t> has no more items (we reach the end of our iteration)</a:t>
            </a:r>
          </a:p>
        </p:txBody>
      </p:sp>
    </p:spTree>
    <p:extLst>
      <p:ext uri="{BB962C8B-B14F-4D97-AF65-F5344CB8AC3E}">
        <p14:creationId xmlns:p14="http://schemas.microsoft.com/office/powerpoint/2010/main" val="392437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0CED-15EC-4C17-9306-88E2189C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4842-2C0B-4274-9C32-AC2D9899AB76}"/>
              </a:ext>
            </a:extLst>
          </p:cNvPr>
          <p:cNvSpPr txBox="1"/>
          <p:nvPr/>
        </p:nvSpPr>
        <p:spPr>
          <a:xfrm>
            <a:off x="221456" y="935831"/>
            <a:ext cx="8508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Generators are usually functions that return one element at a time.</a:t>
            </a:r>
          </a:p>
          <a:p>
            <a:endParaRPr lang="en-US" dirty="0"/>
          </a:p>
          <a:p>
            <a:r>
              <a:rPr lang="en-US" dirty="0"/>
              <a:t>Generators use the yield keyword to return an object.</a:t>
            </a:r>
          </a:p>
          <a:p>
            <a:endParaRPr lang="en-US" dirty="0"/>
          </a:p>
          <a:p>
            <a:r>
              <a:rPr lang="en-US" dirty="0"/>
              <a:t>They yield keyword is very similar to the return keyword, only the difference is that after a return, we exit the function, but after a yield, we go back to the function when the next value is requested.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9C58B4-69CA-4461-88B5-B7E486C1A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" y="2571750"/>
            <a:ext cx="2085827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yield_example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'Enter function'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'Back here'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yield_example():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(value)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Enter function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Back here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1B813-92B1-4C8F-A329-CAEF0E5AC2B5}"/>
              </a:ext>
            </a:extLst>
          </p:cNvPr>
          <p:cNvSpPr txBox="1"/>
          <p:nvPr/>
        </p:nvSpPr>
        <p:spPr>
          <a:xfrm>
            <a:off x="2700338" y="3000285"/>
            <a:ext cx="503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Enter the generator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Generator yields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process yielded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requests next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Generator yields second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process second value from generator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9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8A13-7AFA-4CA1-80CC-7D84DDF7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generators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752A5-A897-449D-B2DC-B2C551CD2C2D}"/>
              </a:ext>
            </a:extLst>
          </p:cNvPr>
          <p:cNvSpPr txBox="1"/>
          <p:nvPr/>
        </p:nvSpPr>
        <p:spPr>
          <a:xfrm>
            <a:off x="278606" y="792956"/>
            <a:ext cx="841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functions are great because they give us values one by one. And usually, after we are done working with said value, that values is discarded from the memory.</a:t>
            </a:r>
          </a:p>
          <a:p>
            <a:endParaRPr lang="en-US" dirty="0"/>
          </a:p>
          <a:p>
            <a:r>
              <a:rPr lang="en-US" dirty="0"/>
              <a:t>The range function is also such a generator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F3A8F8-CBA3-4BF0-921D-3C620362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31" y="2162862"/>
            <a:ext cx="211628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A6B997-D465-46BF-B599-4C05D3CA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255194"/>
            <a:ext cx="140455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D8131-F098-4F79-8431-F2D878EE936B}"/>
              </a:ext>
            </a:extLst>
          </p:cNvPr>
          <p:cNvSpPr txBox="1"/>
          <p:nvPr/>
        </p:nvSpPr>
        <p:spPr>
          <a:xfrm>
            <a:off x="178594" y="2936081"/>
            <a:ext cx="874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examples above print the same numbers, but the first example will have the list of 0 .. 9 in memory after it’s done, the range example will have no list in memory.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B423E-A397-473C-9113-0584977CE06D}"/>
              </a:ext>
            </a:extLst>
          </p:cNvPr>
          <p:cNvSpPr txBox="1"/>
          <p:nvPr/>
        </p:nvSpPr>
        <p:spPr>
          <a:xfrm>
            <a:off x="253875" y="3705523"/>
            <a:ext cx="8515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basic data types or small numbers, this is not often a problem. </a:t>
            </a:r>
          </a:p>
          <a:p>
            <a:endParaRPr lang="en-US" dirty="0"/>
          </a:p>
          <a:p>
            <a:r>
              <a:rPr lang="en-US" dirty="0"/>
              <a:t>It because a problem when you work with big files.</a:t>
            </a:r>
          </a:p>
        </p:txBody>
      </p:sp>
    </p:spTree>
    <p:extLst>
      <p:ext uri="{BB962C8B-B14F-4D97-AF65-F5344CB8AC3E}">
        <p14:creationId xmlns:p14="http://schemas.microsoft.com/office/powerpoint/2010/main" val="223775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E2A-0B7F-4A0C-80AF-EF130A57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24BDDC-5595-4CAF-B162-D4FF32AF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822872"/>
            <a:ext cx="3087705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lines_from_file_generator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(file):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file_ended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while not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file_ended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line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file_ended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yield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count_characters_in_line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(line: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char_count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string.ascii_letters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char_count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char_count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'very_big_file.txt'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lines_from_file_generator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(file):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count_characters_in_line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(line))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171B-607A-4C3D-8337-CB5BE8267C2C}"/>
              </a:ext>
            </a:extLst>
          </p:cNvPr>
          <p:cNvSpPr txBox="1"/>
          <p:nvPr/>
        </p:nvSpPr>
        <p:spPr>
          <a:xfrm>
            <a:off x="3764756" y="822872"/>
            <a:ext cx="51600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you have to compare the characters count in 2 books. </a:t>
            </a:r>
          </a:p>
          <a:p>
            <a:endParaRPr lang="en-US" dirty="0"/>
          </a:p>
          <a:p>
            <a:r>
              <a:rPr lang="en-US" dirty="0"/>
              <a:t>If those are big books, they will contain a lot of data, so trying to load all that data into the computer memory will require more time and will load the computer memory</a:t>
            </a:r>
          </a:p>
          <a:p>
            <a:endParaRPr lang="en-US" dirty="0"/>
          </a:p>
          <a:p>
            <a:r>
              <a:rPr lang="en-US" dirty="0"/>
              <a:t>We can implement a generator that will return the next line. </a:t>
            </a:r>
          </a:p>
          <a:p>
            <a:endParaRPr lang="en-US" dirty="0"/>
          </a:p>
          <a:p>
            <a:r>
              <a:rPr lang="en-US" dirty="0"/>
              <a:t>Every time we process that next line, after we are done with it is going to be freed from computer memory.</a:t>
            </a:r>
          </a:p>
          <a:p>
            <a:endParaRPr lang="en-US" dirty="0"/>
          </a:p>
          <a:p>
            <a:r>
              <a:rPr lang="en-US" dirty="0"/>
              <a:t>This allows us to perform many such operations (on for example 100 books) without creating too much load on our computers’ memory. </a:t>
            </a:r>
          </a:p>
        </p:txBody>
      </p:sp>
    </p:spTree>
    <p:extLst>
      <p:ext uri="{BB962C8B-B14F-4D97-AF65-F5344CB8AC3E}">
        <p14:creationId xmlns:p14="http://schemas.microsoft.com/office/powerpoint/2010/main" val="258381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0314-273C-4E61-8284-A5098F96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generator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CFBE37-332E-4F30-A760-D5CD5E58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462900"/>
            <a:ext cx="5166799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random_nr_generator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(numbers):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random.randint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random_nr_generator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8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B1C3-4EF8-4EF7-8C1E-00CA224E863B}"/>
              </a:ext>
            </a:extLst>
          </p:cNvPr>
          <p:cNvSpPr txBox="1"/>
          <p:nvPr/>
        </p:nvSpPr>
        <p:spPr>
          <a:xfrm>
            <a:off x="5593556" y="850106"/>
            <a:ext cx="32789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random number generator will generate the next number only when necessary and not ahead of time.</a:t>
            </a:r>
          </a:p>
          <a:p>
            <a:endParaRPr lang="en-US" dirty="0"/>
          </a:p>
          <a:p>
            <a:r>
              <a:rPr lang="en-US" dirty="0"/>
              <a:t>This means, if we for example have a </a:t>
            </a:r>
            <a:r>
              <a:rPr lang="en-US" b="1" dirty="0"/>
              <a:t>break</a:t>
            </a:r>
            <a:r>
              <a:rPr lang="en-US" dirty="0"/>
              <a:t> in our iteration, we have generated only as much as we needed. </a:t>
            </a:r>
          </a:p>
          <a:p>
            <a:endParaRPr lang="en-US" b="1" dirty="0"/>
          </a:p>
          <a:p>
            <a:r>
              <a:rPr lang="en-US" dirty="0"/>
              <a:t>In case we didn’t use a generator, but just created a list, those elements that were never processed would be just a waste of computer processing.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057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EB4-F4E2-442E-82D2-9B7872F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495B9-4E60-46B2-BCB8-94726F6D6A68}"/>
              </a:ext>
            </a:extLst>
          </p:cNvPr>
          <p:cNvSpPr txBox="1"/>
          <p:nvPr/>
        </p:nvSpPr>
        <p:spPr>
          <a:xfrm>
            <a:off x="271463" y="792956"/>
            <a:ext cx="8551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Decorators as we already know, have the ability to modify the input, output and </a:t>
            </a:r>
            <a:r>
              <a:rPr lang="en-US" dirty="0" err="1"/>
              <a:t>behaviour</a:t>
            </a:r>
            <a:r>
              <a:rPr lang="en-US" dirty="0"/>
              <a:t> of a function.</a:t>
            </a:r>
          </a:p>
          <a:p>
            <a:endParaRPr lang="en-US" dirty="0"/>
          </a:p>
          <a:p>
            <a:r>
              <a:rPr lang="en-US" dirty="0"/>
              <a:t>That is achieved by creating a function that is wrapped around our decorated function.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FC9F9D-8053-4D59-A4A4-C2F8E7A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" y="2097022"/>
            <a:ext cx="396775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my_first_decorator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(func):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'Inside decorator'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declare a function inside our decorator function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wrapped_func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'Before funct'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func()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'After func'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return a new function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wrapped_func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14A1-7616-42B6-AEA0-AF36CEF4CF5A}"/>
              </a:ext>
            </a:extLst>
          </p:cNvPr>
          <p:cNvSpPr txBox="1"/>
          <p:nvPr/>
        </p:nvSpPr>
        <p:spPr>
          <a:xfrm>
            <a:off x="4826205" y="2002485"/>
            <a:ext cx="3650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decorator is a function that creates a new function that calls the decorated function.</a:t>
            </a:r>
          </a:p>
          <a:p>
            <a:endParaRPr lang="en-US" dirty="0"/>
          </a:p>
          <a:p>
            <a:r>
              <a:rPr lang="en-US" dirty="0"/>
              <a:t>The wrapped function is returned by the decorator (this is the function that will be called)</a:t>
            </a:r>
          </a:p>
          <a:p>
            <a:endParaRPr lang="en-US" dirty="0"/>
          </a:p>
          <a:p>
            <a:r>
              <a:rPr lang="en-US" dirty="0"/>
              <a:t>The wrapped function can decide how and if to call the decorated function, and how to return the results from it</a:t>
            </a:r>
          </a:p>
        </p:txBody>
      </p:sp>
    </p:spTree>
    <p:extLst>
      <p:ext uri="{BB962C8B-B14F-4D97-AF65-F5344CB8AC3E}">
        <p14:creationId xmlns:p14="http://schemas.microsoft.com/office/powerpoint/2010/main" val="66778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E743-C3DA-4A81-962D-CCA4D6DF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DF877C4-B2FA-4768-800D-E1B982F4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" y="2097022"/>
            <a:ext cx="396775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my_first_decorator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'Inside decorator'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declare a function inside our decorator function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wrapped_func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'Before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'After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return a new function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wrapped_func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C6E6207-3895-473E-83EA-97C15222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693" y="2181660"/>
            <a:ext cx="2159566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@my_first_decorator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simple_function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simple function'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Inside decorator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'!!!!Before call!!!'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!!!!Before call!!!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simple_function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the simple function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After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BAFAA-A7FD-412A-9E94-2280591F8F49}"/>
              </a:ext>
            </a:extLst>
          </p:cNvPr>
          <p:cNvCxnSpPr>
            <a:cxnSpLocks/>
          </p:cNvCxnSpPr>
          <p:nvPr/>
        </p:nvCxnSpPr>
        <p:spPr>
          <a:xfrm>
            <a:off x="2414588" y="2471738"/>
            <a:ext cx="4171950" cy="32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EDBA90-8993-439C-885C-E777FFBD0BB8}"/>
              </a:ext>
            </a:extLst>
          </p:cNvPr>
          <p:cNvCxnSpPr>
            <a:cxnSpLocks/>
          </p:cNvCxnSpPr>
          <p:nvPr/>
        </p:nvCxnSpPr>
        <p:spPr>
          <a:xfrm>
            <a:off x="2124664" y="3169236"/>
            <a:ext cx="4497593" cy="5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F87DE8-8F2A-4E7D-82ED-A9ABEAB8B674}"/>
              </a:ext>
            </a:extLst>
          </p:cNvPr>
          <p:cNvCxnSpPr>
            <a:cxnSpLocks/>
          </p:cNvCxnSpPr>
          <p:nvPr/>
        </p:nvCxnSpPr>
        <p:spPr>
          <a:xfrm>
            <a:off x="1943100" y="3514725"/>
            <a:ext cx="4664870" cy="47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5913D6-F06B-4411-A689-A9982D0CD683}"/>
              </a:ext>
            </a:extLst>
          </p:cNvPr>
          <p:cNvSpPr txBox="1"/>
          <p:nvPr/>
        </p:nvSpPr>
        <p:spPr>
          <a:xfrm>
            <a:off x="4616348" y="2191856"/>
            <a:ext cx="177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when decorator is applied</a:t>
            </a:r>
          </a:p>
        </p:txBody>
      </p:sp>
    </p:spTree>
    <p:extLst>
      <p:ext uri="{BB962C8B-B14F-4D97-AF65-F5344CB8AC3E}">
        <p14:creationId xmlns:p14="http://schemas.microsoft.com/office/powerpoint/2010/main" val="380745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High order functions</a:t>
            </a:r>
          </a:p>
          <a:p>
            <a:r>
              <a:rPr lang="en-US" dirty="0"/>
              <a:t>Lambda functions</a:t>
            </a:r>
          </a:p>
          <a:p>
            <a:r>
              <a:rPr lang="en-US" dirty="0" err="1"/>
              <a:t>Iterables</a:t>
            </a:r>
            <a:r>
              <a:rPr lang="en-US" dirty="0"/>
              <a:t> and generators</a:t>
            </a:r>
          </a:p>
          <a:p>
            <a:r>
              <a:rPr lang="en-US" dirty="0"/>
              <a:t>Creating decorators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A10B-EF27-4D90-9B95-384D81FF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3EB3C0-A6BA-49FE-B922-7DF2FF9E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4" y="1148226"/>
            <a:ext cx="5041765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printer_decorator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(funct):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Processing args for our function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wrapper_function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(*args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**kwargs):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Passing arguments back to our function.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value_returned = funct(*args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**kwargs)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(value_returned)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value_returned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wrapper_function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@printer_decorator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list_sum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(list_of_elements):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(list_of_elements)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don't print anything here ourselves, our printer decorator will do it for us.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list_sum([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15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(result)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A1CFB-FF1E-45BD-8FED-831C08396C51}"/>
              </a:ext>
            </a:extLst>
          </p:cNvPr>
          <p:cNvSpPr txBox="1"/>
          <p:nvPr/>
        </p:nvSpPr>
        <p:spPr>
          <a:xfrm>
            <a:off x="5750719" y="1148226"/>
            <a:ext cx="309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that automatically prints the result of decorated function</a:t>
            </a:r>
          </a:p>
        </p:txBody>
      </p:sp>
    </p:spTree>
    <p:extLst>
      <p:ext uri="{BB962C8B-B14F-4D97-AF65-F5344CB8AC3E}">
        <p14:creationId xmlns:p14="http://schemas.microsoft.com/office/powerpoint/2010/main" val="32712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0DFD-0F11-412E-82DE-7B4223E9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with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7DCF85-7D17-4E1D-9E8C-29A94B4A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4" y="776385"/>
            <a:ext cx="3397084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repeater_decorator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(times_to_repeat):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another inner function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(func):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wrapper func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wrapper_func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(*args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**kwargs):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results = []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(times_to_repeat):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results.append(func(*args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**kwargs))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wrapper_func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inner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@repeater_decorator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times_to_repeat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add_numbers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 b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(add_numbers(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[15, 15, 15, 15, 15]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1CB51-988A-4205-B2A5-61D1D296D740}"/>
              </a:ext>
            </a:extLst>
          </p:cNvPr>
          <p:cNvSpPr txBox="1"/>
          <p:nvPr/>
        </p:nvSpPr>
        <p:spPr>
          <a:xfrm>
            <a:off x="4414838" y="776385"/>
            <a:ext cx="388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decorator that can take arguments</a:t>
            </a:r>
          </a:p>
          <a:p>
            <a:endParaRPr lang="en-US" dirty="0"/>
          </a:p>
          <a:p>
            <a:r>
              <a:rPr lang="en-US" dirty="0"/>
              <a:t>Decorator that executes the called function multiple times</a:t>
            </a:r>
          </a:p>
          <a:p>
            <a:endParaRPr lang="en-US" dirty="0"/>
          </a:p>
          <a:p>
            <a:r>
              <a:rPr lang="en-US" dirty="0"/>
              <a:t>This decorator requires multiple inner functions.</a:t>
            </a:r>
          </a:p>
          <a:p>
            <a:endParaRPr lang="en-US" dirty="0"/>
          </a:p>
          <a:p>
            <a:r>
              <a:rPr lang="en-US" dirty="0" err="1"/>
              <a:t>repeater_decorator</a:t>
            </a:r>
            <a:r>
              <a:rPr lang="en-US" dirty="0"/>
              <a:t> – definition of the decorator and it’s arguments</a:t>
            </a:r>
          </a:p>
          <a:p>
            <a:endParaRPr lang="en-US" dirty="0"/>
          </a:p>
          <a:p>
            <a:r>
              <a:rPr lang="en-US" dirty="0"/>
              <a:t>inner – definition of the decorator function that is “wrapping” the function (has argument </a:t>
            </a:r>
            <a:r>
              <a:rPr lang="en-US" dirty="0" err="1"/>
              <a:t>func</a:t>
            </a:r>
            <a:r>
              <a:rPr lang="en-US" dirty="0"/>
              <a:t> –the decorated function)</a:t>
            </a:r>
          </a:p>
          <a:p>
            <a:endParaRPr lang="en-US" dirty="0"/>
          </a:p>
          <a:p>
            <a:r>
              <a:rPr lang="en-US" dirty="0" err="1"/>
              <a:t>wrapper_func</a:t>
            </a:r>
            <a:r>
              <a:rPr lang="en-US" dirty="0"/>
              <a:t> – the function to be wrapped, which is also what is going to be executed. </a:t>
            </a:r>
          </a:p>
          <a:p>
            <a:endParaRPr lang="en-US" dirty="0"/>
          </a:p>
          <a:p>
            <a:r>
              <a:rPr lang="en-US" dirty="0"/>
              <a:t>Returns the list of results from each repetition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3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7DE2-665B-4A8B-AE2B-9D36CF5E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39D546-60E2-4A73-AFA1-F118F0B2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998205"/>
            <a:ext cx="2818400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result_as_json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result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json.dumps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(result)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wrapper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@result_as_json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&lt;class 'str'&gt;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json_result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{"name": "Username", "value": 12}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105D9-3DF7-4B53-BF15-7D68DCF353D8}"/>
              </a:ext>
            </a:extLst>
          </p:cNvPr>
          <p:cNvSpPr txBox="1"/>
          <p:nvPr/>
        </p:nvSpPr>
        <p:spPr>
          <a:xfrm>
            <a:off x="4314825" y="1092994"/>
            <a:ext cx="3893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decorator that we can apply to automatically convert all function output to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reverse can be done if we use </a:t>
            </a:r>
            <a:r>
              <a:rPr lang="en-US" dirty="0" err="1"/>
              <a:t>json.loads</a:t>
            </a:r>
            <a:r>
              <a:rPr lang="en-US" dirty="0"/>
              <a:t> to the result of the wrapped function</a:t>
            </a:r>
          </a:p>
        </p:txBody>
      </p:sp>
    </p:spTree>
    <p:extLst>
      <p:ext uri="{BB962C8B-B14F-4D97-AF65-F5344CB8AC3E}">
        <p14:creationId xmlns:p14="http://schemas.microsoft.com/office/powerpoint/2010/main" val="38584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python cool ? 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036F-8556-4B61-832B-E7EA2445C8B9}"/>
              </a:ext>
            </a:extLst>
          </p:cNvPr>
          <p:cNvSpPr txBox="1"/>
          <p:nvPr/>
        </p:nvSpPr>
        <p:spPr>
          <a:xfrm>
            <a:off x="207169" y="778669"/>
            <a:ext cx="861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packing ? The ability to pass any number of arguments to a function, that will all be stored in one value.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B17FD2-6BAA-4345-965E-8D3EC96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1438425"/>
            <a:ext cx="259237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unlimited_args_function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18F1B-84AB-4215-A170-E827FFE148E6}"/>
              </a:ext>
            </a:extLst>
          </p:cNvPr>
          <p:cNvSpPr txBox="1"/>
          <p:nvPr/>
        </p:nvSpPr>
        <p:spPr>
          <a:xfrm>
            <a:off x="2928937" y="1407647"/>
            <a:ext cx="589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able to quickly pack and pass around an unknown number of arguments is one of the superpowers of python.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CAE41-A375-4AD3-B5E2-0272DADF848F}"/>
              </a:ext>
            </a:extLst>
          </p:cNvPr>
          <p:cNvSpPr txBox="1"/>
          <p:nvPr/>
        </p:nvSpPr>
        <p:spPr>
          <a:xfrm>
            <a:off x="207169" y="2100263"/>
            <a:ext cx="8479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how we can pack positional arguments with the * operator, we can pack keyword arguments.</a:t>
            </a:r>
          </a:p>
          <a:p>
            <a:endParaRPr lang="en-US" dirty="0"/>
          </a:p>
          <a:p>
            <a:r>
              <a:rPr lang="en-US" dirty="0"/>
              <a:t>This is done using ** (two stars)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864BBA-9FC5-4DA1-80F0-A3A0646B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3054489"/>
            <a:ext cx="282160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packing_function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are:"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are:"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A01F5-FAB5-4468-85CE-3898C48AB8BE}"/>
              </a:ext>
            </a:extLst>
          </p:cNvPr>
          <p:cNvSpPr txBox="1"/>
          <p:nvPr/>
        </p:nvSpPr>
        <p:spPr>
          <a:xfrm>
            <a:off x="3507581" y="2900600"/>
            <a:ext cx="503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positional arguments are packed into </a:t>
            </a:r>
            <a:r>
              <a:rPr lang="en-US" dirty="0" err="1"/>
              <a:t>args</a:t>
            </a:r>
            <a:r>
              <a:rPr lang="en-US" dirty="0"/>
              <a:t>, and all keyword arguments is packed into </a:t>
            </a:r>
            <a:r>
              <a:rPr lang="en-US" dirty="0" err="1"/>
              <a:t>kwargs</a:t>
            </a:r>
            <a:endParaRPr lang="en-US" dirty="0"/>
          </a:p>
          <a:p>
            <a:r>
              <a:rPr lang="en-US" dirty="0" err="1"/>
              <a:t>Args</a:t>
            </a:r>
            <a:r>
              <a:rPr lang="en-US" dirty="0"/>
              <a:t> is a tuple object.</a:t>
            </a:r>
          </a:p>
          <a:p>
            <a:r>
              <a:rPr lang="en-US" dirty="0" err="1"/>
              <a:t>Kwargs</a:t>
            </a:r>
            <a:r>
              <a:rPr lang="en-US" dirty="0"/>
              <a:t> is a </a:t>
            </a:r>
            <a:r>
              <a:rPr lang="en-US" dirty="0" err="1"/>
              <a:t>dict</a:t>
            </a:r>
            <a:r>
              <a:rPr lang="en-US" dirty="0"/>
              <a:t> object.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EB49D98-D3CF-4CA4-87AF-64381B86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4241692"/>
            <a:ext cx="343715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packing_function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two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are: (1, 2, 3)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are: {'one': 1, 'two': 2, 'three': 3}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D47BA-EC18-4BA9-B87C-4FFC2675E64E}"/>
              </a:ext>
            </a:extLst>
          </p:cNvPr>
          <p:cNvSpPr txBox="1"/>
          <p:nvPr/>
        </p:nvSpPr>
        <p:spPr>
          <a:xfrm>
            <a:off x="4157663" y="4241692"/>
            <a:ext cx="452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why should you care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7F3-44DC-4901-A408-92A1D0BB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C7042D-3EC8-4A48-BB66-7116F780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9" y="2102703"/>
            <a:ext cx="350128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Derived(Base):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.another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 = Derived(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925A6D-8D70-4514-9208-272CEF6B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543" y="2010370"/>
            <a:ext cx="363272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Derived(Base):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kwargs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.another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other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Works the same way.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 = Derived(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494A2-AA00-420B-B0AF-05C9ED23C6EC}"/>
              </a:ext>
            </a:extLst>
          </p:cNvPr>
          <p:cNvSpPr txBox="1"/>
          <p:nvPr/>
        </p:nvSpPr>
        <p:spPr>
          <a:xfrm>
            <a:off x="181669" y="1684703"/>
            <a:ext cx="343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F6A02-D8EB-488A-92B6-FE1FFBA9C678}"/>
              </a:ext>
            </a:extLst>
          </p:cNvPr>
          <p:cNvSpPr txBox="1"/>
          <p:nvPr/>
        </p:nvSpPr>
        <p:spPr>
          <a:xfrm>
            <a:off x="5375543" y="1684703"/>
            <a:ext cx="328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A6E7A-AA9D-483A-A717-CA429F7D54D5}"/>
              </a:ext>
            </a:extLst>
          </p:cNvPr>
          <p:cNvSpPr txBox="1"/>
          <p:nvPr/>
        </p:nvSpPr>
        <p:spPr>
          <a:xfrm>
            <a:off x="98250" y="791490"/>
            <a:ext cx="900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this, when there are only a few arguments that our base function/class needs, and the rest we just pass on to our base classes/methods</a:t>
            </a:r>
          </a:p>
        </p:txBody>
      </p:sp>
    </p:spTree>
    <p:extLst>
      <p:ext uri="{BB962C8B-B14F-4D97-AF65-F5344CB8AC3E}">
        <p14:creationId xmlns:p14="http://schemas.microsoft.com/office/powerpoint/2010/main" val="33041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0173-CC5F-457E-B914-CA541C54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34A63-6603-43B9-8704-278D7A42D0A6}"/>
              </a:ext>
            </a:extLst>
          </p:cNvPr>
          <p:cNvSpPr txBox="1"/>
          <p:nvPr/>
        </p:nvSpPr>
        <p:spPr>
          <a:xfrm>
            <a:off x="214313" y="792956"/>
            <a:ext cx="8710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have seen, functions are a way to define a </a:t>
            </a:r>
            <a:r>
              <a:rPr lang="en-US" b="1" dirty="0"/>
              <a:t>variable</a:t>
            </a:r>
            <a:r>
              <a:rPr lang="en-US" dirty="0"/>
              <a:t> that executes a set of instructions.</a:t>
            </a:r>
          </a:p>
          <a:p>
            <a:endParaRPr lang="en-US" dirty="0"/>
          </a:p>
          <a:p>
            <a:r>
              <a:rPr lang="en-US" dirty="0"/>
              <a:t>Yes, functions behave like variables in python</a:t>
            </a:r>
          </a:p>
          <a:p>
            <a:endParaRPr lang="en-US" dirty="0"/>
          </a:p>
          <a:p>
            <a:r>
              <a:rPr lang="en-US" dirty="0"/>
              <a:t>That means that you can pass a function as an argument to a function, or return a function from another function</a:t>
            </a:r>
          </a:p>
          <a:p>
            <a:endParaRPr lang="en-US" dirty="0"/>
          </a:p>
          <a:p>
            <a:r>
              <a:rPr lang="en-US" dirty="0"/>
              <a:t>A higher order function is a function that takes a function as an argument, or returns a function</a:t>
            </a:r>
          </a:p>
          <a:p>
            <a:endParaRPr lang="en-US" dirty="0"/>
          </a:p>
          <a:p>
            <a:r>
              <a:rPr lang="en-US" dirty="0"/>
              <a:t>This enables us to do a lot of cool things in python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3A0E88-FBE6-4BC7-862E-BA7113DD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554" y="3172769"/>
            <a:ext cx="6050054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apply_function_on_list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list_of_elements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list_of_elements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Call the function from the arguments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apply_function_on_list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Passaing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print element function as argument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6EB5-5CA3-4D7D-9AE9-BF99BC00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8D637-D742-49C6-9FCF-4A0C23A97A9E}"/>
              </a:ext>
            </a:extLst>
          </p:cNvPr>
          <p:cNvSpPr txBox="1"/>
          <p:nvPr/>
        </p:nvSpPr>
        <p:spPr>
          <a:xfrm>
            <a:off x="192881" y="814388"/>
            <a:ext cx="867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map function takes a function as an argument, and applies that function to each of the elements of a collection.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66B2D4-662E-43E2-A9AD-11FC2562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52" y="1631943"/>
            <a:ext cx="5623655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 = 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my_list)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Applies the print function to each element of my_list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36228-3394-4044-BE02-08FC618F33E9}"/>
              </a:ext>
            </a:extLst>
          </p:cNvPr>
          <p:cNvSpPr txBox="1"/>
          <p:nvPr/>
        </p:nvSpPr>
        <p:spPr>
          <a:xfrm>
            <a:off x="141440" y="2203549"/>
            <a:ext cx="846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use this to get a modified list from our initial list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15C4247-F2F0-41E3-A187-33706B9B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52" y="2773740"/>
            <a:ext cx="5214938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power_2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(el):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 **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list_of_els = [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pow_list =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(power_2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list_of_els)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(pow_list)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&lt;map object at 0x000001BFD2DDDDE0&gt;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(pow_list))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4, 9, 16, 25]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98FE4-0013-43A7-9748-417174619DDE}"/>
              </a:ext>
            </a:extLst>
          </p:cNvPr>
          <p:cNvSpPr txBox="1"/>
          <p:nvPr/>
        </p:nvSpPr>
        <p:spPr>
          <a:xfrm>
            <a:off x="5807870" y="2773740"/>
            <a:ext cx="260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a map operation is an </a:t>
            </a:r>
            <a:r>
              <a:rPr lang="en-US" b="1" dirty="0" err="1"/>
              <a:t>iterable</a:t>
            </a:r>
            <a:r>
              <a:rPr lang="en-US" b="1" dirty="0"/>
              <a:t> map object</a:t>
            </a:r>
          </a:p>
        </p:txBody>
      </p:sp>
    </p:spTree>
    <p:extLst>
      <p:ext uri="{BB962C8B-B14F-4D97-AF65-F5344CB8AC3E}">
        <p14:creationId xmlns:p14="http://schemas.microsoft.com/office/powerpoint/2010/main" val="24167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6B2C-6296-4968-A456-0138B652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Sorted, min, 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AE53F-EB1F-4A97-8881-C6896CB72080}"/>
              </a:ext>
            </a:extLst>
          </p:cNvPr>
          <p:cNvSpPr txBox="1"/>
          <p:nvPr/>
        </p:nvSpPr>
        <p:spPr>
          <a:xfrm>
            <a:off x="207169" y="688367"/>
            <a:ext cx="8593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sorted, min and max functions we learned a while ago ? </a:t>
            </a:r>
          </a:p>
          <a:p>
            <a:endParaRPr lang="en-US" dirty="0"/>
          </a:p>
          <a:p>
            <a:r>
              <a:rPr lang="en-US" dirty="0"/>
              <a:t>They also take a key as an argument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50818B-4758-45F1-A8A6-056A0B71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1496348"/>
            <a:ext cx="4964821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get_age_from_dict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(el):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'age'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 = [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'User1'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'User2'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'User3'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'User4'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pass the function (we dont call the function ourselves, sorted will do it)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=get_age_from_dict))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[{'name': 'User4', 'age': 12},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'User2', 'age': 24},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'User3', 'age': 32},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'User1', 'age': 42}]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=get_age_from_dict))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'User1', 'age': 42}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=get_age_from_dict))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{'name': 'User4', 'age': 12}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626C6-8E82-4CFB-B7E4-05A410CB7ECF}"/>
              </a:ext>
            </a:extLst>
          </p:cNvPr>
          <p:cNvSpPr txBox="1"/>
          <p:nvPr/>
        </p:nvSpPr>
        <p:spPr>
          <a:xfrm>
            <a:off x="5443538" y="1496348"/>
            <a:ext cx="3357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argument is always a function</a:t>
            </a:r>
          </a:p>
          <a:p>
            <a:endParaRPr lang="en-US" dirty="0"/>
          </a:p>
          <a:p>
            <a:r>
              <a:rPr lang="en-US" dirty="0"/>
              <a:t>The key function takes the element of the collection as the argument</a:t>
            </a:r>
          </a:p>
          <a:p>
            <a:endParaRPr lang="en-US" dirty="0"/>
          </a:p>
          <a:p>
            <a:r>
              <a:rPr lang="en-US" dirty="0"/>
              <a:t>The key function should return the value from the element of the collection as the value to be compared</a:t>
            </a:r>
          </a:p>
        </p:txBody>
      </p:sp>
    </p:spTree>
    <p:extLst>
      <p:ext uri="{BB962C8B-B14F-4D97-AF65-F5344CB8AC3E}">
        <p14:creationId xmlns:p14="http://schemas.microsoft.com/office/powerpoint/2010/main" val="33708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DD9-1F5B-41E4-8747-B4E21ADA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FC74A-A6D1-446D-9530-4A04A75C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048256"/>
            <a:ext cx="475643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__init__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.val = val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__repr__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f"Obj 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.val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get_val_from_object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(obj):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obj.val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obj_list = [ExampleObject(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ExampleObject(-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)]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sorted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(obj_list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=get_val_from_object))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[Obj val -1, Obj val 2, Obj val 5]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A811D-AF5E-42DC-A0C4-D828B18C304C}"/>
              </a:ext>
            </a:extLst>
          </p:cNvPr>
          <p:cNvSpPr txBox="1"/>
          <p:nvPr/>
        </p:nvSpPr>
        <p:spPr>
          <a:xfrm>
            <a:off x="5157788" y="871538"/>
            <a:ext cx="3714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sort these objects without declaring</a:t>
            </a:r>
          </a:p>
          <a:p>
            <a:r>
              <a:rPr lang="en-US" dirty="0"/>
              <a:t>__eq__, __</a:t>
            </a:r>
            <a:r>
              <a:rPr lang="en-US" dirty="0" err="1"/>
              <a:t>lt</a:t>
            </a:r>
            <a:r>
              <a:rPr lang="en-US" dirty="0"/>
              <a:t>__, __</a:t>
            </a:r>
            <a:r>
              <a:rPr lang="en-US" dirty="0" err="1"/>
              <a:t>gt</a:t>
            </a:r>
            <a:r>
              <a:rPr lang="en-US" dirty="0"/>
              <a:t>__,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can use the key argument of the sorted function to sort by specific values form our object.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AE08A-C4CA-4A38-8431-7ECCE068EAFA}"/>
              </a:ext>
            </a:extLst>
          </p:cNvPr>
          <p:cNvSpPr txBox="1"/>
          <p:nvPr/>
        </p:nvSpPr>
        <p:spPr>
          <a:xfrm>
            <a:off x="5207794" y="3014663"/>
            <a:ext cx="371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really need to create a new function every time we want to use sorted with a key argument ? </a:t>
            </a:r>
          </a:p>
        </p:txBody>
      </p:sp>
    </p:spTree>
    <p:extLst>
      <p:ext uri="{BB962C8B-B14F-4D97-AF65-F5344CB8AC3E}">
        <p14:creationId xmlns:p14="http://schemas.microsoft.com/office/powerpoint/2010/main" val="4064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C268-4434-46C4-8E03-A49AF19A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19B73-3132-4AD0-8A32-BC23A831D736}"/>
              </a:ext>
            </a:extLst>
          </p:cNvPr>
          <p:cNvSpPr txBox="1"/>
          <p:nvPr/>
        </p:nvSpPr>
        <p:spPr>
          <a:xfrm>
            <a:off x="235744" y="835819"/>
            <a:ext cx="8415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functions is a way to quickly declare a one-use function.</a:t>
            </a:r>
          </a:p>
          <a:p>
            <a:endParaRPr lang="en-US" dirty="0"/>
          </a:p>
          <a:p>
            <a:r>
              <a:rPr lang="en-US" dirty="0"/>
              <a:t>Lambda functions are not permanently registered in our program as a function.</a:t>
            </a:r>
          </a:p>
          <a:p>
            <a:r>
              <a:rPr lang="en-US" dirty="0"/>
              <a:t>They are created when necessary</a:t>
            </a:r>
          </a:p>
          <a:p>
            <a:endParaRPr lang="en-US" dirty="0"/>
          </a:p>
          <a:p>
            <a:r>
              <a:rPr lang="en-US" dirty="0"/>
              <a:t>Lambda functions also have limited potential. As they can execute only a simple line of code.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1A3E8A-EC04-4817-956D-FD7769C3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4" y="2235995"/>
            <a:ext cx="2961067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power_2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(el):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 **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power_2_lambda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lambda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el: el **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(power_2(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(power_2_lambda(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4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Using both examples on our map function.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(power_2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1, 4, 9, 16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(power_2_lambda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1, 4, 9, 16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B1B56-CFB3-4D5C-B035-145A1EFF44AC}"/>
              </a:ext>
            </a:extLst>
          </p:cNvPr>
          <p:cNvSpPr txBox="1"/>
          <p:nvPr/>
        </p:nvSpPr>
        <p:spPr>
          <a:xfrm>
            <a:off x="3493294" y="2417861"/>
            <a:ext cx="5300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functions are declared using the </a:t>
            </a:r>
            <a:r>
              <a:rPr lang="en-US" b="1" dirty="0"/>
              <a:t>lambda </a:t>
            </a:r>
            <a:r>
              <a:rPr lang="en-US" dirty="0"/>
              <a:t>keyword</a:t>
            </a:r>
          </a:p>
          <a:p>
            <a:endParaRPr lang="en-US" b="1" dirty="0"/>
          </a:p>
          <a:p>
            <a:r>
              <a:rPr lang="en-US" dirty="0"/>
              <a:t>The arguments of a lambda function are specified before the colon : </a:t>
            </a:r>
          </a:p>
          <a:p>
            <a:endParaRPr lang="en-US" dirty="0"/>
          </a:p>
          <a:p>
            <a:r>
              <a:rPr lang="en-US" dirty="0"/>
              <a:t>And the result to return from the lambda function is specified after the colon</a:t>
            </a:r>
          </a:p>
          <a:p>
            <a:endParaRPr lang="en-US" dirty="0"/>
          </a:p>
          <a:p>
            <a:r>
              <a:rPr lang="en-US" dirty="0"/>
              <a:t>power_2 and power_2_lambda are both functions that do the </a:t>
            </a:r>
            <a:r>
              <a:rPr lang="en-US"/>
              <a:t>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8250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3896</Words>
  <Application>Microsoft Office PowerPoint</Application>
  <PresentationFormat>On-screen Show (16:9)</PresentationFormat>
  <Paragraphs>185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</vt:lpstr>
      <vt:lpstr>Arial</vt:lpstr>
      <vt:lpstr>Material</vt:lpstr>
      <vt:lpstr>Functions as objects, high order functions</vt:lpstr>
      <vt:lpstr>Lectia de azi</vt:lpstr>
      <vt:lpstr>Why is python cool ? </vt:lpstr>
      <vt:lpstr>Example</vt:lpstr>
      <vt:lpstr>Functions</vt:lpstr>
      <vt:lpstr>The map function</vt:lpstr>
      <vt:lpstr>Sorted, min, max</vt:lpstr>
      <vt:lpstr>More examples</vt:lpstr>
      <vt:lpstr>Lambda Functions</vt:lpstr>
      <vt:lpstr>Lambda examples</vt:lpstr>
      <vt:lpstr>What’s the big deal about lambdas ? </vt:lpstr>
      <vt:lpstr>Iterables and Generators</vt:lpstr>
      <vt:lpstr>Example</vt:lpstr>
      <vt:lpstr>Generators</vt:lpstr>
      <vt:lpstr>Why use generators</vt:lpstr>
      <vt:lpstr>Example</vt:lpstr>
      <vt:lpstr>Random numbers generator</vt:lpstr>
      <vt:lpstr>Decorators</vt:lpstr>
      <vt:lpstr>Example</vt:lpstr>
      <vt:lpstr>Functions with args</vt:lpstr>
      <vt:lpstr>Decorator with args</vt:lpstr>
      <vt:lpstr>Another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2022-03-07T12:21:16Z</dcterms:modified>
</cp:coreProperties>
</file>