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9" r:id="rId2"/>
    <p:sldId id="272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724"/>
    <a:srgbClr val="BFBFBF"/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101F-27AE-4324-B5A9-D210C989F4DA}" type="datetimeFigureOut">
              <a:rPr lang="en-IN" smtClean="0"/>
              <a:t>22-04-2019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A91AB-2DE3-47DD-A1AA-1D89C5F35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0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5E8082F-D42D-40E7-8185-B35CA5AEA542}" type="datetime1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2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F4E0734A-7C3B-46D9-B0F9-1B16DA497C05}" type="datetime1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3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137FF9D-2EC9-4B36-9CAA-74ECA5365392}" type="datetime1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3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5F1249C3-14BC-4007-9584-61F41D3FA697}" type="datetime1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16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CE3CBD1-C17D-4C8E-8ABA-11DD5E86F2C0}" type="datetime1">
              <a:rPr lang="en-IN" smtClean="0"/>
              <a:t>22-04-2019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3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3287180-F483-4544-9362-2821B8B5DEC3}" type="datetime1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1E424216-471C-4857-9FA9-72FF93BE54C4}" type="datetime1">
              <a:rPr lang="en-IN" smtClean="0"/>
              <a:t>22-04-2019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9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E0FFC24B-8145-46E0-9DF7-3C1116884EF6}" type="datetime1">
              <a:rPr lang="en-IN" smtClean="0"/>
              <a:t>22-04-2019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1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A99C409-A81E-46DB-9B9E-22104F086472}" type="datetime1">
              <a:rPr lang="en-IN" smtClean="0"/>
              <a:t>22-04-2019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latin typeface="Rockwell" panose="02060603020205020403" pitchFamily="18" charset="0"/>
              </a:rPr>
              <a:t>https://blog.sqlauthority.com</a:t>
            </a:r>
            <a:endParaRPr lang="en-IN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BA4B65E-864D-4C84-B8D5-E2CE6A8705D8}" type="datetime1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9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C1A3A3A-D321-469E-90BD-ED36C1AE8EDE}" type="datetime1">
              <a:rPr lang="en-IN" smtClean="0"/>
              <a:t>22-04-2019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0DB8FD10-BD07-40B5-B99E-4AB6573D5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en-US" dirty="0">
                <a:latin typeface="Rockwell" panose="02060603020205020403" pitchFamily="18" charset="0"/>
              </a:rPr>
              <a:t>https://blog.sqlauthority.com</a:t>
            </a:r>
            <a:endParaRPr lang="en-IN" dirty="0">
              <a:latin typeface="Rockwell" panose="020606030202050204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Rockwell" panose="02060603020205020403" pitchFamily="18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Rockwell" panose="02060603020205020403" pitchFamily="18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Rockwell" panose="02060603020205020403" pitchFamily="18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Rockwell" panose="02060603020205020403" pitchFamily="18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Rockwell" panose="02060603020205020403" pitchFamily="18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F6159-733B-4CB5-8A6D-3CD3B9412E2F}"/>
              </a:ext>
            </a:extLst>
          </p:cNvPr>
          <p:cNvSpPr txBox="1"/>
          <p:nvPr/>
        </p:nvSpPr>
        <p:spPr>
          <a:xfrm>
            <a:off x="4537494" y="339778"/>
            <a:ext cx="529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Points to Remember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65036-9C89-4FA9-95E7-CD3A02606CEA}"/>
              </a:ext>
            </a:extLst>
          </p:cNvPr>
          <p:cNvSpPr txBox="1"/>
          <p:nvPr/>
        </p:nvSpPr>
        <p:spPr>
          <a:xfrm>
            <a:off x="4537494" y="1720840"/>
            <a:ext cx="73920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Rockwell" panose="02060603020205020403" pitchFamily="18" charset="0"/>
              </a:rPr>
              <a:t>3</a:t>
            </a:r>
            <a:r>
              <a:rPr lang="en-US" sz="2800" b="1" dirty="0">
                <a:latin typeface="Rockwell" panose="02060603020205020403" pitchFamily="18" charset="0"/>
              </a:rPr>
              <a:t> Important Rules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1: First column of the index should be in the WHERE clause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5AA14-CF98-4A33-945A-15DB23D52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69" y="0"/>
            <a:ext cx="4221641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F6159-733B-4CB5-8A6D-3CD3B9412E2F}"/>
              </a:ext>
            </a:extLst>
          </p:cNvPr>
          <p:cNvSpPr txBox="1"/>
          <p:nvPr/>
        </p:nvSpPr>
        <p:spPr>
          <a:xfrm>
            <a:off x="4537494" y="339778"/>
            <a:ext cx="529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Points to Remember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65036-9C89-4FA9-95E7-CD3A02606CEA}"/>
              </a:ext>
            </a:extLst>
          </p:cNvPr>
          <p:cNvSpPr txBox="1"/>
          <p:nvPr/>
        </p:nvSpPr>
        <p:spPr>
          <a:xfrm>
            <a:off x="4537494" y="1720840"/>
            <a:ext cx="73920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Rockwell" panose="02060603020205020403" pitchFamily="18" charset="0"/>
              </a:rPr>
              <a:t>3</a:t>
            </a:r>
            <a:r>
              <a:rPr lang="en-US" sz="2800" b="1" dirty="0">
                <a:latin typeface="Rockwell" panose="02060603020205020403" pitchFamily="18" charset="0"/>
              </a:rPr>
              <a:t> Important Rules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1: First column of the index should be in the WHERE clause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2: Index with the most distinct / different / cardinal value is preferred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5AA14-CF98-4A33-945A-15DB23D52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69" y="0"/>
            <a:ext cx="4221641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F6159-733B-4CB5-8A6D-3CD3B9412E2F}"/>
              </a:ext>
            </a:extLst>
          </p:cNvPr>
          <p:cNvSpPr txBox="1"/>
          <p:nvPr/>
        </p:nvSpPr>
        <p:spPr>
          <a:xfrm>
            <a:off x="4537494" y="339778"/>
            <a:ext cx="529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Points to Remember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65036-9C89-4FA9-95E7-CD3A02606CEA}"/>
              </a:ext>
            </a:extLst>
          </p:cNvPr>
          <p:cNvSpPr txBox="1"/>
          <p:nvPr/>
        </p:nvSpPr>
        <p:spPr>
          <a:xfrm>
            <a:off x="4537494" y="1720840"/>
            <a:ext cx="739203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Rockwell" panose="02060603020205020403" pitchFamily="18" charset="0"/>
              </a:rPr>
              <a:t>3</a:t>
            </a:r>
            <a:r>
              <a:rPr lang="en-US" sz="2800" b="1" dirty="0">
                <a:latin typeface="Rockwell" panose="02060603020205020403" pitchFamily="18" charset="0"/>
              </a:rPr>
              <a:t> Important Rules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1: First column of the index should be in the WHERE clause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2: Index with the most distinct / different / cardinal value is preferred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3: Index with higher </a:t>
            </a:r>
            <a:r>
              <a:rPr lang="en-US" sz="2400" b="1" dirty="0" err="1">
                <a:latin typeface="Rockwell" panose="02060603020205020403" pitchFamily="18" charset="0"/>
              </a:rPr>
              <a:t>IndexID</a:t>
            </a:r>
            <a:r>
              <a:rPr lang="en-US" sz="2400" b="1" dirty="0">
                <a:latin typeface="Rockwell" panose="02060603020205020403" pitchFamily="18" charset="0"/>
              </a:rPr>
              <a:t> or latest created index is preferred 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5AA14-CF98-4A33-945A-15DB23D52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69" y="0"/>
            <a:ext cx="4221641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F6159-733B-4CB5-8A6D-3CD3B9412E2F}"/>
              </a:ext>
            </a:extLst>
          </p:cNvPr>
          <p:cNvSpPr txBox="1"/>
          <p:nvPr/>
        </p:nvSpPr>
        <p:spPr>
          <a:xfrm>
            <a:off x="4537494" y="339778"/>
            <a:ext cx="529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Rockwell" panose="02060603020205020403" pitchFamily="18" charset="0"/>
              </a:rPr>
              <a:t>Points to Remember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65036-9C89-4FA9-95E7-CD3A02606CEA}"/>
              </a:ext>
            </a:extLst>
          </p:cNvPr>
          <p:cNvSpPr txBox="1"/>
          <p:nvPr/>
        </p:nvSpPr>
        <p:spPr>
          <a:xfrm>
            <a:off x="4537494" y="1720840"/>
            <a:ext cx="739203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Rockwell" panose="02060603020205020403" pitchFamily="18" charset="0"/>
              </a:rPr>
              <a:t>3</a:t>
            </a:r>
            <a:r>
              <a:rPr lang="en-US" sz="2800" b="1" dirty="0">
                <a:latin typeface="Rockwell" panose="02060603020205020403" pitchFamily="18" charset="0"/>
              </a:rPr>
              <a:t> Important Rules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1: First column of the index should be in the WHERE clause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2: Index with the most distinct / different / cardinal value is preferred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sz="2400" b="1" dirty="0">
                <a:latin typeface="Rockwell" panose="02060603020205020403" pitchFamily="18" charset="0"/>
              </a:rPr>
              <a:t>Rule 3: Index with higher </a:t>
            </a:r>
            <a:r>
              <a:rPr lang="en-US" sz="2400" b="1" dirty="0" err="1">
                <a:latin typeface="Rockwell" panose="02060603020205020403" pitchFamily="18" charset="0"/>
              </a:rPr>
              <a:t>IndexID</a:t>
            </a:r>
            <a:r>
              <a:rPr lang="en-US" sz="2400" b="1" dirty="0">
                <a:latin typeface="Rockwell" panose="02060603020205020403" pitchFamily="18" charset="0"/>
              </a:rPr>
              <a:t> or latest created index is preferred </a:t>
            </a:r>
          </a:p>
          <a:p>
            <a:endParaRPr lang="en-US" sz="2400" b="1" dirty="0">
              <a:latin typeface="Rockwell" panose="02060603020205020403" pitchFamily="18" charset="0"/>
            </a:endParaRPr>
          </a:p>
          <a:p>
            <a:r>
              <a:rPr lang="en-US" b="1" dirty="0">
                <a:latin typeface="Rockwell" panose="02060603020205020403" pitchFamily="18" charset="0"/>
              </a:rPr>
              <a:t>… there are many other minor rules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5AA14-CF98-4A33-945A-15DB23D52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869" y="0"/>
            <a:ext cx="4221641" cy="63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1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158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Rockwell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Pinalkumar Dave</dc:creator>
  <cp:lastModifiedBy>Pinal Dave</cp:lastModifiedBy>
  <cp:revision>50</cp:revision>
  <dcterms:created xsi:type="dcterms:W3CDTF">2017-01-20T08:26:10Z</dcterms:created>
  <dcterms:modified xsi:type="dcterms:W3CDTF">2019-04-22T11:41:02Z</dcterms:modified>
</cp:coreProperties>
</file>