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4" r:id="rId7"/>
    <p:sldId id="257" r:id="rId8"/>
    <p:sldId id="258" r:id="rId9"/>
    <p:sldId id="259" r:id="rId10"/>
    <p:sldId id="260" r:id="rId11"/>
    <p:sldId id="261" r:id="rId12"/>
    <p:sldId id="262" r:id="rId13"/>
    <p:sldId id="266" r:id="rId14"/>
    <p:sldId id="267" r:id="rId15"/>
    <p:sldId id="268" r:id="rId16"/>
    <p:sldId id="265" r:id="rId17"/>
    <p:sldId id="269" r:id="rId18"/>
    <p:sldId id="270" r:id="rId19"/>
    <p:sldId id="272" r:id="rId20"/>
    <p:sldId id="273" r:id="rId21"/>
    <p:sldId id="271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EF70F-3ECC-4DC3-AF41-B9341F1891CE}" v="2669" dt="2025-10-12T22:24:38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435" autoAdjust="0"/>
  </p:normalViewPr>
  <p:slideViewPr>
    <p:cSldViewPr snapToGrid="0">
      <p:cViewPr varScale="1">
        <p:scale>
          <a:sx n="104" d="100"/>
          <a:sy n="104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6047990471976e7/Documents/September%20POM%2020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6047990471976e7/Documents/September%20POM%20202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6047990471976e7/Desktop/September%20POM%20202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Fibonacci</a:t>
            </a:r>
            <a:r>
              <a:rPr lang="en-US" baseline="0"/>
              <a:t> Numbers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Sheet1!$B$3:$B$23</c:f>
              <c:numCache>
                <c:formatCode>General</c:formatCode>
                <c:ptCount val="21"/>
                <c:pt idx="0">
                  <c:v>0</c:v>
                </c:pt>
                <c:pt idx="1">
                  <c:v>100</c:v>
                </c:pt>
                <c:pt idx="2">
                  <c:v>200</c:v>
                </c:pt>
                <c:pt idx="3">
                  <c:v>300</c:v>
                </c:pt>
                <c:pt idx="4">
                  <c:v>400</c:v>
                </c:pt>
                <c:pt idx="5">
                  <c:v>500</c:v>
                </c:pt>
                <c:pt idx="6">
                  <c:v>600</c:v>
                </c:pt>
                <c:pt idx="7">
                  <c:v>700</c:v>
                </c:pt>
                <c:pt idx="8">
                  <c:v>800</c:v>
                </c:pt>
                <c:pt idx="9">
                  <c:v>900</c:v>
                </c:pt>
                <c:pt idx="10">
                  <c:v>1000</c:v>
                </c:pt>
                <c:pt idx="11">
                  <c:v>1100</c:v>
                </c:pt>
                <c:pt idx="12">
                  <c:v>1200</c:v>
                </c:pt>
                <c:pt idx="13">
                  <c:v>1300</c:v>
                </c:pt>
                <c:pt idx="14">
                  <c:v>1400</c:v>
                </c:pt>
                <c:pt idx="15">
                  <c:v>1500</c:v>
                </c:pt>
                <c:pt idx="16">
                  <c:v>1600</c:v>
                </c:pt>
                <c:pt idx="17">
                  <c:v>1700</c:v>
                </c:pt>
                <c:pt idx="18">
                  <c:v>1800</c:v>
                </c:pt>
                <c:pt idx="19">
                  <c:v>1900</c:v>
                </c:pt>
                <c:pt idx="20">
                  <c:v>2000</c:v>
                </c:pt>
              </c:numCache>
            </c:numRef>
          </c:xVal>
          <c:yVal>
            <c:numRef>
              <c:f>Sheet1!$C$3:$C$23</c:f>
              <c:numCache>
                <c:formatCode>General</c:formatCode>
                <c:ptCount val="21"/>
                <c:pt idx="0">
                  <c:v>0</c:v>
                </c:pt>
                <c:pt idx="1">
                  <c:v>21</c:v>
                </c:pt>
                <c:pt idx="2">
                  <c:v>42</c:v>
                </c:pt>
                <c:pt idx="3">
                  <c:v>63</c:v>
                </c:pt>
                <c:pt idx="4">
                  <c:v>84</c:v>
                </c:pt>
                <c:pt idx="5">
                  <c:v>105</c:v>
                </c:pt>
                <c:pt idx="6">
                  <c:v>126</c:v>
                </c:pt>
                <c:pt idx="7">
                  <c:v>146</c:v>
                </c:pt>
                <c:pt idx="8">
                  <c:v>167</c:v>
                </c:pt>
                <c:pt idx="9">
                  <c:v>188</c:v>
                </c:pt>
                <c:pt idx="10">
                  <c:v>209</c:v>
                </c:pt>
                <c:pt idx="11">
                  <c:v>230</c:v>
                </c:pt>
                <c:pt idx="12">
                  <c:v>251</c:v>
                </c:pt>
                <c:pt idx="13">
                  <c:v>272</c:v>
                </c:pt>
                <c:pt idx="14">
                  <c:v>293</c:v>
                </c:pt>
                <c:pt idx="15">
                  <c:v>314</c:v>
                </c:pt>
                <c:pt idx="16">
                  <c:v>335</c:v>
                </c:pt>
                <c:pt idx="17">
                  <c:v>355</c:v>
                </c:pt>
                <c:pt idx="18">
                  <c:v>376</c:v>
                </c:pt>
                <c:pt idx="19">
                  <c:v>397</c:v>
                </c:pt>
                <c:pt idx="20">
                  <c:v>418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A3-4457-A1D1-8EFB9572C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1258127"/>
        <c:axId val="1171266767"/>
      </c:scatterChart>
      <c:valAx>
        <c:axId val="1171258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266767"/>
        <c:crosses val="autoZero"/>
        <c:crossBetween val="midCat"/>
      </c:valAx>
      <c:valAx>
        <c:axId val="1171266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Digits</a:t>
                </a:r>
                <a:r>
                  <a:rPr lang="en-US" baseline="0"/>
                  <a:t> in F(n)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1258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For loop run</a:t>
            </a:r>
            <a:r>
              <a:rPr lang="en-US" baseline="0"/>
              <a:t>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277013002935841E-2"/>
          <c:y val="0.12615646258503402"/>
          <c:w val="0.88043103149518476"/>
          <c:h val="0.7759174114489708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Sheet1!$B$27:$B$52</c:f>
              <c:numCache>
                <c:formatCode>General</c:formatCode>
                <c:ptCount val="26"/>
                <c:pt idx="0">
                  <c:v>10000</c:v>
                </c:pt>
                <c:pt idx="1">
                  <c:v>12000</c:v>
                </c:pt>
                <c:pt idx="2">
                  <c:v>14000</c:v>
                </c:pt>
                <c:pt idx="3">
                  <c:v>16000</c:v>
                </c:pt>
                <c:pt idx="4">
                  <c:v>18000</c:v>
                </c:pt>
                <c:pt idx="5">
                  <c:v>20000</c:v>
                </c:pt>
                <c:pt idx="6">
                  <c:v>22000</c:v>
                </c:pt>
                <c:pt idx="7">
                  <c:v>24000</c:v>
                </c:pt>
                <c:pt idx="8">
                  <c:v>26000</c:v>
                </c:pt>
                <c:pt idx="9">
                  <c:v>28000</c:v>
                </c:pt>
                <c:pt idx="10">
                  <c:v>30000</c:v>
                </c:pt>
                <c:pt idx="11">
                  <c:v>32000</c:v>
                </c:pt>
                <c:pt idx="12">
                  <c:v>34000</c:v>
                </c:pt>
                <c:pt idx="13">
                  <c:v>36000</c:v>
                </c:pt>
                <c:pt idx="14">
                  <c:v>38000</c:v>
                </c:pt>
                <c:pt idx="15">
                  <c:v>40000</c:v>
                </c:pt>
                <c:pt idx="16">
                  <c:v>42000</c:v>
                </c:pt>
                <c:pt idx="17">
                  <c:v>44000</c:v>
                </c:pt>
                <c:pt idx="18">
                  <c:v>46000</c:v>
                </c:pt>
                <c:pt idx="19">
                  <c:v>48000</c:v>
                </c:pt>
                <c:pt idx="20">
                  <c:v>50000</c:v>
                </c:pt>
                <c:pt idx="21">
                  <c:v>60000</c:v>
                </c:pt>
                <c:pt idx="22">
                  <c:v>70000</c:v>
                </c:pt>
                <c:pt idx="23">
                  <c:v>80000</c:v>
                </c:pt>
                <c:pt idx="24">
                  <c:v>90000</c:v>
                </c:pt>
                <c:pt idx="25">
                  <c:v>100000</c:v>
                </c:pt>
              </c:numCache>
            </c:numRef>
          </c:xVal>
          <c:yVal>
            <c:numRef>
              <c:f>Sheet1!$C$27:$C$52</c:f>
              <c:numCache>
                <c:formatCode>General</c:formatCode>
                <c:ptCount val="26"/>
                <c:pt idx="0">
                  <c:v>1.1000000000000001E-3</c:v>
                </c:pt>
                <c:pt idx="1">
                  <c:v>1.5E-3</c:v>
                </c:pt>
                <c:pt idx="2">
                  <c:v>1.9E-3</c:v>
                </c:pt>
                <c:pt idx="3">
                  <c:v>2.3999999999999998E-3</c:v>
                </c:pt>
                <c:pt idx="4">
                  <c:v>2.8E-3</c:v>
                </c:pt>
                <c:pt idx="5">
                  <c:v>3.3999999999999998E-3</c:v>
                </c:pt>
                <c:pt idx="6">
                  <c:v>3.8999999999999998E-3</c:v>
                </c:pt>
                <c:pt idx="7">
                  <c:v>4.5999999999999999E-3</c:v>
                </c:pt>
                <c:pt idx="8">
                  <c:v>5.3E-3</c:v>
                </c:pt>
                <c:pt idx="9">
                  <c:v>5.8999999999999999E-3</c:v>
                </c:pt>
                <c:pt idx="10">
                  <c:v>6.7000000000000002E-3</c:v>
                </c:pt>
                <c:pt idx="11">
                  <c:v>7.4999999999999997E-3</c:v>
                </c:pt>
                <c:pt idx="12">
                  <c:v>8.3999999999999995E-3</c:v>
                </c:pt>
                <c:pt idx="13">
                  <c:v>9.2999999999999992E-3</c:v>
                </c:pt>
                <c:pt idx="14">
                  <c:v>1.03E-2</c:v>
                </c:pt>
                <c:pt idx="15">
                  <c:v>1.12E-2</c:v>
                </c:pt>
                <c:pt idx="16">
                  <c:v>1.2200000000000001E-2</c:v>
                </c:pt>
                <c:pt idx="17">
                  <c:v>1.32E-2</c:v>
                </c:pt>
                <c:pt idx="18">
                  <c:v>1.44E-2</c:v>
                </c:pt>
                <c:pt idx="19">
                  <c:v>1.5599999999999999E-2</c:v>
                </c:pt>
                <c:pt idx="20">
                  <c:v>1.6799999999999999E-2</c:v>
                </c:pt>
                <c:pt idx="21">
                  <c:v>2.35E-2</c:v>
                </c:pt>
                <c:pt idx="22">
                  <c:v>3.2000000000000001E-2</c:v>
                </c:pt>
                <c:pt idx="23">
                  <c:v>4.1000000000000002E-2</c:v>
                </c:pt>
                <c:pt idx="24">
                  <c:v>5.1999999999999998E-2</c:v>
                </c:pt>
                <c:pt idx="25">
                  <c:v>6.4000000000000001E-2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4D2-4895-A512-4EC734E3A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6102431"/>
        <c:axId val="1396106751"/>
      </c:scatterChart>
      <c:valAx>
        <c:axId val="1396102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</a:t>
                </a:r>
                <a:r>
                  <a:rPr lang="en-US" sz="1100"/>
                  <a:t>N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50597245645666289"/>
              <c:y val="0.947170418006430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106751"/>
        <c:crosses val="autoZero"/>
        <c:crossBetween val="midCat"/>
      </c:valAx>
      <c:valAx>
        <c:axId val="1396106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Time</a:t>
                </a:r>
                <a:r>
                  <a:rPr lang="en-US" sz="1100" baseline="0" dirty="0"/>
                  <a:t> to compute F(N) (s)</a:t>
                </a:r>
                <a:r>
                  <a:rPr lang="en-US" sz="1100" dirty="0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1024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Recursion</a:t>
            </a:r>
            <a:r>
              <a:rPr lang="en-US" baseline="0"/>
              <a:t> vs. For loop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Sheet1!$C$79</c:f>
              <c:strCache>
                <c:ptCount val="1"/>
                <c:pt idx="0">
                  <c:v>Recursion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Sheet1!$B$80:$B$99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Sheet1!$C$80:$C$99</c:f>
              <c:numCache>
                <c:formatCode>General</c:formatCode>
                <c:ptCount val="20"/>
                <c:pt idx="0">
                  <c:v>9.0000000000000011E-3</c:v>
                </c:pt>
                <c:pt idx="1">
                  <c:v>1.9E-2</c:v>
                </c:pt>
                <c:pt idx="2">
                  <c:v>3.1E-2</c:v>
                </c:pt>
                <c:pt idx="3">
                  <c:v>4.3999999999999997E-2</c:v>
                </c:pt>
                <c:pt idx="4">
                  <c:v>5.8000000000000003E-2</c:v>
                </c:pt>
                <c:pt idx="5">
                  <c:v>7.0999999999999994E-2</c:v>
                </c:pt>
                <c:pt idx="6">
                  <c:v>8.3000000000000004E-2</c:v>
                </c:pt>
                <c:pt idx="7">
                  <c:v>9.7000000000000003E-2</c:v>
                </c:pt>
                <c:pt idx="8">
                  <c:v>0.113</c:v>
                </c:pt>
                <c:pt idx="9">
                  <c:v>0.129</c:v>
                </c:pt>
                <c:pt idx="10">
                  <c:v>0.14599999999999999</c:v>
                </c:pt>
                <c:pt idx="11">
                  <c:v>0.159</c:v>
                </c:pt>
                <c:pt idx="12">
                  <c:v>0.17599999999999999</c:v>
                </c:pt>
                <c:pt idx="13">
                  <c:v>0.193</c:v>
                </c:pt>
                <c:pt idx="14">
                  <c:v>0.20699999999999999</c:v>
                </c:pt>
                <c:pt idx="15">
                  <c:v>0.214</c:v>
                </c:pt>
                <c:pt idx="16">
                  <c:v>0.22500000000000001</c:v>
                </c:pt>
                <c:pt idx="17">
                  <c:v>0.24199999999999999</c:v>
                </c:pt>
                <c:pt idx="18">
                  <c:v>0.25700000000000001</c:v>
                </c:pt>
                <c:pt idx="19">
                  <c:v>0.27800000000000002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F5-46A6-ABB1-CED658262427}"/>
            </c:ext>
          </c:extLst>
        </c:ser>
        <c:ser>
          <c:idx val="1"/>
          <c:order val="1"/>
          <c:tx>
            <c:strRef>
              <c:f>Sheet1!$D$79</c:f>
              <c:strCache>
                <c:ptCount val="1"/>
                <c:pt idx="0">
                  <c:v>For loop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Sheet1!$B$80:$B$99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cat>
          <c:val>
            <c:numRef>
              <c:f>Sheet1!$D$80:$D$99</c:f>
              <c:numCache>
                <c:formatCode>General</c:formatCode>
                <c:ptCount val="20"/>
                <c:pt idx="0">
                  <c:v>3.3E-3</c:v>
                </c:pt>
                <c:pt idx="1">
                  <c:v>7.1000000000000004E-3</c:v>
                </c:pt>
                <c:pt idx="2">
                  <c:v>1.21E-2</c:v>
                </c:pt>
                <c:pt idx="3">
                  <c:v>1.7500000000000002E-2</c:v>
                </c:pt>
                <c:pt idx="4">
                  <c:v>2.3099999999999999E-2</c:v>
                </c:pt>
                <c:pt idx="5">
                  <c:v>2.8500000000000001E-2</c:v>
                </c:pt>
                <c:pt idx="6">
                  <c:v>3.3399999999999999E-2</c:v>
                </c:pt>
                <c:pt idx="7">
                  <c:v>3.9899999999999998E-2</c:v>
                </c:pt>
                <c:pt idx="8">
                  <c:v>4.4900000000000002E-2</c:v>
                </c:pt>
                <c:pt idx="9">
                  <c:v>5.1799999999999999E-2</c:v>
                </c:pt>
                <c:pt idx="10">
                  <c:v>5.7599999999999998E-2</c:v>
                </c:pt>
                <c:pt idx="11">
                  <c:v>6.4799999999999996E-2</c:v>
                </c:pt>
                <c:pt idx="12">
                  <c:v>7.1800000000000003E-2</c:v>
                </c:pt>
                <c:pt idx="13">
                  <c:v>7.9100000000000004E-2</c:v>
                </c:pt>
                <c:pt idx="14">
                  <c:v>8.8099999999999998E-2</c:v>
                </c:pt>
                <c:pt idx="15">
                  <c:v>9.4700000000000006E-2</c:v>
                </c:pt>
                <c:pt idx="16">
                  <c:v>0.1031</c:v>
                </c:pt>
                <c:pt idx="17">
                  <c:v>0.1135</c:v>
                </c:pt>
                <c:pt idx="18">
                  <c:v>0.1195</c:v>
                </c:pt>
                <c:pt idx="19">
                  <c:v>0.1255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F5-46A6-ABB1-CED658262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68823999"/>
        <c:axId val="1568822079"/>
      </c:lineChart>
      <c:catAx>
        <c:axId val="1568823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822079"/>
        <c:crosses val="autoZero"/>
        <c:auto val="1"/>
        <c:lblAlgn val="ctr"/>
        <c:lblOffset val="100"/>
        <c:noMultiLvlLbl val="0"/>
      </c:catAx>
      <c:valAx>
        <c:axId val="1568822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8823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7610-9A7C-4C01-540B-A1CC463A9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4808E-17ED-EB2E-5E46-FEB7433DB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FA4CD-E39D-3F5C-161E-7A137B9F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1C8A-E91B-DAA4-B3A6-49DF98E3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4E74-AA7D-4F13-7331-E313DCBF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96D5-C30D-3883-3536-F50A4CCB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25626-8623-DA68-0E2C-CE6A46AF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E717-60F4-EAC4-A66A-B382153C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09A4-33EB-9DF3-A698-97FE50B4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9AA0A-BBD7-6667-A501-33CE2770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85C1C-A2AC-3C87-5D6C-C9B03C393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F4AAD-7A18-DB5F-C9CF-8B0C25A3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E3801-1914-73AF-D7E9-1562546F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4E69-71A6-EC15-9ECB-8A66AD2B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AF86-C3B7-933C-1517-74C49530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7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8D7B-B414-1426-99C0-6F45F3A1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5082-C597-FD9C-7743-75220FD85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915B-65C9-5280-2ED1-024C4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EBF1-262A-2AFD-4947-93D37730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ABA6-4CDC-D22F-21FF-DBC173B8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3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1275-B646-B6C7-811B-975972DB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ADA6B-FC07-9B71-1696-26BBEDF49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46B5A-DC3A-63ED-85F0-14151A65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C857A-5AC1-535B-9360-300A6246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58087-6215-7C48-7945-D6150D2A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9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B21F-F4C0-2BB0-D16B-5BF2B27D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194DF-7B3F-1361-168E-74E709AA6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384A6-86ED-FC36-C394-30BECB6F1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64252-8564-65E9-3AA1-7F30A94A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3B03F-682B-1A79-49EE-3D4D9BF8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A60AF-335C-9D0A-05E6-439B6359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3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25F4-95B6-F5F6-A8EE-6EC57A02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480C3-6709-D7C5-3D7D-8DA18323E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C00A0-F365-EB42-AB91-D5D7932C9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F6F77-03E8-5864-E31D-53BD667F8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DCDFA-4297-28D0-8B9A-F41DA44B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38F8C-5317-748D-F331-F6FAD8E9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4F351-2D8A-6940-BBED-0081FD4B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DE43E-7F47-62CD-134C-3DD06E8C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7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18C0-EE84-CD82-EDB1-C273736A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1EDB5-21C1-14A7-DEB0-9FB787BB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47380-2A49-06F9-DFF7-50AF76E02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EC5D9-A886-BF10-AEFA-00664851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1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A1215-09EC-2A4A-6780-A7007DDB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9DC5A-15BC-91AD-C2EC-3038B50C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B7880-83DD-40B5-3335-DE216176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2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97B0-AE85-7331-625E-914065D4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5C90-1877-85B5-3480-2A261DDD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63621-539D-3ABE-E229-F26A4C6EA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1455B-89AF-A553-5ECE-DDD109CB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4151E-5AEA-5023-DAF7-21513C80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D968F-2F1F-78D6-29FA-6BBB28FA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DD58-0E4B-DAE1-8EEB-6E75B76F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C3BE7-02F5-1ADF-6746-14D633601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D1642-2174-66D7-6E12-886F7BCCF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0D6CB-AD10-EA13-F01E-E711416F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DDFB5-7C4D-42EB-B4DB-0CF349E3B552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733B6-DCD7-3614-EAB2-EED80662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38517-7910-C045-94E3-924CAA32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A976E-DEE0-DF8E-6F23-57FEE556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B740F-5450-4D86-7FAA-81EF6B28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30310-C47B-1021-18A0-C7CD7C7B1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DDFB5-7C4D-42EB-B4DB-0CF349E3B552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05FD-165A-E0B1-AB75-51D7FE8AD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5A497-E0DE-B75B-A87C-AB209E795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9DB18D-1669-4FA0-AFB5-A1910F66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7FC9-9169-5085-33C0-FFC174EBC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(30 points)</a:t>
            </a:r>
          </a:p>
        </p:txBody>
      </p:sp>
    </p:spTree>
    <p:extLst>
      <p:ext uri="{BB962C8B-B14F-4D97-AF65-F5344CB8AC3E}">
        <p14:creationId xmlns:p14="http://schemas.microsoft.com/office/powerpoint/2010/main" val="226833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2E2B-F488-F0D6-EA62-4A6FDDD3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24C1E-B26F-FCD4-9BFE-13A6424C1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9108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Since there is a maximum recursion depth, I could only do this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time taken for recursion is longer than the for loop because calling the function each time takes longer than just repeating the loop</a:t>
                </a:r>
              </a:p>
              <a:p>
                <a:r>
                  <a:rPr lang="en-US" dirty="0"/>
                  <a:t>N.B: The recursive function used here is not the standard way of defining a recursive function (more on the next slide)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24C1E-B26F-FCD4-9BFE-13A6424C1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91083" cy="4351338"/>
              </a:xfrm>
              <a:blipFill>
                <a:blip r:embed="rId2"/>
                <a:stretch>
                  <a:fillRect l="-171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computer screen&#10;&#10;AI-generated content may be incorrect.">
            <a:extLst>
              <a:ext uri="{FF2B5EF4-FFF2-40B4-BE49-F238E27FC236}">
                <a16:creationId xmlns:a16="http://schemas.microsoft.com/office/drawing/2014/main" id="{926CE34E-8CC7-C16E-0C77-2A58D0F7C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029" y="3680"/>
            <a:ext cx="6710971" cy="1024226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C765241-18FA-3F9C-AED9-23B6A3604D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863987"/>
              </p:ext>
            </p:extLst>
          </p:nvPr>
        </p:nvGraphicFramePr>
        <p:xfrm>
          <a:off x="6902450" y="1690687"/>
          <a:ext cx="528955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7918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6448C3-0C28-CFEE-A5B0-DCAFD7CA2C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 ways of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recursively: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6448C3-0C28-CFEE-A5B0-DCAFD7CA2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AD1E7-A35A-C384-26A0-258554EC30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first way is less efficient, because it calls itself twice each time it is called, but more intuitive because it is the exact definition of the Fibonacci numbers</a:t>
                </a:r>
              </a:p>
              <a:p>
                <a:r>
                  <a:rPr lang="en-US" dirty="0"/>
                  <a:t>The second way only calls itself twice every time it is run, but is less user friendly because there are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AD1E7-A35A-C384-26A0-258554EC3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computer screen&#10;&#10;AI-generated content may be incorrect.">
            <a:extLst>
              <a:ext uri="{FF2B5EF4-FFF2-40B4-BE49-F238E27FC236}">
                <a16:creationId xmlns:a16="http://schemas.microsoft.com/office/drawing/2014/main" id="{52C7772E-C3E8-2AA1-B4B5-707B1DE20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4550"/>
            <a:ext cx="6116186" cy="933450"/>
          </a:xfrm>
          <a:prstGeom prst="rect">
            <a:avLst/>
          </a:prstGeom>
        </p:spPr>
      </p:pic>
      <p:pic>
        <p:nvPicPr>
          <p:cNvPr id="7" name="Picture 6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1E609D21-D2A2-8CE8-15EF-4F85009E9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44" y="5826892"/>
            <a:ext cx="6096001" cy="103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E35F-BA2F-E0C2-BF96-4C24D5FF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Binet’s formula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4BD01F-476E-9D6A-FB93-BDC28CDA66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 ran into the problem that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&gt;1500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exponent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too large </a:t>
                </a:r>
              </a:p>
              <a:p>
                <a:r>
                  <a:rPr lang="en-US" dirty="0"/>
                  <a:t>Ways to get around this were not accurate so I didn’t include this, and concluded that Binet’s formula just isn’t that practical 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due to floating point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4BD01F-476E-9D6A-FB93-BDC28CDA66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74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9488-BEF3-3E57-EFDF-55A1CC67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Question 5a – Lucas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F16BD-04F1-5A72-CDCF-7F115960C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I have derived the explicit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using generating functions in the PDF</a:t>
                </a:r>
              </a:p>
              <a:p>
                <a:r>
                  <a:rPr lang="en-US" dirty="0"/>
                  <a:t>The result I got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F16BD-04F1-5A72-CDCF-7F115960C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68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4107-E959-6B29-CE0F-DD73E434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Lucas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36E0F-813D-B1CA-B850-5DA6E9F56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my working, you can derive the explicit formula for any Lucas sequence.</a:t>
                </a:r>
              </a:p>
              <a:p>
                <a:r>
                  <a:rPr lang="en-US" dirty="0"/>
                  <a:t>It comes out to 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36E0F-813D-B1CA-B850-5DA6E9F56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43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4CFF-AF4B-B88B-AD4A-AF3FC955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7100" cy="1460500"/>
          </a:xfrm>
        </p:spPr>
        <p:txBody>
          <a:bodyPr>
            <a:normAutofit/>
          </a:bodyPr>
          <a:lstStyle/>
          <a:p>
            <a:r>
              <a:rPr lang="en-US" dirty="0"/>
              <a:t>Question 5b: Lucas sequences with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D57E5-8B5E-AA9D-8CD5-23FBCE4D0D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question tells us to find the explicit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method I used is the same as the other 2 derivations, making use of generating functions, and manipulating the infinite series into a closed form, and then an open form again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BD57E5-8B5E-AA9D-8CD5-23FBCE4D0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89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3B74-9FC2-1DCB-60E4-3FAA3C7F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algorithm for Lucas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E8EBA-219D-F2AF-A690-89A23E33FA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algorithm is just the simplest, recursive definition of the Lucas sequence.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Aptos" panose="020B0004020202020204" pitchFamily="34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just the coefficients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, in a) they are 1 and 1, In b) they are 2 and 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first 2 terms of the sequence, in a) they are 3 and 10, in b) they are 1 and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E8EBA-219D-F2AF-A690-89A23E33F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omputer screen shot of a black background&#10;&#10;AI-generated content may be incorrect.">
            <a:extLst>
              <a:ext uri="{FF2B5EF4-FFF2-40B4-BE49-F238E27FC236}">
                <a16:creationId xmlns:a16="http://schemas.microsoft.com/office/drawing/2014/main" id="{9F8F8DB5-8E36-823B-6C0B-02C0F8B8F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93" y="4498723"/>
            <a:ext cx="9803414" cy="204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7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429F-C4A1-035C-F457-D76BA9C9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Lucas sequences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DB8A7-50A2-5367-D291-639DB3D9C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a),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we plug 10 into the formula to get 403, which is confirmed by the iterative algorithm</a:t>
                </a:r>
              </a:p>
              <a:p>
                <a:r>
                  <a:rPr lang="en-US" dirty="0"/>
                  <a:t>For b),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=9841</m:t>
                    </m:r>
                  </m:oMath>
                </a14:m>
                <a:r>
                  <a:rPr lang="en-US" dirty="0"/>
                  <a:t>, which is also confirmed by the iterative algorithm</a:t>
                </a:r>
              </a:p>
              <a:p>
                <a:endParaRPr lang="en-US" dirty="0"/>
              </a:p>
              <a:p>
                <a:r>
                  <a:rPr lang="en-US" dirty="0"/>
                  <a:t>(I have gone into more detail in the PDF sheets)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CDB8A7-50A2-5367-D291-639DB3D9C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035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2D09-F974-E4A3-4FD6-2AF1A522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Tribonacci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79614-3318-F44E-7334-CA270D084A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These are defined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question asks for the explicit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derivation of this was again done by using generating functions, only this time splitting the infinite sum into 3 sums since you add 3 terms to get the next one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79614-3318-F44E-7334-CA270D084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10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2C7DA-0D16-473C-B416-D84445D8A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EA3AB-A5DF-501A-A4F8-4AA8C840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293572"/>
            <a:ext cx="10227452" cy="1347536"/>
          </a:xfrm>
        </p:spPr>
        <p:txBody>
          <a:bodyPr anchor="b">
            <a:normAutofit/>
          </a:bodyPr>
          <a:lstStyle/>
          <a:p>
            <a:r>
              <a:rPr lang="en-US" dirty="0"/>
              <a:t>Iterative algorithm for the Tribonacci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0F52D-DC37-ADEB-9573-08CCE25E61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829" y="1751798"/>
                <a:ext cx="10227447" cy="1082841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800" dirty="0"/>
                  <a:t>Again,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are the coefficients for the sum </a:t>
                </a:r>
              </a:p>
              <a:p>
                <a:r>
                  <a:rPr lang="en-US" sz="1800" dirty="0"/>
                  <a:t>This time there is an extra if statements because the first 3 numbers are given, since it is a sum of 3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0F52D-DC37-ADEB-9573-08CCE25E6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829" y="1751798"/>
                <a:ext cx="10227447" cy="1082841"/>
              </a:xfrm>
              <a:blipFill>
                <a:blip r:embed="rId2"/>
                <a:stretch>
                  <a:fillRect l="-417" t="-5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5985" y="2916439"/>
            <a:ext cx="826014" cy="32015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0504EE-683F-4FE2-A169-83C71FAA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A61CFF-0E76-478B-B02B-73692D89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D121D4F-31D3-CE50-07D9-E1D0BE7A0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24" y="2660230"/>
            <a:ext cx="7795458" cy="34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2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F23B-B3DE-E607-145D-091137D3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– Research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C1B58-126F-A743-C69F-D9C5533DF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722"/>
                <a:ext cx="10515600" cy="47102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Binet’s formula: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3C1B58-126F-A743-C69F-D9C5533DF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722"/>
                <a:ext cx="10515600" cy="4710241"/>
              </a:xfrm>
              <a:blipFill>
                <a:blip r:embed="rId2"/>
                <a:stretch>
                  <a:fillRect l="-1217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32EC34-6CE7-A40C-A670-673FCBA78B5F}"/>
                  </a:ext>
                </a:extLst>
              </p:cNvPr>
              <p:cNvSpPr txBox="1"/>
              <p:nvPr/>
            </p:nvSpPr>
            <p:spPr>
              <a:xfrm>
                <a:off x="838200" y="4443125"/>
                <a:ext cx="11190149" cy="167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formula computes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Fibonacci number by plugging in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Although the result is exact, the formula itself isn’t very useful for computing very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as a very high degree of accuracy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dirty="0"/>
                  <a:t> is required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expressions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are more commonly known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the golden ratio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32EC34-6CE7-A40C-A670-673FCBA78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43125"/>
                <a:ext cx="11190149" cy="1676485"/>
              </a:xfrm>
              <a:prstGeom prst="rect">
                <a:avLst/>
              </a:prstGeom>
              <a:blipFill>
                <a:blip r:embed="rId3"/>
                <a:stretch>
                  <a:fillRect l="-381" t="-1455" r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72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D851-F566-C705-78AC-60B30872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 – General recurrence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EC40B-52D7-2247-6BCA-422E8B899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question asks for a program that can compute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 any recurrence relation that is a sum of previous terms</a:t>
                </a:r>
              </a:p>
              <a:p>
                <a:r>
                  <a:rPr lang="en-US" dirty="0"/>
                  <a:t>This is defined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given.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EC40B-52D7-2247-6BCA-422E8B899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064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DBFAE-A533-07E0-3B8E-1B617C98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General recurrence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30114BB1-4B08-DD20-E0B3-E645482FB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2555860"/>
            <a:ext cx="4777381" cy="157653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DF0B-3770-E26D-59FE-48D726B38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200"/>
              <a:t>The function takes parameters, </a:t>
            </a:r>
            <a:r>
              <a:rPr lang="en-US" sz="2200" err="1"/>
              <a:t>a_list</a:t>
            </a:r>
            <a:r>
              <a:rPr lang="en-US" sz="2200"/>
              <a:t>, </a:t>
            </a:r>
            <a:r>
              <a:rPr lang="en-US" sz="2200" err="1"/>
              <a:t>p_list</a:t>
            </a:r>
            <a:r>
              <a:rPr lang="en-US" sz="2200"/>
              <a:t>, k and n</a:t>
            </a:r>
          </a:p>
          <a:p>
            <a:r>
              <a:rPr lang="en-US" sz="2200" err="1"/>
              <a:t>a_list</a:t>
            </a:r>
            <a:r>
              <a:rPr lang="en-US" sz="2200"/>
              <a:t> and </a:t>
            </a:r>
            <a:r>
              <a:rPr lang="en-US" sz="2200" err="1"/>
              <a:t>p_list</a:t>
            </a:r>
            <a:r>
              <a:rPr lang="en-US" sz="2200"/>
              <a:t> are the lists of the a and p numbers explained before</a:t>
            </a:r>
          </a:p>
          <a:p>
            <a:r>
              <a:rPr lang="en-US" sz="2200"/>
              <a:t>The function makes use of a simple for loop, with a list of k numbers </a:t>
            </a:r>
          </a:p>
          <a:p>
            <a:r>
              <a:rPr lang="en-US" sz="2200"/>
              <a:t>This list is added together to make the next number, and this becomes the first element of the new list</a:t>
            </a:r>
          </a:p>
          <a:p>
            <a:r>
              <a:rPr lang="en-US" sz="2200"/>
              <a:t>The last element is removed to keep this list at a length of k</a:t>
            </a:r>
          </a:p>
        </p:txBody>
      </p:sp>
    </p:spTree>
    <p:extLst>
      <p:ext uri="{BB962C8B-B14F-4D97-AF65-F5344CB8AC3E}">
        <p14:creationId xmlns:p14="http://schemas.microsoft.com/office/powerpoint/2010/main" val="301180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AD6B-6EB1-7A56-693F-EC21629D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Binet’s formula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999528-A92A-94A9-E3E9-22CF39AE5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present because the Fibonacci series has close connections to the quadratic: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roots on the previous slide. I derived the formula using the method on this website:</a:t>
                </a:r>
              </a:p>
              <a:p>
                <a:pPr marL="0" indent="0">
                  <a:buNone/>
                </a:pPr>
                <a:r>
                  <a:rPr lang="en-US" dirty="0"/>
                  <a:t>https://austinrochford.com/posts/2013-11-01-generating-functions-and-fibonacci-numbers.html</a:t>
                </a:r>
              </a:p>
              <a:p>
                <a:pPr marL="0" indent="0">
                  <a:buNone/>
                </a:pPr>
                <a:r>
                  <a:rPr lang="en-US" dirty="0"/>
                  <a:t>Which makes use of generating functions.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999528-A92A-94A9-E3E9-22CF39AE5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48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54BAB-002F-E645-FD85-469E9FDD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Part A: Question 2 - Recursion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6229-555E-DA60-D8D5-6B3C3BED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Repeatedly calls the function</a:t>
            </a:r>
          </a:p>
          <a:p>
            <a:r>
              <a:rPr lang="en-US" sz="1800" dirty="0"/>
              <a:t>New values of a and b are used each time the function is run, until n reaches 0, where the function stops</a:t>
            </a:r>
          </a:p>
          <a:p>
            <a:r>
              <a:rPr lang="en-US" sz="1800" dirty="0"/>
              <a:t>Limitations: there is a maximum recursion depth so it cannot calculate F(n) with too large n.</a:t>
            </a:r>
          </a:p>
          <a:p>
            <a:endParaRPr lang="en-US" sz="1800" dirty="0"/>
          </a:p>
        </p:txBody>
      </p:sp>
      <p:pic>
        <p:nvPicPr>
          <p:cNvPr id="7" name="Picture 6" descr="A computer screen shot of a number of words&#10;&#10;AI-generated content may be incorrect.">
            <a:extLst>
              <a:ext uri="{FF2B5EF4-FFF2-40B4-BE49-F238E27FC236}">
                <a16:creationId xmlns:a16="http://schemas.microsoft.com/office/drawing/2014/main" id="{2A2B3D5D-8815-F97E-CD62-3237860DA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10" y="3019404"/>
            <a:ext cx="6890410" cy="20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9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E4768-1D36-3DA2-BEFB-29D93CCF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7754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loop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B652-19CC-728C-B920-E4A7ED6D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62428"/>
            <a:ext cx="4620584" cy="3841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to the previous method, only with a for loop</a:t>
            </a:r>
          </a:p>
          <a:p>
            <a:r>
              <a:rPr lang="en-US" sz="2400" dirty="0"/>
              <a:t>It works by reassigning the previous value of a to b, and the new value of a being the sum of the previous values of a and b.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5AF5788-0CB1-72C7-22E3-6FFD54118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2" y="766546"/>
            <a:ext cx="4942280" cy="53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5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F6CA3-BAE4-93EE-5094-81E7A90B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Binet’s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963B-B507-CAF4-A99C-15D9555A0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Implements Binet’s formula </a:t>
            </a:r>
          </a:p>
          <a:p>
            <a:r>
              <a:rPr lang="en-US" sz="2000" dirty="0"/>
              <a:t>I have shown how to derive this in my answer to question 1.</a:t>
            </a:r>
          </a:p>
          <a:p>
            <a:r>
              <a:rPr lang="en-US" sz="2000" dirty="0"/>
              <a:t>Limitations: It cannot calculate large n because the exponent of phi is too large</a:t>
            </a:r>
          </a:p>
          <a:p>
            <a:endParaRPr lang="en-US" sz="2000" dirty="0"/>
          </a:p>
        </p:txBody>
      </p:sp>
      <p:pic>
        <p:nvPicPr>
          <p:cNvPr id="4" name="Picture 3" descr="A computer screen with numbers and symbols&#10;&#10;AI-generated content may be incorrect.">
            <a:extLst>
              <a:ext uri="{FF2B5EF4-FFF2-40B4-BE49-F238E27FC236}">
                <a16:creationId xmlns:a16="http://schemas.microsoft.com/office/drawing/2014/main" id="{23A49B12-1DBB-637D-8518-6C51BA36B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28" y="2095411"/>
            <a:ext cx="6160056" cy="206183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3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E5310-50D5-930C-30C5-4F7FE2A7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Question 3: Graph n vs digits in F(n)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D77BF-8649-FE1D-80C7-C0C5C8F55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4" y="2198362"/>
                <a:ext cx="4958966" cy="391777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They are directly proportional</a:t>
                </a:r>
              </a:p>
              <a:p>
                <a:r>
                  <a:rPr lang="en-US" sz="2000" dirty="0"/>
                  <a:t>The graph has a slope of about 0.209, meaning that the digits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rough a 5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itself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CD77BF-8649-FE1D-80C7-C0C5C8F55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4" y="2198362"/>
                <a:ext cx="4958966" cy="3917773"/>
              </a:xfrm>
              <a:blipFill>
                <a:blip r:embed="rId2"/>
                <a:stretch>
                  <a:fillRect l="-1107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E213D30-406E-7DFB-9DDC-157192B942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45075"/>
              </p:ext>
            </p:extLst>
          </p:nvPr>
        </p:nvGraphicFramePr>
        <p:xfrm>
          <a:off x="6719367" y="2184914"/>
          <a:ext cx="4788505" cy="3755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702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1376-61ED-B7C8-1DB2-F8AA3374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4 -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AB1A-3AAD-7E56-F611-2008A9EF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grows linearly for the function and the for loop, as it takes n steps, whereas time should be constant for Binet’s formula as it is just one calculation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391F06A-48C0-3E9A-41FB-616E87A4E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00" y="3372437"/>
            <a:ext cx="2760209" cy="2973902"/>
          </a:xfrm>
          <a:prstGeom prst="rect">
            <a:avLst/>
          </a:prstGeom>
        </p:spPr>
      </p:pic>
      <p:pic>
        <p:nvPicPr>
          <p:cNvPr id="6" name="Picture 5" descr="A computer screen with numbers and symbols&#10;&#10;AI-generated content may be incorrect.">
            <a:extLst>
              <a:ext uri="{FF2B5EF4-FFF2-40B4-BE49-F238E27FC236}">
                <a16:creationId xmlns:a16="http://schemas.microsoft.com/office/drawing/2014/main" id="{0F816FDA-DAA5-09C8-F670-18AD24C14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62" y="4375427"/>
            <a:ext cx="4881685" cy="1633953"/>
          </a:xfrm>
          <a:prstGeom prst="rect">
            <a:avLst/>
          </a:prstGeom>
        </p:spPr>
      </p:pic>
      <p:pic>
        <p:nvPicPr>
          <p:cNvPr id="13" name="Picture 12" descr="A close up of a computer screen&#10;&#10;AI-generated content may be incorrect.">
            <a:extLst>
              <a:ext uri="{FF2B5EF4-FFF2-40B4-BE49-F238E27FC236}">
                <a16:creationId xmlns:a16="http://schemas.microsoft.com/office/drawing/2014/main" id="{898F2331-46D6-8491-FE9F-F6FF2FF8F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06" y="2860324"/>
            <a:ext cx="6710971" cy="102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6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E7B25-6EF4-2AEE-4236-B9FB88CA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For loop runtime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FBF8-0A77-3053-C781-0786DD294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The run time is clearly not linear, but proportional to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1.9</m:t>
                        </m:r>
                      </m:sup>
                    </m:sSup>
                  </m:oMath>
                </a14:m>
                <a:endParaRPr lang="en-US" sz="2200" dirty="0"/>
              </a:p>
              <a:p>
                <a:r>
                  <a:rPr lang="en-US" sz="2200" dirty="0"/>
                  <a:t>I was surprised by this because the algorithm only takes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steps for each time the function is run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AFBF8-0A77-3053-C781-0786DD294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807208"/>
                <a:ext cx="3429000" cy="3410712"/>
              </a:xfrm>
              <a:blipFill>
                <a:blip r:embed="rId2"/>
                <a:stretch>
                  <a:fillRect l="-2135" t="-2147" r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20184B-ACB7-4700-D221-BB07E9ED29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737576"/>
              </p:ext>
            </p:extLst>
          </p:nvPr>
        </p:nvGraphicFramePr>
        <p:xfrm>
          <a:off x="4654295" y="640080"/>
          <a:ext cx="7294273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4FDF054-0093-D7BD-47F4-DCF02A007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12" y="246987"/>
            <a:ext cx="1918129" cy="20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0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0BB8434404D4F8016E7012FCF0153" ma:contentTypeVersion="17" ma:contentTypeDescription="Create a new document." ma:contentTypeScope="" ma:versionID="8bf8cd3cec8bfc1376a1c4d680accac0">
  <xsd:schema xmlns:xsd="http://www.w3.org/2001/XMLSchema" xmlns:xs="http://www.w3.org/2001/XMLSchema" xmlns:p="http://schemas.microsoft.com/office/2006/metadata/properties" xmlns:ns3="948ccc1d-c039-4bf2-9e55-d5862bd1dded" xmlns:ns4="39dc0972-910c-49ad-b99e-4f820aa94be7" targetNamespace="http://schemas.microsoft.com/office/2006/metadata/properties" ma:root="true" ma:fieldsID="eebb9691ebe9523cbe552f5cc201208b" ns3:_="" ns4:_="">
    <xsd:import namespace="948ccc1d-c039-4bf2-9e55-d5862bd1dded"/>
    <xsd:import namespace="39dc0972-910c-49ad-b99e-4f820aa94b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8ccc1d-c039-4bf2-9e55-d5862bd1dd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dc0972-910c-49ad-b99e-4f820aa94be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8ccc1d-c039-4bf2-9e55-d5862bd1dde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8F846D-ED36-406C-A2E1-BE39BB3E19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8ccc1d-c039-4bf2-9e55-d5862bd1dded"/>
    <ds:schemaRef ds:uri="39dc0972-910c-49ad-b99e-4f820aa94b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ACC347-F6D2-4E19-B553-72F1E21CF184}">
  <ds:schemaRefs>
    <ds:schemaRef ds:uri="948ccc1d-c039-4bf2-9e55-d5862bd1dded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39dc0972-910c-49ad-b99e-4f820aa94be7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34B8E34-709A-46E6-873F-9958AD6CA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6a68776-090f-48fc-b112-7d84532102db}" enabled="1" method="Standard" siteId="{753c2ed5-ad4b-4d77-bde3-afb688399de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1171</Words>
  <Application>Microsoft Office PowerPoint</Application>
  <PresentationFormat>Widescreen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Cambria Math</vt:lpstr>
      <vt:lpstr>Helvetica Neue Medium</vt:lpstr>
      <vt:lpstr>Office Theme</vt:lpstr>
      <vt:lpstr>Project (30 points)</vt:lpstr>
      <vt:lpstr>Question 1 – Research</vt:lpstr>
      <vt:lpstr>Binet’s formula derivation</vt:lpstr>
      <vt:lpstr>Part A: Question 2 - Recursion</vt:lpstr>
      <vt:lpstr>For loop</vt:lpstr>
      <vt:lpstr>Binet’s formula</vt:lpstr>
      <vt:lpstr>Question 3: Graph n vs digits in F(n)</vt:lpstr>
      <vt:lpstr>Question 4 - Runtime</vt:lpstr>
      <vt:lpstr>For loop runtime</vt:lpstr>
      <vt:lpstr>Recursion runtime</vt:lpstr>
      <vt:lpstr>2 ways of finding F(n) recursively:</vt:lpstr>
      <vt:lpstr>Binet’s formula runtime</vt:lpstr>
      <vt:lpstr>Part B: Question 5a – Lucas sequences</vt:lpstr>
      <vt:lpstr>Lucas sequences</vt:lpstr>
      <vt:lpstr>Question 5b: Lucas sequences with coefficients</vt:lpstr>
      <vt:lpstr>Iterative algorithm for Lucas sequences</vt:lpstr>
      <vt:lpstr>Lucas sequences test</vt:lpstr>
      <vt:lpstr>Question 6: Tribonacci numbers</vt:lpstr>
      <vt:lpstr>Iterative algorithm for the Tribonacci numbers</vt:lpstr>
      <vt:lpstr>Question 7 – General recurrence </vt:lpstr>
      <vt:lpstr>General recurrence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Barchenkov</dc:creator>
  <cp:lastModifiedBy>Alexander Barchenkov (Pupil)</cp:lastModifiedBy>
  <cp:revision>2</cp:revision>
  <dcterms:created xsi:type="dcterms:W3CDTF">2025-10-10T19:20:20Z</dcterms:created>
  <dcterms:modified xsi:type="dcterms:W3CDTF">2025-10-12T22:27:38Z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0x0101007650BB8434404D4F8016E7012FCF0153</vt:lpwstr>
  </property>
</Properties>
</file>