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0" r:id="rId5"/>
    <p:sldId id="259" r:id="rId6"/>
    <p:sldId id="258" r:id="rId7"/>
    <p:sldId id="261" r:id="rId8"/>
    <p:sldId id="266" r:id="rId9"/>
    <p:sldId id="262" r:id="rId10"/>
    <p:sldId id="264" r:id="rId11"/>
    <p:sldId id="269" r:id="rId12"/>
    <p:sldId id="263" r:id="rId13"/>
    <p:sldId id="270" r:id="rId14"/>
    <p:sldId id="271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543"/>
  </p:normalViewPr>
  <p:slideViewPr>
    <p:cSldViewPr snapToGrid="0" snapToObjects="1">
      <p:cViewPr varScale="1">
        <p:scale>
          <a:sx n="120" d="100"/>
          <a:sy n="120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23FB-5F3F-3C42-8B26-8A312FEEC48A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24E-D442-5F43-B52E-FAC3222C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24E-D442-5F43-B52E-FAC3222C3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FFFE-530C-3540-A41A-C2C7F7C5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EF964-1010-E945-A1A5-DEC2274E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DA23-41E2-D74B-9DB1-BE4CA3E9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F918-BB23-8045-BF04-05B6BDA4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2F90-BFF1-F446-B773-9D3BEDDB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F85-DA77-EE45-8BEB-DB73137B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AEB3D-2AEC-5E45-81B5-5F62AA40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CC60-F60A-F14D-8135-D7D4087E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0C83-6EE7-204D-A09F-78CEACFC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7961-3D35-F341-8A13-B7C03100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5C3D9-E53F-1A42-BCF2-3799A9B1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13AA-2E5A-264C-A9D0-3F48D12C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3600-2CDA-D745-99C8-5F6BE5D2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62F1-47AE-7747-A32F-484BB767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A44E-F44B-8144-ADC2-2544983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2FC5-3CC7-964F-951C-50AEFB9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243D-9CD7-9E4E-BEDF-099AE862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29B54-357D-E543-846C-1ECC082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9066-50D6-7041-ACF3-14F3E235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9AB5-0DAE-5B43-89DB-9C4E787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D25A-A39B-A54F-ACB4-F8F65117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2698-F351-4F4F-A177-CD053A08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2027-13AA-2341-92C9-ABCA764F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74CE-6A2C-5B4D-A142-4A06A27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F250-263D-1F47-870B-498FB91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767-2ECE-814F-B0CD-B8B38F08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8E15-25CF-C642-89FF-6781C6B6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B8F5-B527-814A-A3F2-E2721CFE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EA73-9687-C041-901B-C470B1E2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8F9D-01C5-4943-9F28-58F11AC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5360-E392-3248-B7B3-BE6511F1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29C5-23E1-C941-8E4D-2ABB708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1E77-1A2B-7C40-8D35-8252CC92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62C3-6C71-1640-B7AA-05E58A4F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75686-47EF-4941-9601-DAEFE462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F338B-F757-DA4E-AE19-CF1FEB80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B056A-67A3-4E4B-93A1-B6702E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2BA5E-D812-8E4C-88A6-41FD6ADE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E249D-9431-C242-AB95-702C207B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97A1-03AF-2A46-8967-A4D9B081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783E8-C387-6F4A-8256-9590FFDC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09CEC-96A7-4E41-B6A2-4ADD780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97DAA-A569-6142-9AB9-73471E5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E860-B6C1-5943-AF59-E8D4A3F6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29754-9D0E-A840-8CA5-18D5A71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756D-EE0B-8948-AC2C-1F6FAF9B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ABA4-D657-5348-9E55-26FCE362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736-BC72-D847-9087-9C40E8A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9B4A-0852-914B-86DA-6955A26C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96DF-AB79-6740-A07B-343D9E5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F6D44-6D7B-0946-89FE-6C3F446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94DB-DF27-1141-99F7-82E852C5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DCB5-8962-2642-A1CB-05FC3A9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D7B4B-54F8-F741-8CF3-F5BFBFF2D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18CD4-C6B2-A042-B880-8E544047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D1BA-8702-E240-8AEA-F498C5A7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5A76-37FE-8E43-9857-01E68F8A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33E11-62E6-9B4A-A3C9-DDF932AD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A1578-E694-6347-B4A6-0523E3FD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ECFE-E965-BA4E-A39B-CF4BB986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4B11-95D0-984A-8A83-C3BC7CE8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D2BB-7F69-1543-B137-B8C14C9E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7993-AF06-D544-B4A4-3E542620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irs.gov/statistics/soi-tax-stats-individual-income-tax-statistics-2018-zip-code-data-so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0D5A-22E0-2545-A2EA-06334F80F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53" y="2013614"/>
            <a:ext cx="9144000" cy="2387600"/>
          </a:xfrm>
        </p:spPr>
        <p:txBody>
          <a:bodyPr/>
          <a:lstStyle/>
          <a:p>
            <a:r>
              <a:rPr lang="en-US" dirty="0" err="1"/>
              <a:t>WomenTechWomenYes</a:t>
            </a:r>
            <a:br>
              <a:rPr lang="en-US" dirty="0"/>
            </a:br>
            <a:r>
              <a:rPr lang="en-US" dirty="0"/>
              <a:t>Annual Gala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044D-EA29-614C-9380-87693101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53" y="4493289"/>
            <a:ext cx="9144000" cy="1655762"/>
          </a:xfrm>
        </p:spPr>
        <p:txBody>
          <a:bodyPr/>
          <a:lstStyle/>
          <a:p>
            <a:r>
              <a:rPr lang="en-US" dirty="0"/>
              <a:t>Let’s gather signatures!</a:t>
            </a:r>
          </a:p>
        </p:txBody>
      </p:sp>
    </p:spTree>
    <p:extLst>
      <p:ext uri="{BB962C8B-B14F-4D97-AF65-F5344CB8AC3E}">
        <p14:creationId xmlns:p14="http://schemas.microsoft.com/office/powerpoint/2010/main" val="46231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tech?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tech companies/universities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64188-53DE-2441-B3AB-EBC8F86B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DDEF47-B792-7F4B-AC57-822A17046581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69D40C-7BC2-6049-AF9C-B9BA6FCF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0" y="4560617"/>
            <a:ext cx="6694303" cy="1543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46334-B58F-C040-AC10-2D67009B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01" y="2130178"/>
            <a:ext cx="6748660" cy="1543915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5D9DC0-61C1-C645-8790-0413C2752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71" y="4406115"/>
            <a:ext cx="2272805" cy="514176"/>
          </a:xfrm>
          <a:prstGeom prst="rect">
            <a:avLst/>
          </a:prstGeom>
        </p:spPr>
      </p:pic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3E2E539-5641-7044-8457-38E46FB76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971" y="5114076"/>
            <a:ext cx="1820824" cy="560761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E4BD751-2F5F-4B43-ACC3-7D9DE2D1C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087" y="4325992"/>
            <a:ext cx="1397717" cy="67442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A02FF84-F6CF-A64E-9A4F-BC7DF5B88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704" y="5114076"/>
            <a:ext cx="1816100" cy="5607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9A342B-8992-4A49-9E99-85CF2A337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322" y="5868622"/>
            <a:ext cx="3592945" cy="378774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258F69D1-23D5-8947-A01B-AB75788073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023" y="1862242"/>
            <a:ext cx="1790755" cy="59691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3860A1C-0F90-B848-A101-F86D2CE9A1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675" y="3449752"/>
            <a:ext cx="2335766" cy="5969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912699-A284-2F49-8238-F67C2E01B1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3407" y="1732857"/>
            <a:ext cx="2075478" cy="1322280"/>
          </a:xfrm>
          <a:prstGeom prst="rect">
            <a:avLst/>
          </a:prstGeom>
        </p:spPr>
      </p:pic>
      <p:pic>
        <p:nvPicPr>
          <p:cNvPr id="28" name="Picture 27" descr="A yellow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1772420-E6B1-5941-AAD1-39606703E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8515" y="3254498"/>
            <a:ext cx="1304262" cy="602810"/>
          </a:xfrm>
          <a:prstGeom prst="rect">
            <a:avLst/>
          </a:prstGeo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0737551A-4A01-1D44-902F-8CB32F488C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181" y="2428637"/>
            <a:ext cx="1977013" cy="913746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708ECBAB-E987-814D-82B3-EFAF07A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Who loves tech?</a:t>
            </a:r>
          </a:p>
        </p:txBody>
      </p:sp>
    </p:spTree>
    <p:extLst>
      <p:ext uri="{BB962C8B-B14F-4D97-AF65-F5344CB8AC3E}">
        <p14:creationId xmlns:p14="http://schemas.microsoft.com/office/powerpoint/2010/main" val="146436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galas!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8C00D-9E06-A94A-B4FC-95E4C9DB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A46B5-6D6D-6C43-BB51-11E6B3645423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living in NYC</a:t>
            </a:r>
          </a:p>
          <a:p>
            <a:r>
              <a:rPr lang="en-US" dirty="0"/>
              <a:t>Bar chart of (zip code, count of income&gt;75k)</a:t>
            </a:r>
          </a:p>
          <a:p>
            <a:r>
              <a:rPr lang="en-US" dirty="0"/>
              <a:t>Map of NYC + highest income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galas!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income brackets of residents near MTA station stops</a:t>
            </a:r>
          </a:p>
          <a:p>
            <a:r>
              <a:rPr lang="en-US" dirty="0"/>
              <a:t>Extra income for a night out and to make a voluntary monetary contribution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E981A-E881-B74A-9B3B-7E15676B2E20}"/>
              </a:ext>
            </a:extLst>
          </p:cNvPr>
          <p:cNvSpPr txBox="1"/>
          <p:nvPr/>
        </p:nvSpPr>
        <p:spPr>
          <a:xfrm>
            <a:off x="662608" y="6178413"/>
            <a:ext cx="112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*Data Source: </a:t>
            </a:r>
            <a:r>
              <a:rPr lang="en-US" dirty="0">
                <a:hlinkClick r:id="rId2"/>
              </a:rPr>
              <a:t>https://www.irs.gov/statistics/soi-tax-stats-individual-income-tax-statistics-2018-zip-code-data-soi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54D5A-AC73-DD44-AD1A-E6BF7FC5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31" y="3241537"/>
            <a:ext cx="6726008" cy="27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4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8A87-1EEB-F741-80EC-5F8EB97C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table of the biz/</a:t>
            </a:r>
            <a:r>
              <a:rPr lang="en-US" dirty="0" err="1"/>
              <a:t>edu</a:t>
            </a:r>
            <a:r>
              <a:rPr lang="en-US" dirty="0"/>
              <a:t> and income perspectives combined - 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F2A3-A10F-6F4D-9374-FB8B64CF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– stations listed more than once have multiple entry/exit points that those addresses are in different zip codes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C6FEE-CF71-7842-AC0C-41699E9D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2786545"/>
            <a:ext cx="9284962" cy="33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4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+ 10 busy stations</a:t>
            </a:r>
          </a:p>
          <a:p>
            <a:r>
              <a:rPr lang="en-US" dirty="0"/>
              <a:t>Overlap with high income (transparent shadow)</a:t>
            </a:r>
          </a:p>
          <a:p>
            <a:r>
              <a:rPr lang="en-US" dirty="0"/>
              <a:t>Overlap with tech locations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7636041" y="2813704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6404810" y="3730952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8396035" y="3730952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Team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6167-ED67-2E48-9EAA-9F1F33D6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E1DC2-E463-E04A-9DAE-667267A01263}"/>
              </a:ext>
            </a:extLst>
          </p:cNvPr>
          <p:cNvSpPr/>
          <p:nvPr/>
        </p:nvSpPr>
        <p:spPr>
          <a:xfrm>
            <a:off x="6553200" y="3953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B75CD-EFEF-BB43-BE01-FEAEE1C27787}"/>
              </a:ext>
            </a:extLst>
          </p:cNvPr>
          <p:cNvSpPr/>
          <p:nvPr/>
        </p:nvSpPr>
        <p:spPr>
          <a:xfrm>
            <a:off x="6982325" y="10049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2069431" y="2990167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838200" y="3907415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2829425" y="3907415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D92CD7-2F84-614C-9AA4-E2020C18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– time – locations</a:t>
            </a:r>
          </a:p>
          <a:p>
            <a:r>
              <a:rPr lang="en-US" dirty="0"/>
              <a:t>Weekends – time – locations</a:t>
            </a:r>
          </a:p>
        </p:txBody>
      </p:sp>
    </p:spTree>
    <p:extLst>
      <p:ext uri="{BB962C8B-B14F-4D97-AF65-F5344CB8AC3E}">
        <p14:creationId xmlns:p14="http://schemas.microsoft.com/office/powerpoint/2010/main" val="227414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5DA-3EDA-1F42-BC0F-D5AECF1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4-69EC-D242-B1D7-85F99EF4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volume: busiest stations for a given day/time</a:t>
            </a:r>
          </a:p>
          <a:p>
            <a:r>
              <a:rPr lang="en-US" dirty="0"/>
              <a:t>High density of people with potential interests: areas with higher income or more tech companies/universities</a:t>
            </a:r>
          </a:p>
          <a:p>
            <a:r>
              <a:rPr lang="en-US" dirty="0"/>
              <a:t>Scenario: 20 people from street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5DA-3EDA-1F42-BC0F-D5AECF1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4-69EC-D242-B1D7-85F99EF4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2018-2019 May/June </a:t>
            </a:r>
            <a:r>
              <a:rPr lang="en-US" dirty="0" err="1"/>
              <a:t>mta</a:t>
            </a:r>
            <a:r>
              <a:rPr lang="en-US" dirty="0"/>
              <a:t> turnstile data (</a:t>
            </a:r>
            <a:r>
              <a:rPr lang="en-US" dirty="0" err="1"/>
              <a:t>mta.info</a:t>
            </a:r>
            <a:r>
              <a:rPr lang="en-US" dirty="0"/>
              <a:t>)</a:t>
            </a:r>
          </a:p>
          <a:p>
            <a:r>
              <a:rPr lang="en-US" dirty="0" err="1"/>
              <a:t>mta</a:t>
            </a:r>
            <a:r>
              <a:rPr lang="en-US" dirty="0"/>
              <a:t> station info</a:t>
            </a:r>
          </a:p>
          <a:p>
            <a:r>
              <a:rPr lang="en-US" dirty="0"/>
              <a:t>IRS by zip code</a:t>
            </a:r>
          </a:p>
          <a:p>
            <a:r>
              <a:rPr lang="en-US" dirty="0"/>
              <a:t>locations of 5 large tech companies and universities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Hottest when and 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busiest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158"/>
            <a:ext cx="10515600" cy="4602806"/>
          </a:xfrm>
        </p:spPr>
        <p:txBody>
          <a:bodyPr/>
          <a:lstStyle/>
          <a:p>
            <a:r>
              <a:rPr lang="en-US" dirty="0"/>
              <a:t>(x=STATION, y=daily traffic)</a:t>
            </a:r>
          </a:p>
          <a:p>
            <a:r>
              <a:rPr lang="en-US" dirty="0"/>
              <a:t>Map of NYC + 10 busy stations</a:t>
            </a:r>
          </a:p>
          <a:p>
            <a:r>
              <a:rPr lang="en-US" dirty="0"/>
              <a:t>Traffic = entries + exits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BF58D-4F2E-1E45-957F-6869CC79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3248196"/>
            <a:ext cx="4431632" cy="360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58BE3-2EEB-5949-88E3-AAB703E3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0823-0FFA-A74C-87E1-87F690F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MTA traffic every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B125-A01B-CA45-9794-D799BB36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&gt; weekends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365E7-2520-7F4A-9598-7816709E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763"/>
            <a:ext cx="4927600" cy="350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2D98B4-6353-214E-B6DF-EB69D99C461B}"/>
              </a:ext>
            </a:extLst>
          </p:cNvPr>
          <p:cNvSpPr/>
          <p:nvPr/>
        </p:nvSpPr>
        <p:spPr>
          <a:xfrm>
            <a:off x="6342927" y="2754775"/>
            <a:ext cx="4849792" cy="302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 plot (weekly commute for 8 weeks:</a:t>
            </a:r>
          </a:p>
          <a:p>
            <a:pPr algn="ctr"/>
            <a:r>
              <a:rPr lang="en-US" dirty="0"/>
              <a:t>May-June 2018, 2019)</a:t>
            </a:r>
          </a:p>
        </p:txBody>
      </p:sp>
    </p:spTree>
    <p:extLst>
      <p:ext uri="{BB962C8B-B14F-4D97-AF65-F5344CB8AC3E}">
        <p14:creationId xmlns:p14="http://schemas.microsoft.com/office/powerpoint/2010/main" val="35021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Line plot of (x=hour, y=hourly (or block of hours) traffic) for top 10 stations:</a:t>
            </a:r>
          </a:p>
          <a:p>
            <a:pPr lvl="1"/>
            <a:r>
              <a:rPr lang="en-US" dirty="0"/>
              <a:t>Specify the peak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C4047-9361-4841-851B-99ECEAE8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8" y="3257379"/>
            <a:ext cx="4907213" cy="3285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2C957-38A6-6243-8644-E20F89A9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13" y="2822072"/>
            <a:ext cx="5918200" cy="37211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CB381F9-B9A1-9446-9B52-C92A49D0EB5F}"/>
              </a:ext>
            </a:extLst>
          </p:cNvPr>
          <p:cNvSpPr/>
          <p:nvPr/>
        </p:nvSpPr>
        <p:spPr>
          <a:xfrm>
            <a:off x="7202905" y="3625516"/>
            <a:ext cx="3737811" cy="1909010"/>
          </a:xfrm>
          <a:custGeom>
            <a:avLst/>
            <a:gdLst>
              <a:gd name="connsiteX0" fmla="*/ 0 w 3737811"/>
              <a:gd name="connsiteY0" fmla="*/ 946484 h 1909010"/>
              <a:gd name="connsiteX1" fmla="*/ 32084 w 3737811"/>
              <a:gd name="connsiteY1" fmla="*/ 1026695 h 1909010"/>
              <a:gd name="connsiteX2" fmla="*/ 160421 w 3737811"/>
              <a:gd name="connsiteY2" fmla="*/ 1122947 h 1909010"/>
              <a:gd name="connsiteX3" fmla="*/ 288758 w 3737811"/>
              <a:gd name="connsiteY3" fmla="*/ 1251284 h 1909010"/>
              <a:gd name="connsiteX4" fmla="*/ 368969 w 3737811"/>
              <a:gd name="connsiteY4" fmla="*/ 1347537 h 1909010"/>
              <a:gd name="connsiteX5" fmla="*/ 449179 w 3737811"/>
              <a:gd name="connsiteY5" fmla="*/ 1491916 h 1909010"/>
              <a:gd name="connsiteX6" fmla="*/ 545432 w 3737811"/>
              <a:gd name="connsiteY6" fmla="*/ 1668379 h 1909010"/>
              <a:gd name="connsiteX7" fmla="*/ 577516 w 3737811"/>
              <a:gd name="connsiteY7" fmla="*/ 1796716 h 1909010"/>
              <a:gd name="connsiteX8" fmla="*/ 609600 w 3737811"/>
              <a:gd name="connsiteY8" fmla="*/ 1892968 h 1909010"/>
              <a:gd name="connsiteX9" fmla="*/ 657727 w 3737811"/>
              <a:gd name="connsiteY9" fmla="*/ 1909010 h 1909010"/>
              <a:gd name="connsiteX10" fmla="*/ 850232 w 3737811"/>
              <a:gd name="connsiteY10" fmla="*/ 1812758 h 1909010"/>
              <a:gd name="connsiteX11" fmla="*/ 946484 w 3737811"/>
              <a:gd name="connsiteY11" fmla="*/ 1668379 h 1909010"/>
              <a:gd name="connsiteX12" fmla="*/ 1026695 w 3737811"/>
              <a:gd name="connsiteY12" fmla="*/ 1556084 h 1909010"/>
              <a:gd name="connsiteX13" fmla="*/ 1042737 w 3737811"/>
              <a:gd name="connsiteY13" fmla="*/ 1507958 h 1909010"/>
              <a:gd name="connsiteX14" fmla="*/ 1074821 w 3737811"/>
              <a:gd name="connsiteY14" fmla="*/ 1459831 h 1909010"/>
              <a:gd name="connsiteX15" fmla="*/ 1122948 w 3737811"/>
              <a:gd name="connsiteY15" fmla="*/ 1379621 h 1909010"/>
              <a:gd name="connsiteX16" fmla="*/ 1138990 w 3737811"/>
              <a:gd name="connsiteY16" fmla="*/ 1331495 h 1909010"/>
              <a:gd name="connsiteX17" fmla="*/ 1203158 w 3737811"/>
              <a:gd name="connsiteY17" fmla="*/ 1235242 h 1909010"/>
              <a:gd name="connsiteX18" fmla="*/ 1283369 w 3737811"/>
              <a:gd name="connsiteY18" fmla="*/ 1090863 h 1909010"/>
              <a:gd name="connsiteX19" fmla="*/ 1299411 w 3737811"/>
              <a:gd name="connsiteY19" fmla="*/ 1026695 h 1909010"/>
              <a:gd name="connsiteX20" fmla="*/ 1347537 w 3737811"/>
              <a:gd name="connsiteY20" fmla="*/ 962526 h 1909010"/>
              <a:gd name="connsiteX21" fmla="*/ 1379621 w 3737811"/>
              <a:gd name="connsiteY21" fmla="*/ 898358 h 1909010"/>
              <a:gd name="connsiteX22" fmla="*/ 1427748 w 3737811"/>
              <a:gd name="connsiteY22" fmla="*/ 834189 h 1909010"/>
              <a:gd name="connsiteX23" fmla="*/ 1491916 w 3737811"/>
              <a:gd name="connsiteY23" fmla="*/ 705852 h 1909010"/>
              <a:gd name="connsiteX24" fmla="*/ 1524000 w 3737811"/>
              <a:gd name="connsiteY24" fmla="*/ 641684 h 1909010"/>
              <a:gd name="connsiteX25" fmla="*/ 1556084 w 3737811"/>
              <a:gd name="connsiteY25" fmla="*/ 545431 h 1909010"/>
              <a:gd name="connsiteX26" fmla="*/ 1604211 w 3737811"/>
              <a:gd name="connsiteY26" fmla="*/ 433137 h 1909010"/>
              <a:gd name="connsiteX27" fmla="*/ 1652337 w 3737811"/>
              <a:gd name="connsiteY27" fmla="*/ 368968 h 1909010"/>
              <a:gd name="connsiteX28" fmla="*/ 1700463 w 3737811"/>
              <a:gd name="connsiteY28" fmla="*/ 288758 h 1909010"/>
              <a:gd name="connsiteX29" fmla="*/ 1812758 w 3737811"/>
              <a:gd name="connsiteY29" fmla="*/ 176463 h 1909010"/>
              <a:gd name="connsiteX30" fmla="*/ 1876927 w 3737811"/>
              <a:gd name="connsiteY30" fmla="*/ 96252 h 1909010"/>
              <a:gd name="connsiteX31" fmla="*/ 1909011 w 3737811"/>
              <a:gd name="connsiteY31" fmla="*/ 48126 h 1909010"/>
              <a:gd name="connsiteX32" fmla="*/ 1957137 w 3737811"/>
              <a:gd name="connsiteY32" fmla="*/ 0 h 1909010"/>
              <a:gd name="connsiteX33" fmla="*/ 2005263 w 3737811"/>
              <a:gd name="connsiteY33" fmla="*/ 32084 h 1909010"/>
              <a:gd name="connsiteX34" fmla="*/ 2069432 w 3737811"/>
              <a:gd name="connsiteY34" fmla="*/ 128337 h 1909010"/>
              <a:gd name="connsiteX35" fmla="*/ 2197769 w 3737811"/>
              <a:gd name="connsiteY35" fmla="*/ 224589 h 1909010"/>
              <a:gd name="connsiteX36" fmla="*/ 2310063 w 3737811"/>
              <a:gd name="connsiteY36" fmla="*/ 320842 h 1909010"/>
              <a:gd name="connsiteX37" fmla="*/ 2358190 w 3737811"/>
              <a:gd name="connsiteY37" fmla="*/ 336884 h 1909010"/>
              <a:gd name="connsiteX38" fmla="*/ 2486527 w 3737811"/>
              <a:gd name="connsiteY38" fmla="*/ 385010 h 1909010"/>
              <a:gd name="connsiteX39" fmla="*/ 2630906 w 3737811"/>
              <a:gd name="connsiteY39" fmla="*/ 304800 h 1909010"/>
              <a:gd name="connsiteX40" fmla="*/ 2646948 w 3737811"/>
              <a:gd name="connsiteY40" fmla="*/ 256673 h 1909010"/>
              <a:gd name="connsiteX41" fmla="*/ 2711116 w 3737811"/>
              <a:gd name="connsiteY41" fmla="*/ 144379 h 1909010"/>
              <a:gd name="connsiteX42" fmla="*/ 2759242 w 3737811"/>
              <a:gd name="connsiteY42" fmla="*/ 48126 h 1909010"/>
              <a:gd name="connsiteX43" fmla="*/ 2807369 w 3737811"/>
              <a:gd name="connsiteY43" fmla="*/ 32084 h 1909010"/>
              <a:gd name="connsiteX44" fmla="*/ 2855495 w 3737811"/>
              <a:gd name="connsiteY44" fmla="*/ 144379 h 1909010"/>
              <a:gd name="connsiteX45" fmla="*/ 2887579 w 3737811"/>
              <a:gd name="connsiteY45" fmla="*/ 224589 h 1909010"/>
              <a:gd name="connsiteX46" fmla="*/ 3048000 w 3737811"/>
              <a:gd name="connsiteY46" fmla="*/ 417095 h 1909010"/>
              <a:gd name="connsiteX47" fmla="*/ 3128211 w 3737811"/>
              <a:gd name="connsiteY47" fmla="*/ 481263 h 1909010"/>
              <a:gd name="connsiteX48" fmla="*/ 3208421 w 3737811"/>
              <a:gd name="connsiteY48" fmla="*/ 465221 h 1909010"/>
              <a:gd name="connsiteX49" fmla="*/ 3256548 w 3737811"/>
              <a:gd name="connsiteY49" fmla="*/ 417095 h 1909010"/>
              <a:gd name="connsiteX50" fmla="*/ 3352800 w 3737811"/>
              <a:gd name="connsiteY50" fmla="*/ 336884 h 1909010"/>
              <a:gd name="connsiteX51" fmla="*/ 3545306 w 3737811"/>
              <a:gd name="connsiteY51" fmla="*/ 208547 h 1909010"/>
              <a:gd name="connsiteX52" fmla="*/ 3593432 w 3737811"/>
              <a:gd name="connsiteY52" fmla="*/ 176463 h 1909010"/>
              <a:gd name="connsiteX53" fmla="*/ 3673642 w 3737811"/>
              <a:gd name="connsiteY53" fmla="*/ 128337 h 1909010"/>
              <a:gd name="connsiteX54" fmla="*/ 3721769 w 3737811"/>
              <a:gd name="connsiteY54" fmla="*/ 96252 h 1909010"/>
              <a:gd name="connsiteX55" fmla="*/ 3737811 w 3737811"/>
              <a:gd name="connsiteY55" fmla="*/ 96252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37811" h="1909010">
                <a:moveTo>
                  <a:pt x="0" y="946484"/>
                </a:moveTo>
                <a:cubicBezTo>
                  <a:pt x="10695" y="973221"/>
                  <a:pt x="12713" y="1005387"/>
                  <a:pt x="32084" y="1026695"/>
                </a:cubicBezTo>
                <a:cubicBezTo>
                  <a:pt x="68054" y="1066262"/>
                  <a:pt x="120178" y="1087734"/>
                  <a:pt x="160421" y="1122947"/>
                </a:cubicBezTo>
                <a:cubicBezTo>
                  <a:pt x="205951" y="1162786"/>
                  <a:pt x="250028" y="1204808"/>
                  <a:pt x="288758" y="1251284"/>
                </a:cubicBezTo>
                <a:cubicBezTo>
                  <a:pt x="315495" y="1283368"/>
                  <a:pt x="344404" y="1313761"/>
                  <a:pt x="368969" y="1347537"/>
                </a:cubicBezTo>
                <a:cubicBezTo>
                  <a:pt x="437562" y="1441852"/>
                  <a:pt x="396890" y="1404768"/>
                  <a:pt x="449179" y="1491916"/>
                </a:cubicBezTo>
                <a:cubicBezTo>
                  <a:pt x="508325" y="1590492"/>
                  <a:pt x="514707" y="1568523"/>
                  <a:pt x="545432" y="1668379"/>
                </a:cubicBezTo>
                <a:cubicBezTo>
                  <a:pt x="558400" y="1710525"/>
                  <a:pt x="563572" y="1754883"/>
                  <a:pt x="577516" y="1796716"/>
                </a:cubicBezTo>
                <a:cubicBezTo>
                  <a:pt x="588211" y="1828800"/>
                  <a:pt x="577516" y="1882274"/>
                  <a:pt x="609600" y="1892968"/>
                </a:cubicBezTo>
                <a:lnTo>
                  <a:pt x="657727" y="1909010"/>
                </a:lnTo>
                <a:cubicBezTo>
                  <a:pt x="736008" y="1882916"/>
                  <a:pt x="788040" y="1874952"/>
                  <a:pt x="850232" y="1812758"/>
                </a:cubicBezTo>
                <a:cubicBezTo>
                  <a:pt x="920658" y="1742329"/>
                  <a:pt x="852412" y="1816205"/>
                  <a:pt x="946484" y="1668379"/>
                </a:cubicBezTo>
                <a:cubicBezTo>
                  <a:pt x="963440" y="1641734"/>
                  <a:pt x="1010599" y="1588276"/>
                  <a:pt x="1026695" y="1556084"/>
                </a:cubicBezTo>
                <a:cubicBezTo>
                  <a:pt x="1034257" y="1540959"/>
                  <a:pt x="1035175" y="1523083"/>
                  <a:pt x="1042737" y="1507958"/>
                </a:cubicBezTo>
                <a:cubicBezTo>
                  <a:pt x="1051359" y="1490713"/>
                  <a:pt x="1064602" y="1476181"/>
                  <a:pt x="1074821" y="1459831"/>
                </a:cubicBezTo>
                <a:cubicBezTo>
                  <a:pt x="1091347" y="1433390"/>
                  <a:pt x="1109004" y="1407509"/>
                  <a:pt x="1122948" y="1379621"/>
                </a:cubicBezTo>
                <a:cubicBezTo>
                  <a:pt x="1130510" y="1364497"/>
                  <a:pt x="1130778" y="1346277"/>
                  <a:pt x="1138990" y="1331495"/>
                </a:cubicBezTo>
                <a:cubicBezTo>
                  <a:pt x="1157717" y="1297787"/>
                  <a:pt x="1182456" y="1267774"/>
                  <a:pt x="1203158" y="1235242"/>
                </a:cubicBezTo>
                <a:cubicBezTo>
                  <a:pt x="1250156" y="1161387"/>
                  <a:pt x="1247641" y="1162317"/>
                  <a:pt x="1283369" y="1090863"/>
                </a:cubicBezTo>
                <a:cubicBezTo>
                  <a:pt x="1288716" y="1069474"/>
                  <a:pt x="1289551" y="1046415"/>
                  <a:pt x="1299411" y="1026695"/>
                </a:cubicBezTo>
                <a:cubicBezTo>
                  <a:pt x="1311368" y="1002781"/>
                  <a:pt x="1333367" y="985199"/>
                  <a:pt x="1347537" y="962526"/>
                </a:cubicBezTo>
                <a:cubicBezTo>
                  <a:pt x="1360211" y="942247"/>
                  <a:pt x="1366947" y="918637"/>
                  <a:pt x="1379621" y="898358"/>
                </a:cubicBezTo>
                <a:cubicBezTo>
                  <a:pt x="1393792" y="875685"/>
                  <a:pt x="1414276" y="857284"/>
                  <a:pt x="1427748" y="834189"/>
                </a:cubicBezTo>
                <a:cubicBezTo>
                  <a:pt x="1451847" y="792876"/>
                  <a:pt x="1470527" y="748631"/>
                  <a:pt x="1491916" y="705852"/>
                </a:cubicBezTo>
                <a:cubicBezTo>
                  <a:pt x="1502611" y="684463"/>
                  <a:pt x="1516438" y="664371"/>
                  <a:pt x="1524000" y="641684"/>
                </a:cubicBezTo>
                <a:lnTo>
                  <a:pt x="1556084" y="545431"/>
                </a:lnTo>
                <a:cubicBezTo>
                  <a:pt x="1571677" y="498652"/>
                  <a:pt x="1575896" y="478442"/>
                  <a:pt x="1604211" y="433137"/>
                </a:cubicBezTo>
                <a:cubicBezTo>
                  <a:pt x="1618381" y="410464"/>
                  <a:pt x="1637506" y="391215"/>
                  <a:pt x="1652337" y="368968"/>
                </a:cubicBezTo>
                <a:cubicBezTo>
                  <a:pt x="1669632" y="343025"/>
                  <a:pt x="1680502" y="312711"/>
                  <a:pt x="1700463" y="288758"/>
                </a:cubicBezTo>
                <a:cubicBezTo>
                  <a:pt x="1734352" y="248091"/>
                  <a:pt x="1779689" y="217799"/>
                  <a:pt x="1812758" y="176463"/>
                </a:cubicBezTo>
                <a:cubicBezTo>
                  <a:pt x="1834148" y="149726"/>
                  <a:pt x="1856383" y="123644"/>
                  <a:pt x="1876927" y="96252"/>
                </a:cubicBezTo>
                <a:cubicBezTo>
                  <a:pt x="1888495" y="80828"/>
                  <a:pt x="1896668" y="62937"/>
                  <a:pt x="1909011" y="48126"/>
                </a:cubicBezTo>
                <a:cubicBezTo>
                  <a:pt x="1923535" y="30698"/>
                  <a:pt x="1941095" y="16042"/>
                  <a:pt x="1957137" y="0"/>
                </a:cubicBezTo>
                <a:cubicBezTo>
                  <a:pt x="1973179" y="10695"/>
                  <a:pt x="1992920" y="17273"/>
                  <a:pt x="2005263" y="32084"/>
                </a:cubicBezTo>
                <a:cubicBezTo>
                  <a:pt x="2083069" y="125450"/>
                  <a:pt x="1995800" y="69431"/>
                  <a:pt x="2069432" y="128337"/>
                </a:cubicBezTo>
                <a:cubicBezTo>
                  <a:pt x="2111188" y="161742"/>
                  <a:pt x="2159958" y="186777"/>
                  <a:pt x="2197769" y="224589"/>
                </a:cubicBezTo>
                <a:cubicBezTo>
                  <a:pt x="2237239" y="264059"/>
                  <a:pt x="2261199" y="296410"/>
                  <a:pt x="2310063" y="320842"/>
                </a:cubicBezTo>
                <a:cubicBezTo>
                  <a:pt x="2325188" y="328404"/>
                  <a:pt x="2342647" y="330223"/>
                  <a:pt x="2358190" y="336884"/>
                </a:cubicBezTo>
                <a:cubicBezTo>
                  <a:pt x="2475635" y="387217"/>
                  <a:pt x="2368219" y="355434"/>
                  <a:pt x="2486527" y="385010"/>
                </a:cubicBezTo>
                <a:cubicBezTo>
                  <a:pt x="2558275" y="361094"/>
                  <a:pt x="2589741" y="366548"/>
                  <a:pt x="2630906" y="304800"/>
                </a:cubicBezTo>
                <a:cubicBezTo>
                  <a:pt x="2640286" y="290730"/>
                  <a:pt x="2639386" y="271798"/>
                  <a:pt x="2646948" y="256673"/>
                </a:cubicBezTo>
                <a:cubicBezTo>
                  <a:pt x="2727503" y="95561"/>
                  <a:pt x="2626742" y="341253"/>
                  <a:pt x="2711116" y="144379"/>
                </a:cubicBezTo>
                <a:cubicBezTo>
                  <a:pt x="2726279" y="109000"/>
                  <a:pt x="2725732" y="74934"/>
                  <a:pt x="2759242" y="48126"/>
                </a:cubicBezTo>
                <a:cubicBezTo>
                  <a:pt x="2772447" y="37562"/>
                  <a:pt x="2791327" y="37431"/>
                  <a:pt x="2807369" y="32084"/>
                </a:cubicBezTo>
                <a:cubicBezTo>
                  <a:pt x="2840318" y="130930"/>
                  <a:pt x="2802634" y="25441"/>
                  <a:pt x="2855495" y="144379"/>
                </a:cubicBezTo>
                <a:cubicBezTo>
                  <a:pt x="2867190" y="170693"/>
                  <a:pt x="2872487" y="200064"/>
                  <a:pt x="2887579" y="224589"/>
                </a:cubicBezTo>
                <a:cubicBezTo>
                  <a:pt x="2994733" y="398714"/>
                  <a:pt x="2950121" y="302902"/>
                  <a:pt x="3048000" y="417095"/>
                </a:cubicBezTo>
                <a:cubicBezTo>
                  <a:pt x="3106049" y="484819"/>
                  <a:pt x="3047247" y="454276"/>
                  <a:pt x="3128211" y="481263"/>
                </a:cubicBezTo>
                <a:cubicBezTo>
                  <a:pt x="3154948" y="475916"/>
                  <a:pt x="3184033" y="477415"/>
                  <a:pt x="3208421" y="465221"/>
                </a:cubicBezTo>
                <a:cubicBezTo>
                  <a:pt x="3228713" y="455075"/>
                  <a:pt x="3239591" y="432167"/>
                  <a:pt x="3256548" y="417095"/>
                </a:cubicBezTo>
                <a:cubicBezTo>
                  <a:pt x="3287763" y="389348"/>
                  <a:pt x="3318943" y="361337"/>
                  <a:pt x="3352800" y="336884"/>
                </a:cubicBezTo>
                <a:cubicBezTo>
                  <a:pt x="3415320" y="291730"/>
                  <a:pt x="3481137" y="251326"/>
                  <a:pt x="3545306" y="208547"/>
                </a:cubicBezTo>
                <a:cubicBezTo>
                  <a:pt x="3561348" y="197852"/>
                  <a:pt x="3577083" y="186681"/>
                  <a:pt x="3593432" y="176463"/>
                </a:cubicBezTo>
                <a:cubicBezTo>
                  <a:pt x="3619873" y="159938"/>
                  <a:pt x="3647699" y="145633"/>
                  <a:pt x="3673642" y="128337"/>
                </a:cubicBezTo>
                <a:cubicBezTo>
                  <a:pt x="3689684" y="117642"/>
                  <a:pt x="3704524" y="104875"/>
                  <a:pt x="3721769" y="96252"/>
                </a:cubicBezTo>
                <a:cubicBezTo>
                  <a:pt x="3726552" y="93861"/>
                  <a:pt x="3732464" y="96252"/>
                  <a:pt x="3737811" y="96252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 weekends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plots (or combined into plot) of weekday/weekend peak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C61A-A18C-DA45-8252-F0425B9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8" y="3383280"/>
            <a:ext cx="5206421" cy="3474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A2A95-53E9-B74B-9A7D-FD7018F0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34" y="3390332"/>
            <a:ext cx="52578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8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Passionate crowd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329</Words>
  <Application>Microsoft Macintosh PowerPoint</Application>
  <PresentationFormat>Widescreen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WomenTechWomenYes Annual Gala</vt:lpstr>
      <vt:lpstr>Goal</vt:lpstr>
      <vt:lpstr>Data sources</vt:lpstr>
      <vt:lpstr>Hottest when and where</vt:lpstr>
      <vt:lpstr>Top 10 busiest stations</vt:lpstr>
      <vt:lpstr>MTA traffic every day</vt:lpstr>
      <vt:lpstr>Busiest hours</vt:lpstr>
      <vt:lpstr>Weekdays vs weekends</vt:lpstr>
      <vt:lpstr>Passionate crowd</vt:lpstr>
      <vt:lpstr>Who loves tech?</vt:lpstr>
      <vt:lpstr>Who loves tech?</vt:lpstr>
      <vt:lpstr>Who loves galas!</vt:lpstr>
      <vt:lpstr>Who loves galas!</vt:lpstr>
      <vt:lpstr>rough table of the biz/edu and income perspectives combined - AB</vt:lpstr>
      <vt:lpstr>Our Target</vt:lpstr>
      <vt:lpstr>Street Team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Katie</dc:creator>
  <cp:lastModifiedBy>Amy Butler</cp:lastModifiedBy>
  <cp:revision>15</cp:revision>
  <dcterms:created xsi:type="dcterms:W3CDTF">2021-01-06T00:47:14Z</dcterms:created>
  <dcterms:modified xsi:type="dcterms:W3CDTF">2021-01-07T02:17:11Z</dcterms:modified>
</cp:coreProperties>
</file>