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8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8164E-89FC-4518-90F9-772C306ADDC1}" type="datetimeFigureOut">
              <a:rPr lang="hu-HU" smtClean="0"/>
              <a:t>2019. 10. 20.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92709-3127-4844-8BD2-6EA7047CC0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5920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92709-3127-4844-8BD2-6EA7047CC0C5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4021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5E2A-FA77-4835-B83A-46D6C4A8ABB0}" type="datetime1">
              <a:rPr lang="hu-HU" smtClean="0"/>
              <a:t>2019. 10. 20.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Abari Kálmán, 2019/20/1, abari.kalman@gmail.com</a:t>
            </a: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E908-FC7A-4B89-A71B-97BC5FA193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6514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7FC9-D583-4951-A8E3-28A4F027A21F}" type="datetime1">
              <a:rPr lang="hu-HU" smtClean="0"/>
              <a:t>2019. 10. 20.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Abari Kálmán, 2019/20/1, abari.kalman@gmail.com</a:t>
            </a: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E908-FC7A-4B89-A71B-97BC5FA193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532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43AA5-D0F0-4750-BD07-C60EE6E57B03}" type="datetime1">
              <a:rPr lang="hu-HU" smtClean="0"/>
              <a:t>2019. 10. 20.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Abari Kálmán, 2019/20/1, abari.kalman@gmail.com</a:t>
            </a: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E908-FC7A-4B89-A71B-97BC5FA193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6852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BA61F-5FC5-4ADD-BDFC-BED7A3CAD046}" type="datetime1">
              <a:rPr lang="hu-HU" smtClean="0"/>
              <a:t>2019. 10. 20.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Abari Kálmán, 2019/20/1, abari.kalman@gmail.com</a:t>
            </a: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E908-FC7A-4B89-A71B-97BC5FA19367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4829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A1982-941A-452C-81BE-55C902AF2CA7}" type="datetime1">
              <a:rPr lang="hu-HU" smtClean="0"/>
              <a:t>2019. 10. 20.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Abari Kálmán, 2019/20/1, abari.kalman@gmail.com</a:t>
            </a: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E908-FC7A-4B89-A71B-97BC5FA193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8877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AFC11-1E6A-40D9-8FB8-AE8F4472B838}" type="datetime1">
              <a:rPr lang="hu-HU" smtClean="0"/>
              <a:t>2019. 10. 20.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Abari Kálmán, 2019/20/1, abari.kalman@gmail.com</a:t>
            </a:r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E908-FC7A-4B89-A71B-97BC5FA193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7463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03FF-41E9-4ADD-AC22-F8320C629F7B}" type="datetime1">
              <a:rPr lang="hu-HU" smtClean="0"/>
              <a:t>2019. 10. 20.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Abari Kálmán, 2019/20/1, abari.kalman@gmail.com</a:t>
            </a:r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E908-FC7A-4B89-A71B-97BC5FA193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1431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41C2-383E-486E-957A-5F91DEEF426B}" type="datetime1">
              <a:rPr lang="hu-HU" smtClean="0"/>
              <a:t>2019. 10. 20.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Abari Kálmán, 2019/20/1, abari.kalman@gmail.com</a:t>
            </a: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E908-FC7A-4B89-A71B-97BC5FA193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26770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0FA3-4E0A-43B9-8CAC-28C55BEA84CD}" type="datetime1">
              <a:rPr lang="hu-HU" smtClean="0"/>
              <a:t>2019. 10. 20.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Abari Kálmán, 2019/20/1, abari.kalman@gmail.com</a:t>
            </a: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E908-FC7A-4B89-A71B-97BC5FA193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000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7423D-A560-43EB-BFDC-985A8C24A221}" type="datetime1">
              <a:rPr lang="hu-HU" smtClean="0"/>
              <a:t>2019. 10. 20.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Abari Kálmán, 2019/20/1, abari.kalman@gmail.com</a:t>
            </a: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E908-FC7A-4B89-A71B-97BC5FA193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2344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6F69-A32D-4BAA-B92E-B924BE64D106}" type="datetime1">
              <a:rPr lang="hu-HU" smtClean="0"/>
              <a:t>2019. 10. 20.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Abari Kálmán, 2019/20/1, abari.kalman@gmail.com</a:t>
            </a: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E908-FC7A-4B89-A71B-97BC5FA193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746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7517-04DB-426F-B21A-BC1BE9DFFB5B}" type="datetime1">
              <a:rPr lang="hu-HU" smtClean="0"/>
              <a:t>2019. 10. 20.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Abari Kálmán, 2019/20/1, abari.kalman@gmail.com</a:t>
            </a: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E908-FC7A-4B89-A71B-97BC5FA193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7197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911E-14DD-4DF2-93B1-154DDA3C7E4A}" type="datetime1">
              <a:rPr lang="hu-HU" smtClean="0"/>
              <a:t>2019. 10. 20.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Abari Kálmán, 2019/20/1, abari.kalman@gmail.com</a:t>
            </a:r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E908-FC7A-4B89-A71B-97BC5FA193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0575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B632C-62E6-4C36-A500-1E420C1A5379}" type="datetime1">
              <a:rPr lang="hu-HU" smtClean="0"/>
              <a:t>2019. 10. 20.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Abari Kálmán, 2019/20/1, abari.kalman@gmail.com</a:t>
            </a:r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E908-FC7A-4B89-A71B-97BC5FA193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3950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E873-CB8A-499E-A09C-95A31A124E83}" type="datetime1">
              <a:rPr lang="hu-HU" smtClean="0"/>
              <a:t>2019. 10. 20.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Abari Kálmán, 2019/20/1, abari.kalman@gmail.com</a:t>
            </a:r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E908-FC7A-4B89-A71B-97BC5FA193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3545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F85E-675D-47D5-96DE-1E63F7DCF0C4}" type="datetime1">
              <a:rPr lang="hu-HU" smtClean="0"/>
              <a:t>2019. 10. 20.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Abari Kálmán, 2019/20/1, abari.kalman@gmail.com</a:t>
            </a: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E908-FC7A-4B89-A71B-97BC5FA193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034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93E5-BD0B-4CDA-B4DF-E9BD1B528A81}" type="datetime1">
              <a:rPr lang="hu-HU" smtClean="0"/>
              <a:t>2019. 10. 20.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Abari Kálmán, 2019/20/1, abari.kalman@gmail.com</a:t>
            </a: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E908-FC7A-4B89-A71B-97BC5FA193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7072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FAF19E6-CAE8-4254-90B3-2AB14E8AE999}" type="datetime1">
              <a:rPr lang="hu-HU" smtClean="0"/>
              <a:t>2019. 10. 20.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hu-HU" smtClean="0"/>
              <a:t>Abari Kálmán, 2019/20/1, abari.kalman@gmail.com</a:t>
            </a: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BD3E908-FC7A-4B89-A71B-97BC5FA193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74096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kateddu/metacritic-games-stats-20112019" TargetMode="External"/><Relationship Id="rId2" Type="http://schemas.openxmlformats.org/officeDocument/2006/relationships/hyperlink" Target="https://www.kaggle.com/dataset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sz="3600" dirty="0" smtClean="0"/>
              <a:t>R beadandó házi feladat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/>
              <a:t>Metacritic</a:t>
            </a:r>
            <a:r>
              <a:rPr lang="hu-HU" dirty="0"/>
              <a:t> </a:t>
            </a:r>
            <a:r>
              <a:rPr lang="hu-HU" dirty="0" err="1"/>
              <a:t>games</a:t>
            </a:r>
            <a:r>
              <a:rPr lang="hu-HU" dirty="0"/>
              <a:t> </a:t>
            </a:r>
            <a:r>
              <a:rPr lang="hu-HU" dirty="0" err="1"/>
              <a:t>stats</a:t>
            </a:r>
            <a:r>
              <a:rPr lang="hu-HU" dirty="0"/>
              <a:t> </a:t>
            </a:r>
            <a:r>
              <a:rPr lang="hu-HU" dirty="0" smtClean="0"/>
              <a:t>2011-2019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hu-HU" sz="2800" b="1" dirty="0" err="1" smtClean="0"/>
              <a:t>Abari</a:t>
            </a:r>
            <a:r>
              <a:rPr lang="hu-HU" sz="2800" b="1" dirty="0" smtClean="0"/>
              <a:t> Kálmán</a:t>
            </a:r>
            <a:br>
              <a:rPr lang="hu-HU" sz="2800" b="1" dirty="0" smtClean="0"/>
            </a:br>
            <a:r>
              <a:rPr lang="hu-HU" dirty="0" smtClean="0"/>
              <a:t>Számítástechnika 1.</a:t>
            </a:r>
            <a:br>
              <a:rPr lang="hu-HU" dirty="0" smtClean="0"/>
            </a:br>
            <a:r>
              <a:rPr lang="hu-HU" dirty="0" smtClean="0"/>
              <a:t>2019/20/1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7919775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6. </a:t>
            </a:r>
            <a:r>
              <a:rPr lang="hu-HU" dirty="0"/>
              <a:t>feladat – </a:t>
            </a:r>
            <a:r>
              <a:rPr lang="hu-HU" dirty="0" smtClean="0"/>
              <a:t>Két ábra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800" dirty="0" err="1">
                <a:solidFill>
                  <a:srgbClr val="92D050"/>
                </a:solidFill>
                <a:latin typeface="Consolas" panose="020B0609020204030204" pitchFamily="49" charset="0"/>
              </a:rPr>
              <a:t>hist</a:t>
            </a:r>
            <a:r>
              <a:rPr lang="hu-HU" sz="1800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hu-HU" sz="1800" dirty="0" err="1">
                <a:solidFill>
                  <a:srgbClr val="92D050"/>
                </a:solidFill>
                <a:latin typeface="Consolas" panose="020B0609020204030204" pitchFamily="49" charset="0"/>
              </a:rPr>
              <a:t>metacritic$user</a:t>
            </a:r>
            <a:r>
              <a:rPr lang="hu-HU" sz="1800" dirty="0">
                <a:solidFill>
                  <a:srgbClr val="92D050"/>
                </a:solidFill>
                <a:latin typeface="Consolas" panose="020B0609020204030204" pitchFamily="49" charset="0"/>
              </a:rPr>
              <a:t>_</a:t>
            </a:r>
            <a:r>
              <a:rPr lang="hu-HU" sz="1800" dirty="0" err="1">
                <a:solidFill>
                  <a:srgbClr val="92D050"/>
                </a:solidFill>
                <a:latin typeface="Consolas" panose="020B0609020204030204" pitchFamily="49" charset="0"/>
              </a:rPr>
              <a:t>score</a:t>
            </a:r>
            <a:r>
              <a:rPr lang="hu-HU" sz="1800" dirty="0">
                <a:solidFill>
                  <a:srgbClr val="92D050"/>
                </a:solidFill>
                <a:latin typeface="Consolas" panose="020B0609020204030204" pitchFamily="49" charset="0"/>
              </a:rPr>
              <a:t>, col=</a:t>
            </a:r>
            <a:r>
              <a:rPr lang="hu-HU" sz="1800" dirty="0" err="1">
                <a:solidFill>
                  <a:srgbClr val="92D050"/>
                </a:solidFill>
                <a:latin typeface="Consolas" panose="020B0609020204030204" pitchFamily="49" charset="0"/>
              </a:rPr>
              <a:t>rainbow</a:t>
            </a:r>
            <a:r>
              <a:rPr lang="hu-HU" sz="1800" dirty="0">
                <a:solidFill>
                  <a:srgbClr val="92D050"/>
                </a:solidFill>
                <a:latin typeface="Consolas" panose="020B0609020204030204" pitchFamily="49" charset="0"/>
              </a:rPr>
              <a:t>(30</a:t>
            </a:r>
            <a:r>
              <a:rPr lang="hu-HU" sz="18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))</a:t>
            </a:r>
            <a:endParaRPr lang="hu-HU" sz="1800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zöveg helye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hu-HU" dirty="0"/>
          </a:p>
          <a:p>
            <a:r>
              <a:rPr lang="hu-HU" sz="1800" dirty="0" err="1">
                <a:solidFill>
                  <a:srgbClr val="92D050"/>
                </a:solidFill>
              </a:rPr>
              <a:t>boxplot</a:t>
            </a:r>
            <a:r>
              <a:rPr lang="hu-HU" sz="1800" dirty="0">
                <a:solidFill>
                  <a:srgbClr val="92D050"/>
                </a:solidFill>
              </a:rPr>
              <a:t>(</a:t>
            </a:r>
            <a:r>
              <a:rPr lang="hu-HU" sz="1800" dirty="0" err="1">
                <a:solidFill>
                  <a:srgbClr val="92D050"/>
                </a:solidFill>
              </a:rPr>
              <a:t>user</a:t>
            </a:r>
            <a:r>
              <a:rPr lang="hu-HU" sz="1800" dirty="0">
                <a:solidFill>
                  <a:srgbClr val="92D050"/>
                </a:solidFill>
              </a:rPr>
              <a:t>_</a:t>
            </a:r>
            <a:r>
              <a:rPr lang="hu-HU" sz="1800" dirty="0" err="1">
                <a:solidFill>
                  <a:srgbClr val="92D050"/>
                </a:solidFill>
              </a:rPr>
              <a:t>score</a:t>
            </a:r>
            <a:r>
              <a:rPr lang="hu-HU" sz="1800" dirty="0">
                <a:solidFill>
                  <a:srgbClr val="92D050"/>
                </a:solidFill>
              </a:rPr>
              <a:t>~</a:t>
            </a:r>
            <a:r>
              <a:rPr lang="hu-HU" sz="1800" dirty="0" err="1">
                <a:solidFill>
                  <a:srgbClr val="92D050"/>
                </a:solidFill>
              </a:rPr>
              <a:t>metacritic$platform</a:t>
            </a:r>
            <a:r>
              <a:rPr lang="hu-HU" sz="1800" dirty="0">
                <a:solidFill>
                  <a:srgbClr val="92D050"/>
                </a:solidFill>
              </a:rPr>
              <a:t>, </a:t>
            </a:r>
            <a:r>
              <a:rPr lang="hu-HU" sz="1800" dirty="0" err="1">
                <a:solidFill>
                  <a:srgbClr val="92D050"/>
                </a:solidFill>
              </a:rPr>
              <a:t>data</a:t>
            </a:r>
            <a:r>
              <a:rPr lang="hu-HU" sz="1800" dirty="0">
                <a:solidFill>
                  <a:srgbClr val="92D050"/>
                </a:solidFill>
              </a:rPr>
              <a:t>=</a:t>
            </a:r>
            <a:r>
              <a:rPr lang="hu-HU" sz="1800" dirty="0" err="1">
                <a:solidFill>
                  <a:srgbClr val="92D050"/>
                </a:solidFill>
              </a:rPr>
              <a:t>metacritic</a:t>
            </a:r>
            <a:r>
              <a:rPr lang="hu-HU" sz="1800" dirty="0">
                <a:solidFill>
                  <a:srgbClr val="92D050"/>
                </a:solidFill>
              </a:rPr>
              <a:t>, col=</a:t>
            </a:r>
            <a:r>
              <a:rPr lang="hu-HU" sz="1800" dirty="0" err="1">
                <a:solidFill>
                  <a:srgbClr val="92D050"/>
                </a:solidFill>
              </a:rPr>
              <a:t>topo.colors</a:t>
            </a:r>
            <a:r>
              <a:rPr lang="hu-HU" sz="1800" dirty="0">
                <a:solidFill>
                  <a:srgbClr val="92D050"/>
                </a:solidFill>
              </a:rPr>
              <a:t>(7</a:t>
            </a:r>
            <a:r>
              <a:rPr lang="hu-HU" sz="1800" dirty="0" smtClean="0">
                <a:solidFill>
                  <a:srgbClr val="92D050"/>
                </a:solidFill>
              </a:rPr>
              <a:t>))</a:t>
            </a:r>
            <a:endParaRPr lang="hu-HU" sz="1800" dirty="0">
              <a:solidFill>
                <a:srgbClr val="92D050"/>
              </a:solidFill>
            </a:endParaRPr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986" y="2380137"/>
            <a:ext cx="3656056" cy="3416314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665" y="2380137"/>
            <a:ext cx="3551933" cy="3416314"/>
          </a:xfrm>
          <a:prstGeom prst="rect">
            <a:avLst/>
          </a:prstGeom>
        </p:spPr>
      </p:pic>
      <p:sp>
        <p:nvSpPr>
          <p:cNvPr id="13" name="Élőláb hely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Abari Kálmán, 2019/20/1, abari.kalman@gmail.com</a:t>
            </a:r>
            <a:endParaRPr lang="hu-HU"/>
          </a:p>
        </p:txBody>
      </p:sp>
      <p:sp>
        <p:nvSpPr>
          <p:cNvPr id="14" name="Dia számának hely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E908-FC7A-4B89-A71B-97BC5FA19367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212056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Köszönöm a figyelmet!</a:t>
            </a:r>
            <a:endParaRPr lang="hu-HU" dirty="0"/>
          </a:p>
        </p:txBody>
      </p:sp>
      <p:sp>
        <p:nvSpPr>
          <p:cNvPr id="8" name="Alcím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3337134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adatbázisról (1)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</a:t>
            </a:r>
            <a:r>
              <a:rPr lang="hu-HU" dirty="0" err="1" smtClean="0"/>
              <a:t>Kaggle</a:t>
            </a:r>
            <a:r>
              <a:rPr lang="hu-HU" dirty="0" smtClean="0"/>
              <a:t> weboldalán ingyenesen elérhető adatbázisokat találunk. Nagyon sokféle adathalmaz érhető el, és folyamatos a feltöltés. A </a:t>
            </a:r>
            <a:r>
              <a:rPr lang="hu-HU" dirty="0" err="1" smtClean="0"/>
              <a:t>Kaggle</a:t>
            </a:r>
            <a:r>
              <a:rPr lang="hu-HU" dirty="0" smtClean="0"/>
              <a:t> </a:t>
            </a:r>
            <a:r>
              <a:rPr lang="hu-HU" dirty="0" err="1" smtClean="0"/>
              <a:t>a</a:t>
            </a:r>
            <a:r>
              <a:rPr lang="hu-HU" dirty="0" smtClean="0"/>
              <a:t> </a:t>
            </a:r>
            <a:r>
              <a:rPr lang="hu-HU" dirty="0" err="1" smtClean="0"/>
              <a:t>Google</a:t>
            </a:r>
            <a:r>
              <a:rPr lang="hu-HU" dirty="0" smtClean="0"/>
              <a:t> szárnyai alatt szolgálja ki az adatra éhes elemzőket. </a:t>
            </a:r>
            <a:r>
              <a:rPr lang="hu-HU" dirty="0" smtClean="0">
                <a:sym typeface="Wingdings" panose="05000000000000000000" pitchFamily="2" charset="2"/>
              </a:rPr>
              <a:t></a:t>
            </a:r>
            <a:endParaRPr lang="hu-HU" dirty="0" smtClean="0"/>
          </a:p>
          <a:p>
            <a:pPr lvl="1"/>
            <a:r>
              <a:rPr lang="hu-HU" dirty="0" smtClean="0"/>
              <a:t>A </a:t>
            </a:r>
            <a:r>
              <a:rPr lang="hu-HU" dirty="0" err="1" smtClean="0"/>
              <a:t>Kaggle</a:t>
            </a:r>
            <a:r>
              <a:rPr lang="hu-HU" dirty="0" smtClean="0"/>
              <a:t> adatbázisainak elérése: </a:t>
            </a:r>
            <a:r>
              <a:rPr lang="hu-HU" dirty="0" smtClean="0">
                <a:hlinkClick r:id="rId2"/>
              </a:rPr>
              <a:t>https</a:t>
            </a:r>
            <a:r>
              <a:rPr lang="hu-HU" dirty="0">
                <a:hlinkClick r:id="rId2"/>
              </a:rPr>
              <a:t>://</a:t>
            </a:r>
            <a:r>
              <a:rPr lang="hu-HU" dirty="0" smtClean="0">
                <a:hlinkClick r:id="rId2"/>
              </a:rPr>
              <a:t>www.kaggle.com/datasets</a:t>
            </a:r>
            <a:endParaRPr lang="hu-HU" dirty="0" smtClean="0"/>
          </a:p>
          <a:p>
            <a:r>
              <a:rPr lang="hu-HU" dirty="0" smtClean="0"/>
              <a:t>A </a:t>
            </a:r>
            <a:r>
              <a:rPr lang="hu-HU" dirty="0" err="1" smtClean="0"/>
              <a:t>Kaggle</a:t>
            </a:r>
            <a:r>
              <a:rPr lang="hu-HU" dirty="0" smtClean="0"/>
              <a:t> egyik adatbázisa több mint 4000 videójáték értékelését tartalmazza. Az adatbázis neve: </a:t>
            </a:r>
            <a:r>
              <a:rPr lang="hu-HU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Metacritic</a:t>
            </a:r>
            <a:r>
              <a:rPr lang="hu-H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hu-HU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games</a:t>
            </a:r>
            <a:r>
              <a:rPr lang="hu-H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hu-HU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stats</a:t>
            </a:r>
            <a:r>
              <a:rPr lang="hu-H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hu-H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2011-2019</a:t>
            </a:r>
          </a:p>
          <a:p>
            <a:pPr lvl="1"/>
            <a:r>
              <a:rPr lang="hu-HU" dirty="0" smtClean="0"/>
              <a:t>A kiválasztott adatbázis elérése:</a:t>
            </a:r>
            <a:br>
              <a:rPr lang="hu-HU" dirty="0" smtClean="0"/>
            </a:br>
            <a:r>
              <a:rPr lang="hu-HU" dirty="0" smtClean="0">
                <a:hlinkClick r:id="rId3"/>
              </a:rPr>
              <a:t>https</a:t>
            </a:r>
            <a:r>
              <a:rPr lang="hu-HU" dirty="0">
                <a:hlinkClick r:id="rId3"/>
              </a:rPr>
              <a:t>://www.kaggle.com/skateddu/metacritic-games-stats-20112019</a:t>
            </a:r>
            <a:endParaRPr lang="hu-HU" dirty="0" smtClean="0"/>
          </a:p>
          <a:p>
            <a:pPr fontAlgn="base"/>
            <a:r>
              <a:rPr lang="hu-HU" dirty="0" smtClean="0"/>
              <a:t>Letöltés és kicsomagolás után az adatok egy </a:t>
            </a:r>
            <a:r>
              <a:rPr lang="hu-HU" dirty="0" err="1" smtClean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metacritic</a:t>
            </a:r>
            <a:r>
              <a:rPr lang="hu-HU" dirty="0" smtClean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hu-HU" dirty="0" err="1" smtClean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games.csv</a:t>
            </a:r>
            <a:r>
              <a:rPr lang="hu-HU" dirty="0">
                <a:effectLst/>
              </a:rPr>
              <a:t> </a:t>
            </a:r>
            <a:r>
              <a:rPr lang="hu-HU" dirty="0" smtClean="0">
                <a:effectLst/>
              </a:rPr>
              <a:t>tagolt szöveges állományban állnak rendelkezésre</a:t>
            </a:r>
            <a:r>
              <a:rPr lang="hu-HU" dirty="0">
                <a:effectLst/>
              </a:rPr>
              <a:t/>
            </a:r>
            <a:br>
              <a:rPr lang="hu-HU" dirty="0">
                <a:effectLst/>
              </a:rPr>
            </a:br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Abari Kálmán, 2019/20/1, abari.kalman@gmail.com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E908-FC7A-4B89-A71B-97BC5FA19367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76480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04668" y="200575"/>
            <a:ext cx="10353762" cy="970450"/>
          </a:xfrm>
        </p:spPr>
        <p:txBody>
          <a:bodyPr/>
          <a:lstStyle/>
          <a:p>
            <a:r>
              <a:rPr lang="hu-HU" dirty="0" smtClean="0"/>
              <a:t>Az adatbázisról (2)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13795" y="1056291"/>
            <a:ext cx="6117626" cy="4826984"/>
          </a:xfrm>
        </p:spPr>
        <p:txBody>
          <a:bodyPr>
            <a:normAutofit/>
          </a:bodyPr>
          <a:lstStyle/>
          <a:p>
            <a:r>
              <a:rPr lang="hu-HU" dirty="0" smtClean="0"/>
              <a:t>A </a:t>
            </a:r>
            <a:r>
              <a:rPr lang="hu-HU" dirty="0" err="1" smtClean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metacritic</a:t>
            </a:r>
            <a:r>
              <a:rPr lang="hu-HU" dirty="0" smtClean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hu-HU" dirty="0" err="1" smtClean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games.csv</a:t>
            </a:r>
            <a:r>
              <a:rPr lang="hu-HU" dirty="0" smtClean="0">
                <a:effectLst/>
              </a:rPr>
              <a:t> tagolt szöveges állományról a tartalmának megtekintése után kiderült:</a:t>
            </a:r>
          </a:p>
          <a:p>
            <a:pPr lvl="1"/>
            <a:r>
              <a:rPr lang="hu-HU" dirty="0" smtClean="0">
                <a:effectLst/>
              </a:rPr>
              <a:t>Vesszővel tagolt (</a:t>
            </a:r>
            <a:r>
              <a:rPr lang="hu-HU" dirty="0" err="1" smtClean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sep</a:t>
            </a:r>
            <a:r>
              <a:rPr lang="hu-HU" dirty="0" smtClean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=","</a:t>
            </a:r>
            <a:r>
              <a:rPr lang="hu-HU" dirty="0" smtClean="0">
                <a:effectLst/>
              </a:rPr>
              <a:t>)</a:t>
            </a:r>
          </a:p>
          <a:p>
            <a:pPr lvl="1"/>
            <a:r>
              <a:rPr lang="hu-HU" dirty="0" smtClean="0">
                <a:effectLst/>
              </a:rPr>
              <a:t>Van fejléc</a:t>
            </a:r>
            <a:r>
              <a:rPr lang="hu-HU" dirty="0">
                <a:effectLst/>
              </a:rPr>
              <a:t> </a:t>
            </a:r>
            <a:r>
              <a:rPr lang="hu-HU" dirty="0" smtClean="0">
                <a:effectLst/>
              </a:rPr>
              <a:t>(</a:t>
            </a:r>
            <a:r>
              <a:rPr lang="hu-HU" dirty="0" err="1" smtClean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hu-HU" dirty="0" smtClean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=T</a:t>
            </a:r>
            <a:r>
              <a:rPr lang="hu-HU" dirty="0" smtClean="0">
                <a:effectLst/>
              </a:rPr>
              <a:t>)</a:t>
            </a:r>
          </a:p>
          <a:p>
            <a:pPr lvl="1"/>
            <a:r>
              <a:rPr lang="hu-HU" dirty="0" smtClean="0">
                <a:effectLst/>
              </a:rPr>
              <a:t>Nincs benne tizedes elválasztó (pl. </a:t>
            </a:r>
            <a:r>
              <a:rPr lang="hu-HU" dirty="0" err="1" smtClean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dec</a:t>
            </a:r>
            <a:r>
              <a:rPr lang="hu-HU" dirty="0" smtClean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="."</a:t>
            </a:r>
            <a:r>
              <a:rPr lang="hu-HU" dirty="0" smtClean="0">
                <a:effectLst/>
              </a:rPr>
              <a:t>)</a:t>
            </a:r>
          </a:p>
          <a:p>
            <a:pPr lvl="1"/>
            <a:r>
              <a:rPr lang="hu-HU" dirty="0" smtClean="0">
                <a:effectLst/>
              </a:rPr>
              <a:t>Nincs benne megjegyzés, de a # tartalmi karakter (</a:t>
            </a:r>
            <a:r>
              <a:rPr lang="hu-HU" dirty="0" err="1" smtClean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comment.char</a:t>
            </a:r>
            <a:r>
              <a:rPr lang="hu-HU" dirty="0" smtClean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="#"</a:t>
            </a:r>
            <a:r>
              <a:rPr lang="hu-HU" dirty="0" smtClean="0">
                <a:effectLst/>
              </a:rPr>
              <a:t>)</a:t>
            </a:r>
          </a:p>
          <a:p>
            <a:pPr lvl="1"/>
            <a:r>
              <a:rPr lang="hu-HU" dirty="0" smtClean="0">
                <a:effectLst/>
              </a:rPr>
              <a:t>A karakteres adatokat védő karakter a </a:t>
            </a:r>
            <a:br>
              <a:rPr lang="hu-HU" dirty="0" smtClean="0">
                <a:effectLst/>
              </a:rPr>
            </a:br>
            <a:r>
              <a:rPr lang="hu-HU" dirty="0" smtClean="0">
                <a:effectLst/>
              </a:rPr>
              <a:t>dupla idézőjel (</a:t>
            </a:r>
            <a:r>
              <a:rPr lang="hu-HU" dirty="0" err="1" smtClean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qoute</a:t>
            </a:r>
            <a:r>
              <a:rPr lang="hu-HU" dirty="0" smtClean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="\</a:t>
            </a:r>
            <a:r>
              <a:rPr lang="hu-HU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dirty="0" smtClean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dirty="0" smtClean="0">
                <a:effectLst/>
              </a:rPr>
              <a:t>)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 rotWithShape="1">
          <a:blip r:embed="rId2"/>
          <a:srcRect r="58276"/>
          <a:stretch/>
        </p:blipFill>
        <p:spPr>
          <a:xfrm>
            <a:off x="6723993" y="1171025"/>
            <a:ext cx="5054093" cy="4313087"/>
          </a:xfrm>
          <a:prstGeom prst="rect">
            <a:avLst/>
          </a:prstGeom>
        </p:spPr>
      </p:pic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Abari Kálmán, 2019/20/1, abari.kalman@gmail.com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E908-FC7A-4B89-A71B-97BC5FA19367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82660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1. feladat - Beolvasás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Elindítjuk az </a:t>
            </a:r>
            <a:r>
              <a:rPr lang="hu-HU" dirty="0" err="1" smtClean="0"/>
              <a:t>Rstudio-t</a:t>
            </a:r>
            <a:endParaRPr lang="hu-HU" dirty="0" smtClean="0"/>
          </a:p>
          <a:p>
            <a:r>
              <a:rPr lang="hu-HU" dirty="0" smtClean="0"/>
              <a:t>Nyitunk egy </a:t>
            </a:r>
            <a:r>
              <a:rPr lang="hu-HU" dirty="0" err="1" smtClean="0"/>
              <a:t>szkriptablakot</a:t>
            </a:r>
            <a:r>
              <a:rPr lang="hu-HU" dirty="0" smtClean="0"/>
              <a:t> (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</a:rPr>
              <a:t>File / New File / R Script </a:t>
            </a:r>
            <a:r>
              <a:rPr lang="hu-HU" dirty="0" smtClean="0"/>
              <a:t>menüpont)</a:t>
            </a:r>
          </a:p>
          <a:p>
            <a:r>
              <a:rPr lang="hu-HU" dirty="0" smtClean="0"/>
              <a:t>Létrehozzuk a beolvasásért felelős parancsot:</a:t>
            </a:r>
          </a:p>
          <a:p>
            <a:pPr marL="36900" indent="0">
              <a:buNone/>
            </a:pPr>
            <a:r>
              <a:rPr lang="hu-HU" dirty="0" err="1">
                <a:solidFill>
                  <a:srgbClr val="92D050"/>
                </a:solidFill>
                <a:latin typeface="Consolas" panose="020B0609020204030204" pitchFamily="49" charset="0"/>
              </a:rPr>
              <a:t>metacritic</a:t>
            </a:r>
            <a:r>
              <a:rPr lang="hu-HU" dirty="0">
                <a:solidFill>
                  <a:srgbClr val="92D050"/>
                </a:solidFill>
                <a:latin typeface="Consolas" panose="020B0609020204030204" pitchFamily="49" charset="0"/>
              </a:rPr>
              <a:t> &lt;- </a:t>
            </a:r>
            <a:r>
              <a:rPr lang="hu-HU" dirty="0" err="1">
                <a:solidFill>
                  <a:srgbClr val="92D050"/>
                </a:solidFill>
                <a:latin typeface="Consolas" panose="020B0609020204030204" pitchFamily="49" charset="0"/>
              </a:rPr>
              <a:t>read.table</a:t>
            </a:r>
            <a:r>
              <a:rPr lang="hu-HU" dirty="0">
                <a:solidFill>
                  <a:srgbClr val="92D050"/>
                </a:solidFill>
                <a:latin typeface="Consolas" panose="020B0609020204030204" pitchFamily="49" charset="0"/>
              </a:rPr>
              <a:t>(file = "adatok/</a:t>
            </a:r>
            <a:r>
              <a:rPr lang="hu-HU" dirty="0" err="1">
                <a:solidFill>
                  <a:srgbClr val="92D050"/>
                </a:solidFill>
                <a:latin typeface="Consolas" panose="020B0609020204030204" pitchFamily="49" charset="0"/>
              </a:rPr>
              <a:t>metacritic</a:t>
            </a:r>
            <a:r>
              <a:rPr lang="hu-HU" dirty="0">
                <a:solidFill>
                  <a:srgbClr val="92D050"/>
                </a:solidFill>
                <a:latin typeface="Consolas" panose="020B0609020204030204" pitchFamily="49" charset="0"/>
              </a:rPr>
              <a:t>_</a:t>
            </a:r>
            <a:r>
              <a:rPr lang="hu-HU" dirty="0" err="1">
                <a:solidFill>
                  <a:srgbClr val="92D050"/>
                </a:solidFill>
                <a:latin typeface="Consolas" panose="020B0609020204030204" pitchFamily="49" charset="0"/>
              </a:rPr>
              <a:t>games.csv</a:t>
            </a:r>
            <a:r>
              <a:rPr lang="hu-HU" dirty="0">
                <a:solidFill>
                  <a:srgbClr val="92D050"/>
                </a:solidFill>
                <a:latin typeface="Consolas" panose="020B0609020204030204" pitchFamily="49" charset="0"/>
              </a:rPr>
              <a:t>", </a:t>
            </a:r>
            <a:br>
              <a:rPr lang="hu-HU" dirty="0">
                <a:solidFill>
                  <a:srgbClr val="92D050"/>
                </a:solidFill>
                <a:latin typeface="Consolas" panose="020B0609020204030204" pitchFamily="49" charset="0"/>
              </a:rPr>
            </a:br>
            <a:r>
              <a:rPr lang="hu-HU" dirty="0" smtClean="0">
                <a:solidFill>
                  <a:srgbClr val="92D050"/>
                </a:solidFill>
                <a:latin typeface="Consolas" panose="020B0609020204030204" pitchFamily="49" charset="0"/>
              </a:rPr>
              <a:t>                         </a:t>
            </a:r>
            <a:r>
              <a:rPr lang="hu-HU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sep</a:t>
            </a:r>
            <a:r>
              <a:rPr lang="hu-HU" dirty="0" smtClean="0">
                <a:solidFill>
                  <a:srgbClr val="92D050"/>
                </a:solidFill>
                <a:latin typeface="Consolas" panose="020B0609020204030204" pitchFamily="49" charset="0"/>
              </a:rPr>
              <a:t>=",",</a:t>
            </a:r>
            <a:br>
              <a:rPr lang="hu-HU" dirty="0" smtClean="0">
                <a:solidFill>
                  <a:srgbClr val="92D050"/>
                </a:solidFill>
                <a:latin typeface="Consolas" panose="020B0609020204030204" pitchFamily="49" charset="0"/>
              </a:rPr>
            </a:br>
            <a:r>
              <a:rPr lang="hu-HU" dirty="0" smtClean="0">
                <a:solidFill>
                  <a:srgbClr val="92D050"/>
                </a:solidFill>
                <a:latin typeface="Consolas" panose="020B0609020204030204" pitchFamily="49" charset="0"/>
              </a:rPr>
              <a:t>                         </a:t>
            </a:r>
            <a:r>
              <a:rPr lang="hu-HU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dec</a:t>
            </a:r>
            <a:r>
              <a:rPr lang="hu-HU" dirty="0" smtClean="0">
                <a:solidFill>
                  <a:srgbClr val="92D050"/>
                </a:solidFill>
                <a:latin typeface="Consolas" panose="020B0609020204030204" pitchFamily="49" charset="0"/>
              </a:rPr>
              <a:t>=".",</a:t>
            </a:r>
            <a:br>
              <a:rPr lang="hu-HU" dirty="0" smtClean="0">
                <a:solidFill>
                  <a:srgbClr val="92D050"/>
                </a:solidFill>
                <a:latin typeface="Consolas" panose="020B0609020204030204" pitchFamily="49" charset="0"/>
              </a:rPr>
            </a:br>
            <a:r>
              <a:rPr lang="hu-HU" dirty="0" smtClean="0">
                <a:solidFill>
                  <a:srgbClr val="92D050"/>
                </a:solidFill>
                <a:latin typeface="Consolas" panose="020B0609020204030204" pitchFamily="49" charset="0"/>
              </a:rPr>
              <a:t>                         </a:t>
            </a:r>
            <a:r>
              <a:rPr lang="hu-HU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header</a:t>
            </a:r>
            <a:r>
              <a:rPr lang="hu-HU" dirty="0" smtClean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hu-HU" dirty="0">
                <a:solidFill>
                  <a:srgbClr val="92D050"/>
                </a:solidFill>
                <a:latin typeface="Consolas" panose="020B0609020204030204" pitchFamily="49" charset="0"/>
              </a:rPr>
              <a:t>= </a:t>
            </a:r>
            <a:r>
              <a:rPr lang="hu-HU" dirty="0" smtClean="0">
                <a:solidFill>
                  <a:srgbClr val="92D050"/>
                </a:solidFill>
                <a:latin typeface="Consolas" panose="020B0609020204030204" pitchFamily="49" charset="0"/>
              </a:rPr>
              <a:t>T,</a:t>
            </a:r>
            <a:br>
              <a:rPr lang="hu-HU" dirty="0" smtClean="0">
                <a:solidFill>
                  <a:srgbClr val="92D050"/>
                </a:solidFill>
                <a:latin typeface="Consolas" panose="020B0609020204030204" pitchFamily="49" charset="0"/>
              </a:rPr>
            </a:br>
            <a:r>
              <a:rPr lang="hu-HU" dirty="0" smtClean="0">
                <a:solidFill>
                  <a:srgbClr val="92D050"/>
                </a:solidFill>
                <a:latin typeface="Consolas" panose="020B0609020204030204" pitchFamily="49" charset="0"/>
              </a:rPr>
              <a:t>                         </a:t>
            </a:r>
            <a:r>
              <a:rPr lang="hu-HU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comment.char</a:t>
            </a:r>
            <a:r>
              <a:rPr lang="hu-HU" dirty="0" smtClean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hu-HU" dirty="0">
                <a:solidFill>
                  <a:srgbClr val="92D050"/>
                </a:solidFill>
                <a:latin typeface="Consolas" panose="020B0609020204030204" pitchFamily="49" charset="0"/>
              </a:rPr>
              <a:t>= </a:t>
            </a:r>
            <a:r>
              <a:rPr lang="hu-HU" dirty="0" smtClean="0">
                <a:solidFill>
                  <a:srgbClr val="92D050"/>
                </a:solidFill>
                <a:latin typeface="Consolas" panose="020B0609020204030204" pitchFamily="49" charset="0"/>
              </a:rPr>
              <a:t>"",</a:t>
            </a:r>
            <a:br>
              <a:rPr lang="hu-HU" dirty="0" smtClean="0">
                <a:solidFill>
                  <a:srgbClr val="92D050"/>
                </a:solidFill>
                <a:latin typeface="Consolas" panose="020B0609020204030204" pitchFamily="49" charset="0"/>
              </a:rPr>
            </a:br>
            <a:r>
              <a:rPr lang="hu-HU" dirty="0" smtClean="0">
                <a:solidFill>
                  <a:srgbClr val="92D050"/>
                </a:solidFill>
                <a:latin typeface="Consolas" panose="020B0609020204030204" pitchFamily="49" charset="0"/>
              </a:rPr>
              <a:t>                         </a:t>
            </a:r>
            <a:r>
              <a:rPr lang="hu-HU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quote</a:t>
            </a:r>
            <a:r>
              <a:rPr lang="hu-HU" dirty="0" smtClean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hu-HU" dirty="0">
                <a:solidFill>
                  <a:srgbClr val="92D050"/>
                </a:solidFill>
                <a:latin typeface="Consolas" panose="020B0609020204030204" pitchFamily="49" charset="0"/>
              </a:rPr>
              <a:t>= </a:t>
            </a:r>
            <a:r>
              <a:rPr lang="hu-HU" dirty="0" smtClean="0">
                <a:solidFill>
                  <a:srgbClr val="92D050"/>
                </a:solidFill>
                <a:latin typeface="Consolas" panose="020B0609020204030204" pitchFamily="49" charset="0"/>
              </a:rPr>
              <a:t>"\"")</a:t>
            </a:r>
          </a:p>
          <a:p>
            <a:r>
              <a:rPr lang="hu-HU" dirty="0" smtClean="0"/>
              <a:t>Az adatbázist így a </a:t>
            </a:r>
            <a:r>
              <a:rPr lang="hu-HU" dirty="0" err="1">
                <a:solidFill>
                  <a:srgbClr val="92D050"/>
                </a:solidFill>
                <a:latin typeface="Consolas" panose="020B0609020204030204" pitchFamily="49" charset="0"/>
              </a:rPr>
              <a:t>metacritic</a:t>
            </a:r>
            <a:r>
              <a:rPr lang="hu-HU" dirty="0" smtClean="0"/>
              <a:t> objektumban tároltuk el (a memóriában).</a:t>
            </a:r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Abari Kálmán, 2019/20/1, abari.kalman@gmail.com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E908-FC7A-4B89-A71B-97BC5FA19367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68356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</a:t>
            </a:r>
            <a:r>
              <a:rPr lang="hu-HU" dirty="0" smtClean="0"/>
              <a:t>. feladat – Sorok és oszlopok száma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 smtClean="0"/>
              <a:t>Két függvényt is használhatunk:</a:t>
            </a:r>
          </a:p>
          <a:p>
            <a:pPr marL="369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str</a:t>
            </a:r>
            <a:r>
              <a:rPr lang="hu-HU" dirty="0" smtClean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hu-HU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metacritic</a:t>
            </a:r>
            <a:r>
              <a:rPr lang="hu-HU" dirty="0">
                <a:solidFill>
                  <a:srgbClr val="92D050"/>
                </a:solidFill>
                <a:latin typeface="Consolas" panose="020B0609020204030204" pitchFamily="49" charset="0"/>
              </a:rPr>
              <a:t>)</a:t>
            </a:r>
          </a:p>
          <a:p>
            <a:pPr marL="369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'</a:t>
            </a:r>
            <a:r>
              <a:rPr lang="hu-HU" dirty="0" err="1">
                <a:solidFill>
                  <a:srgbClr val="00B0F0"/>
                </a:solidFill>
                <a:latin typeface="Consolas" panose="020B0609020204030204" pitchFamily="49" charset="0"/>
              </a:rPr>
              <a:t>data.frame</a:t>
            </a: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':	5699 </a:t>
            </a:r>
            <a:r>
              <a:rPr lang="hu-HU" dirty="0" err="1">
                <a:solidFill>
                  <a:srgbClr val="00B0F0"/>
                </a:solidFill>
                <a:latin typeface="Consolas" panose="020B0609020204030204" pitchFamily="49" charset="0"/>
              </a:rPr>
              <a:t>obs</a:t>
            </a: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. of  15 </a:t>
            </a:r>
            <a:r>
              <a:rPr lang="hu-HU" dirty="0" err="1">
                <a:solidFill>
                  <a:srgbClr val="00B0F0"/>
                </a:solidFill>
                <a:latin typeface="Consolas" panose="020B0609020204030204" pitchFamily="49" charset="0"/>
              </a:rPr>
              <a:t>variables</a:t>
            </a: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:</a:t>
            </a:r>
          </a:p>
          <a:p>
            <a:pPr marL="369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 $ game            : </a:t>
            </a:r>
            <a:r>
              <a:rPr lang="hu-HU" dirty="0" err="1">
                <a:solidFill>
                  <a:srgbClr val="00B0F0"/>
                </a:solidFill>
                <a:latin typeface="Consolas" panose="020B0609020204030204" pitchFamily="49" charset="0"/>
              </a:rPr>
              <a:t>Factor</a:t>
            </a: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 w/ 4018 </a:t>
            </a:r>
            <a:r>
              <a:rPr lang="hu-HU" dirty="0" err="1">
                <a:solidFill>
                  <a:srgbClr val="00B0F0"/>
                </a:solidFill>
                <a:latin typeface="Consolas" panose="020B0609020204030204" pitchFamily="49" charset="0"/>
              </a:rPr>
              <a:t>levels</a:t>
            </a: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 "#IDARB",".</a:t>
            </a:r>
            <a:r>
              <a:rPr lang="hu-HU" dirty="0" err="1">
                <a:solidFill>
                  <a:srgbClr val="00B0F0"/>
                </a:solidFill>
                <a:latin typeface="Consolas" panose="020B0609020204030204" pitchFamily="49" charset="0"/>
              </a:rPr>
              <a:t>hack</a:t>
            </a: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//G.U. </a:t>
            </a:r>
            <a:r>
              <a:rPr lang="hu-HU" dirty="0" err="1">
                <a:solidFill>
                  <a:srgbClr val="00B0F0"/>
                </a:solidFill>
                <a:latin typeface="Consolas" panose="020B0609020204030204" pitchFamily="49" charset="0"/>
              </a:rPr>
              <a:t>Last</a:t>
            </a: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hu-HU" dirty="0" err="1">
                <a:solidFill>
                  <a:srgbClr val="00B0F0"/>
                </a:solidFill>
                <a:latin typeface="Consolas" panose="020B0609020204030204" pitchFamily="49" charset="0"/>
              </a:rPr>
              <a:t>Recode</a:t>
            </a: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",..: 2503 3355 3422 302 3159 817 2558 3655 1150 333 ...</a:t>
            </a:r>
          </a:p>
          <a:p>
            <a:pPr marL="369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 $ platform        : </a:t>
            </a:r>
            <a:r>
              <a:rPr lang="hu-HU" dirty="0" err="1">
                <a:solidFill>
                  <a:srgbClr val="00B0F0"/>
                </a:solidFill>
                <a:latin typeface="Consolas" panose="020B0609020204030204" pitchFamily="49" charset="0"/>
              </a:rPr>
              <a:t>Factor</a:t>
            </a: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 w/ 7 </a:t>
            </a:r>
            <a:r>
              <a:rPr lang="hu-HU" dirty="0" err="1">
                <a:solidFill>
                  <a:srgbClr val="00B0F0"/>
                </a:solidFill>
                <a:latin typeface="Consolas" panose="020B0609020204030204" pitchFamily="49" charset="0"/>
              </a:rPr>
              <a:t>levels</a:t>
            </a: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 "3DS","PC","PS4",..: 2 </a:t>
            </a:r>
            <a:r>
              <a:rPr lang="hu-HU" dirty="0" err="1">
                <a:solidFill>
                  <a:srgbClr val="00B0F0"/>
                </a:solidFill>
                <a:latin typeface="Consolas" panose="020B0609020204030204" pitchFamily="49" charset="0"/>
              </a:rPr>
              <a:t>2</a:t>
            </a: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 1 2 1 2 1 2 </a:t>
            </a:r>
            <a:r>
              <a:rPr lang="hu-HU" dirty="0" err="1">
                <a:solidFill>
                  <a:srgbClr val="00B0F0"/>
                </a:solidFill>
                <a:latin typeface="Consolas" panose="020B0609020204030204" pitchFamily="49" charset="0"/>
              </a:rPr>
              <a:t>2</a:t>
            </a: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hu-HU" dirty="0" err="1">
                <a:solidFill>
                  <a:srgbClr val="00B0F0"/>
                </a:solidFill>
                <a:latin typeface="Consolas" panose="020B0609020204030204" pitchFamily="49" charset="0"/>
              </a:rPr>
              <a:t>2</a:t>
            </a: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 ...</a:t>
            </a:r>
          </a:p>
          <a:p>
            <a:pPr marL="369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 $ </a:t>
            </a:r>
            <a:r>
              <a:rPr lang="hu-HU" dirty="0" err="1">
                <a:solidFill>
                  <a:srgbClr val="00B0F0"/>
                </a:solidFill>
                <a:latin typeface="Consolas" panose="020B0609020204030204" pitchFamily="49" charset="0"/>
              </a:rPr>
              <a:t>developer</a:t>
            </a: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       : </a:t>
            </a:r>
            <a:r>
              <a:rPr lang="hu-HU" dirty="0" err="1">
                <a:solidFill>
                  <a:srgbClr val="00B0F0"/>
                </a:solidFill>
                <a:latin typeface="Consolas" panose="020B0609020204030204" pitchFamily="49" charset="0"/>
              </a:rPr>
              <a:t>Factor</a:t>
            </a: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 w/ 2133 </a:t>
            </a:r>
            <a:r>
              <a:rPr lang="hu-HU" dirty="0" err="1">
                <a:solidFill>
                  <a:srgbClr val="00B0F0"/>
                </a:solidFill>
                <a:latin typeface="Consolas" panose="020B0609020204030204" pitchFamily="49" charset="0"/>
              </a:rPr>
              <a:t>levels</a:t>
            </a: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 "","@</a:t>
            </a:r>
            <a:r>
              <a:rPr lang="hu-HU" dirty="0" err="1">
                <a:solidFill>
                  <a:srgbClr val="00B0F0"/>
                </a:solidFill>
                <a:latin typeface="Consolas" panose="020B0609020204030204" pitchFamily="49" charset="0"/>
              </a:rPr>
              <a:t>unepic</a:t>
            </a: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_</a:t>
            </a:r>
            <a:r>
              <a:rPr lang="hu-HU" dirty="0" err="1">
                <a:solidFill>
                  <a:srgbClr val="00B0F0"/>
                </a:solidFill>
                <a:latin typeface="Consolas" panose="020B0609020204030204" pitchFamily="49" charset="0"/>
              </a:rPr>
              <a:t>fran</a:t>
            </a: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",..: 2015 193 750 1531 1221 1249 878 398 575 544 ...</a:t>
            </a:r>
          </a:p>
          <a:p>
            <a:pPr marL="369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 $ </a:t>
            </a:r>
            <a:r>
              <a:rPr lang="hu-HU" dirty="0" err="1">
                <a:solidFill>
                  <a:srgbClr val="00B0F0"/>
                </a:solidFill>
                <a:latin typeface="Consolas" panose="020B0609020204030204" pitchFamily="49" charset="0"/>
              </a:rPr>
              <a:t>genre</a:t>
            </a: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           : </a:t>
            </a:r>
            <a:r>
              <a:rPr lang="hu-HU" dirty="0" err="1">
                <a:solidFill>
                  <a:srgbClr val="00B0F0"/>
                </a:solidFill>
                <a:latin typeface="Consolas" panose="020B0609020204030204" pitchFamily="49" charset="0"/>
              </a:rPr>
              <a:t>Factor</a:t>
            </a: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 w/ 54 </a:t>
            </a:r>
            <a:r>
              <a:rPr lang="hu-HU" dirty="0" err="1">
                <a:solidFill>
                  <a:srgbClr val="00B0F0"/>
                </a:solidFill>
                <a:latin typeface="Consolas" panose="020B0609020204030204" pitchFamily="49" charset="0"/>
              </a:rPr>
              <a:t>levels</a:t>
            </a: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 "","2D","3D","Action",..: 4 40 29 5 4 </a:t>
            </a:r>
            <a:r>
              <a:rPr lang="hu-HU" dirty="0" err="1">
                <a:solidFill>
                  <a:srgbClr val="00B0F0"/>
                </a:solidFill>
                <a:latin typeface="Consolas" panose="020B0609020204030204" pitchFamily="49" charset="0"/>
              </a:rPr>
              <a:t>4</a:t>
            </a: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 29 47 46 4 </a:t>
            </a:r>
            <a:r>
              <a:rPr lang="hu-HU" dirty="0" smtClean="0">
                <a:solidFill>
                  <a:srgbClr val="00B0F0"/>
                </a:solidFill>
                <a:latin typeface="Consolas" panose="020B0609020204030204" pitchFamily="49" charset="0"/>
              </a:rPr>
              <a:t>...</a:t>
            </a:r>
          </a:p>
          <a:p>
            <a:pPr marL="369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>
                <a:solidFill>
                  <a:srgbClr val="00B0F0"/>
                </a:solidFill>
                <a:latin typeface="Consolas" panose="020B0609020204030204" pitchFamily="49" charset="0"/>
              </a:rPr>
              <a:t>…</a:t>
            </a:r>
            <a:endParaRPr lang="hu-HU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369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dim</a:t>
            </a:r>
            <a:r>
              <a:rPr lang="hu-HU" dirty="0" smtClean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hu-HU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metacritic</a:t>
            </a:r>
            <a:r>
              <a:rPr lang="hu-HU" dirty="0">
                <a:solidFill>
                  <a:srgbClr val="92D050"/>
                </a:solidFill>
                <a:latin typeface="Consolas" panose="020B0609020204030204" pitchFamily="49" charset="0"/>
              </a:rPr>
              <a:t>)  </a:t>
            </a:r>
          </a:p>
          <a:p>
            <a:pPr marL="369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[1] 5699   </a:t>
            </a:r>
            <a:r>
              <a:rPr lang="hu-HU" dirty="0" smtClean="0">
                <a:solidFill>
                  <a:srgbClr val="00B0F0"/>
                </a:solidFill>
                <a:latin typeface="Consolas" panose="020B0609020204030204" pitchFamily="49" charset="0"/>
              </a:rPr>
              <a:t>15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dirty="0" smtClean="0"/>
              <a:t>A sorok száma 5699, az oszlopok száma 15</a:t>
            </a:r>
            <a:endParaRPr lang="hu-HU" dirty="0"/>
          </a:p>
          <a:p>
            <a:pPr marL="369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Abari Kálmán, 2019/20/1, abari.kalman@gmail.com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E908-FC7A-4B89-A71B-97BC5FA19367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66507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4609" y="124375"/>
            <a:ext cx="10353762" cy="970450"/>
          </a:xfrm>
        </p:spPr>
        <p:txBody>
          <a:bodyPr/>
          <a:lstStyle/>
          <a:p>
            <a:r>
              <a:rPr lang="hu-HU" dirty="0" smtClean="0"/>
              <a:t>3. feladat – Statisztikai mutatók (1)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76857" y="1094825"/>
            <a:ext cx="10353762" cy="4889068"/>
          </a:xfrm>
        </p:spPr>
        <p:txBody>
          <a:bodyPr>
            <a:normAutofit fontScale="70000" lnSpcReduction="20000"/>
          </a:bodyPr>
          <a:lstStyle/>
          <a:p>
            <a:r>
              <a:rPr lang="hu-HU" dirty="0" smtClean="0"/>
              <a:t>Két csomagban is találunk kiváló leíró statisztikai mutatókat kiírató függvényeket:</a:t>
            </a:r>
          </a:p>
          <a:p>
            <a:pPr marL="41400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library(psych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)</a:t>
            </a:r>
            <a:r>
              <a:rPr lang="hu-HU" dirty="0" smtClean="0">
                <a:solidFill>
                  <a:srgbClr val="92D050"/>
                </a:solidFill>
                <a:latin typeface="Consolas" panose="020B0609020204030204" pitchFamily="49" charset="0"/>
              </a:rPr>
              <a:t>      </a:t>
            </a:r>
            <a:r>
              <a:rPr lang="hu-HU" dirty="0" smtClean="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# a </a:t>
            </a:r>
            <a:r>
              <a:rPr lang="hu-HU" dirty="0" err="1" smtClean="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psych</a:t>
            </a:r>
            <a:r>
              <a:rPr lang="hu-HU" dirty="0" smtClean="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 csomag betöltése, ha szükséges telepítsük: </a:t>
            </a:r>
            <a:r>
              <a:rPr lang="hu-HU" dirty="0" err="1" smtClean="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install.packages</a:t>
            </a:r>
            <a:r>
              <a:rPr lang="hu-HU" dirty="0" smtClean="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hu-HU" dirty="0" err="1" smtClean="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psych</a:t>
            </a:r>
            <a:r>
              <a:rPr lang="hu-HU" dirty="0" smtClean="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")</a:t>
            </a:r>
            <a:endParaRPr lang="en-US" dirty="0">
              <a:solidFill>
                <a:schemeClr val="tx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marL="41400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library(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DescTools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)</a:t>
            </a:r>
            <a:r>
              <a:rPr lang="hu-HU" dirty="0" smtClean="0">
                <a:solidFill>
                  <a:srgbClr val="92D050"/>
                </a:solidFill>
                <a:latin typeface="Consolas" panose="020B0609020204030204" pitchFamily="49" charset="0"/>
              </a:rPr>
              <a:t>  </a:t>
            </a:r>
            <a:r>
              <a:rPr lang="hu-HU" dirty="0" smtClean="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hu-HU" dirty="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a </a:t>
            </a:r>
            <a:r>
              <a:rPr lang="hu-HU" dirty="0" err="1" smtClean="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DescTools</a:t>
            </a:r>
            <a:r>
              <a:rPr lang="hu-HU" dirty="0" smtClean="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u-HU" dirty="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csomag betöltése, ha szükséges telepítsük: </a:t>
            </a:r>
            <a:r>
              <a:rPr lang="hu-HU" dirty="0" err="1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install.packages</a:t>
            </a:r>
            <a:r>
              <a:rPr lang="hu-HU" dirty="0" smtClean="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hu-HU" dirty="0" err="1" smtClean="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DescTools</a:t>
            </a:r>
            <a:r>
              <a:rPr lang="hu-HU" dirty="0" smtClean="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")</a:t>
            </a:r>
            <a:endParaRPr lang="en-US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41400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options(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scipen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 = 8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)</a:t>
            </a:r>
            <a:r>
              <a:rPr lang="hu-HU" dirty="0" smtClean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hu-HU" dirty="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hu-HU" dirty="0" smtClean="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az exponenciális alakú számok megjelenítésének elnyomása</a:t>
            </a:r>
            <a:endParaRPr lang="en-US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41400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u-HU" dirty="0" smtClean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41400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u-HU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41400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describe(</a:t>
            </a:r>
            <a:r>
              <a:rPr lang="en-US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metacritic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)</a:t>
            </a:r>
          </a:p>
          <a:p>
            <a:pPr marL="41400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hu-HU" dirty="0" smtClean="0">
                <a:solidFill>
                  <a:srgbClr val="00B0F0"/>
                </a:solidFill>
                <a:latin typeface="Consolas" panose="020B0609020204030204" pitchFamily="49" charset="0"/>
              </a:rPr>
              <a:t>                </a:t>
            </a:r>
            <a:r>
              <a:rPr lang="hu-HU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vars</a:t>
            </a:r>
            <a:r>
              <a:rPr lang="hu-HU" dirty="0" smtClean="0">
                <a:solidFill>
                  <a:srgbClr val="00B0F0"/>
                </a:solidFill>
                <a:latin typeface="Consolas" panose="020B0609020204030204" pitchFamily="49" charset="0"/>
              </a:rPr>
              <a:t>    </a:t>
            </a: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n    </a:t>
            </a:r>
            <a:r>
              <a:rPr lang="hu-HU" dirty="0" err="1">
                <a:solidFill>
                  <a:srgbClr val="00B0F0"/>
                </a:solidFill>
                <a:latin typeface="Consolas" panose="020B0609020204030204" pitchFamily="49" charset="0"/>
              </a:rPr>
              <a:t>mean</a:t>
            </a: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      </a:t>
            </a:r>
            <a:r>
              <a:rPr lang="hu-HU" dirty="0" err="1">
                <a:solidFill>
                  <a:srgbClr val="00B0F0"/>
                </a:solidFill>
                <a:latin typeface="Consolas" panose="020B0609020204030204" pitchFamily="49" charset="0"/>
              </a:rPr>
              <a:t>sd</a:t>
            </a: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hu-HU" dirty="0" err="1">
                <a:solidFill>
                  <a:srgbClr val="00B0F0"/>
                </a:solidFill>
                <a:latin typeface="Consolas" panose="020B0609020204030204" pitchFamily="49" charset="0"/>
              </a:rPr>
              <a:t>median</a:t>
            </a: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hu-HU" dirty="0" err="1">
                <a:solidFill>
                  <a:srgbClr val="00B0F0"/>
                </a:solidFill>
                <a:latin typeface="Consolas" panose="020B0609020204030204" pitchFamily="49" charset="0"/>
              </a:rPr>
              <a:t>trimmed</a:t>
            </a: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     </a:t>
            </a:r>
            <a:r>
              <a:rPr lang="hu-HU" dirty="0" err="1">
                <a:solidFill>
                  <a:srgbClr val="00B0F0"/>
                </a:solidFill>
                <a:latin typeface="Consolas" panose="020B0609020204030204" pitchFamily="49" charset="0"/>
              </a:rPr>
              <a:t>mad</a:t>
            </a: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 min  </a:t>
            </a:r>
            <a:r>
              <a:rPr lang="hu-HU" dirty="0" err="1">
                <a:solidFill>
                  <a:srgbClr val="00B0F0"/>
                </a:solidFill>
                <a:latin typeface="Consolas" panose="020B0609020204030204" pitchFamily="49" charset="0"/>
              </a:rPr>
              <a:t>max</a:t>
            </a: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hu-HU" dirty="0" err="1">
                <a:solidFill>
                  <a:srgbClr val="00B0F0"/>
                </a:solidFill>
                <a:latin typeface="Consolas" panose="020B0609020204030204" pitchFamily="49" charset="0"/>
              </a:rPr>
              <a:t>range</a:t>
            </a: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  </a:t>
            </a:r>
            <a:r>
              <a:rPr lang="hu-HU" dirty="0" err="1">
                <a:solidFill>
                  <a:srgbClr val="00B0F0"/>
                </a:solidFill>
                <a:latin typeface="Consolas" panose="020B0609020204030204" pitchFamily="49" charset="0"/>
              </a:rPr>
              <a:t>skew</a:t>
            </a: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hu-HU" dirty="0" err="1">
                <a:solidFill>
                  <a:srgbClr val="00B0F0"/>
                </a:solidFill>
                <a:latin typeface="Consolas" panose="020B0609020204030204" pitchFamily="49" charset="0"/>
              </a:rPr>
              <a:t>kurtosis</a:t>
            </a: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    se</a:t>
            </a:r>
          </a:p>
          <a:p>
            <a:pPr marL="41400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game*               1 5699 2030.36 1157.51   2037 2033.39 1485.57   1 4018  4017 -0.02    -1.20 15.33</a:t>
            </a:r>
          </a:p>
          <a:p>
            <a:pPr marL="41400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platform*           2 5699    3.32    1.82      3    3.11    1.48   1    7     6  1.00    -0.22  0.02</a:t>
            </a:r>
          </a:p>
          <a:p>
            <a:pPr marL="41400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>
                <a:solidFill>
                  <a:srgbClr val="00B0F0"/>
                </a:solidFill>
                <a:latin typeface="Consolas" panose="020B0609020204030204" pitchFamily="49" charset="0"/>
              </a:rPr>
              <a:t>developer</a:t>
            </a: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*          3 5699 1074.10  639.16   1058 1075.35  870.29   1 2133  2132  0.02    -1.31  8.47</a:t>
            </a:r>
          </a:p>
          <a:p>
            <a:pPr marL="41400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>
                <a:solidFill>
                  <a:srgbClr val="00B0F0"/>
                </a:solidFill>
                <a:latin typeface="Consolas" panose="020B0609020204030204" pitchFamily="49" charset="0"/>
              </a:rPr>
              <a:t>genre</a:t>
            </a: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*              4 5699   19.25   17.38      7   17.70    4.45   1   54    53  0.51    -1.52  0.23</a:t>
            </a:r>
          </a:p>
          <a:p>
            <a:pPr marL="41400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>
                <a:solidFill>
                  <a:srgbClr val="00B0F0"/>
                </a:solidFill>
                <a:latin typeface="Consolas" panose="020B0609020204030204" pitchFamily="49" charset="0"/>
              </a:rPr>
              <a:t>number</a:t>
            </a: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_</a:t>
            </a:r>
            <a:r>
              <a:rPr lang="hu-HU" dirty="0" err="1">
                <a:solidFill>
                  <a:srgbClr val="00B0F0"/>
                </a:solidFill>
                <a:latin typeface="Consolas" panose="020B0609020204030204" pitchFamily="49" charset="0"/>
              </a:rPr>
              <a:t>players</a:t>
            </a: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*     5 5699    9.88    9.46      8    8.65   10.38   1   36    35  0.63    -0.54  0.13</a:t>
            </a:r>
          </a:p>
          <a:p>
            <a:pPr marL="41400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>
                <a:solidFill>
                  <a:srgbClr val="00B0F0"/>
                </a:solidFill>
                <a:latin typeface="Consolas" panose="020B0609020204030204" pitchFamily="49" charset="0"/>
              </a:rPr>
              <a:t>rating</a:t>
            </a: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*             6 5699    4.12    2.13      4    4.15    1.48   1    7     6 -0.11    -1.15  0.03</a:t>
            </a:r>
          </a:p>
          <a:p>
            <a:pPr marL="41400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>
                <a:solidFill>
                  <a:srgbClr val="00B0F0"/>
                </a:solidFill>
                <a:latin typeface="Consolas" panose="020B0609020204030204" pitchFamily="49" charset="0"/>
              </a:rPr>
              <a:t>release</a:t>
            </a: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_</a:t>
            </a:r>
            <a:r>
              <a:rPr lang="hu-HU" dirty="0" err="1">
                <a:solidFill>
                  <a:srgbClr val="00B0F0"/>
                </a:solidFill>
                <a:latin typeface="Consolas" panose="020B0609020204030204" pitchFamily="49" charset="0"/>
              </a:rPr>
              <a:t>date</a:t>
            </a: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*       7 5699  846.97  466.60    889  854.75  594.52   1 1602  1601 -0.13    -1.23  6.18</a:t>
            </a:r>
          </a:p>
          <a:p>
            <a:pPr marL="41400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>
                <a:solidFill>
                  <a:srgbClr val="00B0F0"/>
                </a:solidFill>
                <a:latin typeface="Consolas" panose="020B0609020204030204" pitchFamily="49" charset="0"/>
              </a:rPr>
              <a:t>positive</a:t>
            </a: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_</a:t>
            </a:r>
            <a:r>
              <a:rPr lang="hu-HU" dirty="0" err="1">
                <a:solidFill>
                  <a:srgbClr val="00B0F0"/>
                </a:solidFill>
                <a:latin typeface="Consolas" panose="020B0609020204030204" pitchFamily="49" charset="0"/>
              </a:rPr>
              <a:t>critics</a:t>
            </a: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    8 5699   13.35   16.20      8    9.96    8.90   0  118   </a:t>
            </a:r>
            <a:r>
              <a:rPr lang="hu-HU" dirty="0" err="1">
                <a:solidFill>
                  <a:srgbClr val="00B0F0"/>
                </a:solidFill>
                <a:latin typeface="Consolas" panose="020B0609020204030204" pitchFamily="49" charset="0"/>
              </a:rPr>
              <a:t>118</a:t>
            </a: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  2.36     6.49  0.21</a:t>
            </a:r>
          </a:p>
          <a:p>
            <a:pPr marL="41400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>
                <a:solidFill>
                  <a:srgbClr val="00B0F0"/>
                </a:solidFill>
                <a:latin typeface="Consolas" panose="020B0609020204030204" pitchFamily="49" charset="0"/>
              </a:rPr>
              <a:t>neutral</a:t>
            </a: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_</a:t>
            </a:r>
            <a:r>
              <a:rPr lang="hu-HU" dirty="0" err="1">
                <a:solidFill>
                  <a:srgbClr val="00B0F0"/>
                </a:solidFill>
                <a:latin typeface="Consolas" panose="020B0609020204030204" pitchFamily="49" charset="0"/>
              </a:rPr>
              <a:t>critics</a:t>
            </a: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     9 5699    7.96    7.70      6    6.64    4.45   0   65    </a:t>
            </a:r>
            <a:r>
              <a:rPr lang="hu-HU" dirty="0" err="1">
                <a:solidFill>
                  <a:srgbClr val="00B0F0"/>
                </a:solidFill>
                <a:latin typeface="Consolas" panose="020B0609020204030204" pitchFamily="49" charset="0"/>
              </a:rPr>
              <a:t>65</a:t>
            </a: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  2.13     6.28  0.10</a:t>
            </a:r>
          </a:p>
          <a:p>
            <a:pPr marL="41400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>
                <a:solidFill>
                  <a:srgbClr val="00B0F0"/>
                </a:solidFill>
                <a:latin typeface="Consolas" panose="020B0609020204030204" pitchFamily="49" charset="0"/>
              </a:rPr>
              <a:t>negative</a:t>
            </a: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_</a:t>
            </a:r>
            <a:r>
              <a:rPr lang="hu-HU" dirty="0" err="1">
                <a:solidFill>
                  <a:srgbClr val="00B0F0"/>
                </a:solidFill>
                <a:latin typeface="Consolas" panose="020B0609020204030204" pitchFamily="49" charset="0"/>
              </a:rPr>
              <a:t>critics</a:t>
            </a: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   10 5699    1.15    2.93      0    0.46    0.00   0   51    </a:t>
            </a:r>
            <a:r>
              <a:rPr lang="hu-HU" dirty="0" err="1">
                <a:solidFill>
                  <a:srgbClr val="00B0F0"/>
                </a:solidFill>
                <a:latin typeface="Consolas" panose="020B0609020204030204" pitchFamily="49" charset="0"/>
              </a:rPr>
              <a:t>51</a:t>
            </a: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  5.89    55.30  0.04</a:t>
            </a:r>
          </a:p>
          <a:p>
            <a:pPr marL="41400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>
                <a:solidFill>
                  <a:srgbClr val="00B0F0"/>
                </a:solidFill>
                <a:latin typeface="Consolas" panose="020B0609020204030204" pitchFamily="49" charset="0"/>
              </a:rPr>
              <a:t>positive</a:t>
            </a: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_</a:t>
            </a:r>
            <a:r>
              <a:rPr lang="hu-HU" dirty="0" err="1">
                <a:solidFill>
                  <a:srgbClr val="00B0F0"/>
                </a:solidFill>
                <a:latin typeface="Consolas" panose="020B0609020204030204" pitchFamily="49" charset="0"/>
              </a:rPr>
              <a:t>users</a:t>
            </a: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     11 5699   28.75  103.69      5    9.91    5.93   0 2762  </a:t>
            </a:r>
            <a:r>
              <a:rPr lang="hu-HU" dirty="0" err="1">
                <a:solidFill>
                  <a:srgbClr val="00B0F0"/>
                </a:solidFill>
                <a:latin typeface="Consolas" panose="020B0609020204030204" pitchFamily="49" charset="0"/>
              </a:rPr>
              <a:t>2762</a:t>
            </a: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 12.11   216.14  1.37</a:t>
            </a:r>
          </a:p>
          <a:p>
            <a:pPr marL="41400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>
                <a:solidFill>
                  <a:srgbClr val="00B0F0"/>
                </a:solidFill>
                <a:latin typeface="Consolas" panose="020B0609020204030204" pitchFamily="49" charset="0"/>
              </a:rPr>
              <a:t>neutral</a:t>
            </a: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_</a:t>
            </a:r>
            <a:r>
              <a:rPr lang="hu-HU" dirty="0" err="1">
                <a:solidFill>
                  <a:srgbClr val="00B0F0"/>
                </a:solidFill>
                <a:latin typeface="Consolas" panose="020B0609020204030204" pitchFamily="49" charset="0"/>
              </a:rPr>
              <a:t>users</a:t>
            </a: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      12 5699    8.64   24.71      2    3.57    2.97   0  506   </a:t>
            </a:r>
            <a:r>
              <a:rPr lang="hu-HU" dirty="0" err="1">
                <a:solidFill>
                  <a:srgbClr val="00B0F0"/>
                </a:solidFill>
                <a:latin typeface="Consolas" panose="020B0609020204030204" pitchFamily="49" charset="0"/>
              </a:rPr>
              <a:t>506</a:t>
            </a: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  8.50   109.21  0.33</a:t>
            </a:r>
          </a:p>
          <a:p>
            <a:pPr marL="41400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>
                <a:solidFill>
                  <a:srgbClr val="00B0F0"/>
                </a:solidFill>
                <a:latin typeface="Consolas" panose="020B0609020204030204" pitchFamily="49" charset="0"/>
              </a:rPr>
              <a:t>negative</a:t>
            </a: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_</a:t>
            </a:r>
            <a:r>
              <a:rPr lang="hu-HU" dirty="0" err="1">
                <a:solidFill>
                  <a:srgbClr val="00B0F0"/>
                </a:solidFill>
                <a:latin typeface="Consolas" panose="020B0609020204030204" pitchFamily="49" charset="0"/>
              </a:rPr>
              <a:t>users</a:t>
            </a: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     13 5699   14.37   84.94      1    3.13    1.48   0 2998  </a:t>
            </a:r>
            <a:r>
              <a:rPr lang="hu-HU" dirty="0" err="1">
                <a:solidFill>
                  <a:srgbClr val="00B0F0"/>
                </a:solidFill>
                <a:latin typeface="Consolas" panose="020B0609020204030204" pitchFamily="49" charset="0"/>
              </a:rPr>
              <a:t>2998</a:t>
            </a: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 18.03   442.06  1.13</a:t>
            </a:r>
          </a:p>
          <a:p>
            <a:pPr marL="41400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>
                <a:solidFill>
                  <a:srgbClr val="00B0F0"/>
                </a:solidFill>
                <a:latin typeface="Consolas" panose="020B0609020204030204" pitchFamily="49" charset="0"/>
              </a:rPr>
              <a:t>metascore</a:t>
            </a: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          14 5699   71.86   11.21     73   72.86   10.38  11   97    86 -1.01     1.64  0.15</a:t>
            </a:r>
          </a:p>
          <a:p>
            <a:pPr marL="41400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>
                <a:solidFill>
                  <a:srgbClr val="00B0F0"/>
                </a:solidFill>
                <a:latin typeface="Consolas" panose="020B0609020204030204" pitchFamily="49" charset="0"/>
              </a:rPr>
              <a:t>user</a:t>
            </a: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_</a:t>
            </a:r>
            <a:r>
              <a:rPr lang="hu-HU" dirty="0" err="1">
                <a:solidFill>
                  <a:srgbClr val="00B0F0"/>
                </a:solidFill>
                <a:latin typeface="Consolas" panose="020B0609020204030204" pitchFamily="49" charset="0"/>
              </a:rPr>
              <a:t>score</a:t>
            </a: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         15 5699   67.14   13.58     70   68.70   10.38   1   94    93 -1.21     1.79  </a:t>
            </a:r>
            <a:r>
              <a:rPr lang="hu-HU" dirty="0" smtClean="0">
                <a:solidFill>
                  <a:srgbClr val="00B0F0"/>
                </a:solidFill>
                <a:latin typeface="Consolas" panose="020B0609020204030204" pitchFamily="49" charset="0"/>
              </a:rPr>
              <a:t>0.18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Abari Kálmán, 2019/20/1, abari.kalman@gmail.com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E908-FC7A-4B89-A71B-97BC5FA19367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832669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3. feladat – Statisztikai mutatók (2)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26629" y="1450428"/>
            <a:ext cx="10353762" cy="4603531"/>
          </a:xfrm>
        </p:spPr>
        <p:txBody>
          <a:bodyPr>
            <a:normAutofit fontScale="32500" lnSpcReduction="20000"/>
          </a:bodyPr>
          <a:lstStyle/>
          <a:p>
            <a:pPr marL="41400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000" dirty="0" err="1">
                <a:solidFill>
                  <a:srgbClr val="92D050"/>
                </a:solidFill>
                <a:latin typeface="Consolas" panose="020B0609020204030204" pitchFamily="49" charset="0"/>
              </a:rPr>
              <a:t>Desc</a:t>
            </a:r>
            <a:r>
              <a:rPr lang="hu-HU" sz="4000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hu-HU" sz="4000" dirty="0" err="1">
                <a:solidFill>
                  <a:srgbClr val="92D050"/>
                </a:solidFill>
                <a:latin typeface="Consolas" panose="020B0609020204030204" pitchFamily="49" charset="0"/>
              </a:rPr>
              <a:t>metacritic</a:t>
            </a:r>
            <a:r>
              <a:rPr lang="hu-HU" sz="40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) </a:t>
            </a:r>
            <a:r>
              <a:rPr lang="hu-HU" sz="4000" dirty="0" smtClean="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# részlet</a:t>
            </a:r>
            <a:endParaRPr lang="hu-HU" sz="4000" dirty="0">
              <a:solidFill>
                <a:schemeClr val="tx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marL="41400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800" dirty="0">
                <a:solidFill>
                  <a:srgbClr val="00B0F0"/>
                </a:solidFill>
                <a:latin typeface="Consolas" panose="020B0609020204030204" pitchFamily="49" charset="0"/>
              </a:rPr>
              <a:t>----------------------------------------------------------------------------------------------------------------------- </a:t>
            </a:r>
          </a:p>
          <a:p>
            <a:pPr marL="41400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800" dirty="0" err="1">
                <a:solidFill>
                  <a:srgbClr val="00B0F0"/>
                </a:solidFill>
                <a:latin typeface="Consolas" panose="020B0609020204030204" pitchFamily="49" charset="0"/>
              </a:rPr>
              <a:t>Describe</a:t>
            </a:r>
            <a:r>
              <a:rPr lang="hu-HU" sz="28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hu-HU" sz="2800" dirty="0" err="1">
                <a:solidFill>
                  <a:srgbClr val="00B0F0"/>
                </a:solidFill>
                <a:latin typeface="Consolas" panose="020B0609020204030204" pitchFamily="49" charset="0"/>
              </a:rPr>
              <a:t>metacritic</a:t>
            </a:r>
            <a:r>
              <a:rPr lang="hu-HU" sz="2800" dirty="0">
                <a:solidFill>
                  <a:srgbClr val="00B0F0"/>
                </a:solidFill>
                <a:latin typeface="Consolas" panose="020B0609020204030204" pitchFamily="49" charset="0"/>
              </a:rPr>
              <a:t> (</a:t>
            </a:r>
            <a:r>
              <a:rPr lang="hu-HU" sz="2800" dirty="0" err="1">
                <a:solidFill>
                  <a:srgbClr val="00B0F0"/>
                </a:solidFill>
                <a:latin typeface="Consolas" panose="020B0609020204030204" pitchFamily="49" charset="0"/>
              </a:rPr>
              <a:t>data.frame</a:t>
            </a:r>
            <a:r>
              <a:rPr lang="hu-HU" sz="2800" dirty="0">
                <a:solidFill>
                  <a:srgbClr val="00B0F0"/>
                </a:solidFill>
                <a:latin typeface="Consolas" panose="020B0609020204030204" pitchFamily="49" charset="0"/>
              </a:rPr>
              <a:t>):</a:t>
            </a:r>
          </a:p>
          <a:p>
            <a:pPr marL="41400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u-HU" sz="28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41400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800" dirty="0" err="1">
                <a:solidFill>
                  <a:srgbClr val="00B0F0"/>
                </a:solidFill>
                <a:latin typeface="Consolas" panose="020B0609020204030204" pitchFamily="49" charset="0"/>
              </a:rPr>
              <a:t>data.frame</a:t>
            </a:r>
            <a:r>
              <a:rPr lang="hu-HU" sz="2800" dirty="0">
                <a:solidFill>
                  <a:srgbClr val="00B0F0"/>
                </a:solidFill>
                <a:latin typeface="Consolas" panose="020B0609020204030204" pitchFamily="49" charset="0"/>
              </a:rPr>
              <a:t>:	5699 </a:t>
            </a:r>
            <a:r>
              <a:rPr lang="hu-HU" sz="2800" dirty="0" err="1">
                <a:solidFill>
                  <a:srgbClr val="00B0F0"/>
                </a:solidFill>
                <a:latin typeface="Consolas" panose="020B0609020204030204" pitchFamily="49" charset="0"/>
              </a:rPr>
              <a:t>obs</a:t>
            </a:r>
            <a:r>
              <a:rPr lang="hu-HU" sz="2800" dirty="0">
                <a:solidFill>
                  <a:srgbClr val="00B0F0"/>
                </a:solidFill>
                <a:latin typeface="Consolas" panose="020B0609020204030204" pitchFamily="49" charset="0"/>
              </a:rPr>
              <a:t>. of  15 </a:t>
            </a:r>
            <a:r>
              <a:rPr lang="hu-HU" sz="2800" dirty="0" err="1">
                <a:solidFill>
                  <a:srgbClr val="00B0F0"/>
                </a:solidFill>
                <a:latin typeface="Consolas" panose="020B0609020204030204" pitchFamily="49" charset="0"/>
              </a:rPr>
              <a:t>variables</a:t>
            </a:r>
            <a:endParaRPr lang="hu-HU" sz="28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41400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u-HU" sz="28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41400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800" dirty="0">
                <a:solidFill>
                  <a:srgbClr val="00B0F0"/>
                </a:solidFill>
                <a:latin typeface="Consolas" panose="020B0609020204030204" pitchFamily="49" charset="0"/>
              </a:rPr>
              <a:t>  Nr  </a:t>
            </a:r>
            <a:r>
              <a:rPr lang="hu-HU" sz="2800" dirty="0" err="1">
                <a:solidFill>
                  <a:srgbClr val="00B0F0"/>
                </a:solidFill>
                <a:latin typeface="Consolas" panose="020B0609020204030204" pitchFamily="49" charset="0"/>
              </a:rPr>
              <a:t>ColName</a:t>
            </a:r>
            <a:r>
              <a:rPr lang="hu-HU" sz="2800" dirty="0">
                <a:solidFill>
                  <a:srgbClr val="00B0F0"/>
                </a:solidFill>
                <a:latin typeface="Consolas" panose="020B0609020204030204" pitchFamily="49" charset="0"/>
              </a:rPr>
              <a:t>           </a:t>
            </a:r>
            <a:r>
              <a:rPr lang="hu-HU" sz="2800" dirty="0" err="1">
                <a:solidFill>
                  <a:srgbClr val="00B0F0"/>
                </a:solidFill>
                <a:latin typeface="Consolas" panose="020B0609020204030204" pitchFamily="49" charset="0"/>
              </a:rPr>
              <a:t>Class</a:t>
            </a:r>
            <a:r>
              <a:rPr lang="hu-HU" sz="2800" dirty="0">
                <a:solidFill>
                  <a:srgbClr val="00B0F0"/>
                </a:solidFill>
                <a:latin typeface="Consolas" panose="020B0609020204030204" pitchFamily="49" charset="0"/>
              </a:rPr>
              <a:t>    </a:t>
            </a:r>
            <a:r>
              <a:rPr lang="hu-HU" sz="2800" dirty="0" err="1">
                <a:solidFill>
                  <a:srgbClr val="00B0F0"/>
                </a:solidFill>
                <a:latin typeface="Consolas" panose="020B0609020204030204" pitchFamily="49" charset="0"/>
              </a:rPr>
              <a:t>NAs</a:t>
            </a:r>
            <a:r>
              <a:rPr lang="hu-HU" sz="2800" dirty="0">
                <a:solidFill>
                  <a:srgbClr val="00B0F0"/>
                </a:solidFill>
                <a:latin typeface="Consolas" panose="020B0609020204030204" pitchFamily="49" charset="0"/>
              </a:rPr>
              <a:t>  </a:t>
            </a:r>
            <a:r>
              <a:rPr lang="hu-HU" sz="2800" dirty="0" err="1">
                <a:solidFill>
                  <a:srgbClr val="00B0F0"/>
                </a:solidFill>
                <a:latin typeface="Consolas" panose="020B0609020204030204" pitchFamily="49" charset="0"/>
              </a:rPr>
              <a:t>Levels</a:t>
            </a:r>
            <a:r>
              <a:rPr lang="hu-HU" sz="2800" dirty="0">
                <a:solidFill>
                  <a:srgbClr val="00B0F0"/>
                </a:solidFill>
                <a:latin typeface="Consolas" panose="020B0609020204030204" pitchFamily="49" charset="0"/>
              </a:rPr>
              <a:t>                                                                      </a:t>
            </a:r>
          </a:p>
          <a:p>
            <a:pPr marL="41400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800" dirty="0">
                <a:solidFill>
                  <a:srgbClr val="00B0F0"/>
                </a:solidFill>
                <a:latin typeface="Consolas" panose="020B0609020204030204" pitchFamily="49" charset="0"/>
              </a:rPr>
              <a:t>  1   game              </a:t>
            </a:r>
            <a:r>
              <a:rPr lang="hu-HU" sz="2800" dirty="0" err="1">
                <a:solidFill>
                  <a:srgbClr val="00B0F0"/>
                </a:solidFill>
                <a:latin typeface="Consolas" panose="020B0609020204030204" pitchFamily="49" charset="0"/>
              </a:rPr>
              <a:t>factor</a:t>
            </a:r>
            <a:r>
              <a:rPr lang="hu-HU" sz="2800" dirty="0">
                <a:solidFill>
                  <a:srgbClr val="00B0F0"/>
                </a:solidFill>
                <a:latin typeface="Consolas" panose="020B0609020204030204" pitchFamily="49" charset="0"/>
              </a:rPr>
              <a:t>   .    (4018): 1-#IDARB, 2-.hack//G.U. </a:t>
            </a:r>
            <a:r>
              <a:rPr lang="hu-HU" sz="2800" dirty="0" err="1">
                <a:solidFill>
                  <a:srgbClr val="00B0F0"/>
                </a:solidFill>
                <a:latin typeface="Consolas" panose="020B0609020204030204" pitchFamily="49" charset="0"/>
              </a:rPr>
              <a:t>Last</a:t>
            </a:r>
            <a:r>
              <a:rPr lang="hu-HU" sz="28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hu-HU" sz="2800" dirty="0" err="1">
                <a:solidFill>
                  <a:srgbClr val="00B0F0"/>
                </a:solidFill>
                <a:latin typeface="Consolas" panose="020B0609020204030204" pitchFamily="49" charset="0"/>
              </a:rPr>
              <a:t>Recode</a:t>
            </a:r>
            <a:r>
              <a:rPr lang="hu-HU" sz="2800" dirty="0">
                <a:solidFill>
                  <a:srgbClr val="00B0F0"/>
                </a:solidFill>
                <a:latin typeface="Consolas" panose="020B0609020204030204" pitchFamily="49" charset="0"/>
              </a:rPr>
              <a:t>, 3-0RBITALIS, 4-1-2-Switch, 5-10</a:t>
            </a:r>
          </a:p>
          <a:p>
            <a:pPr marL="41400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800" dirty="0">
                <a:solidFill>
                  <a:srgbClr val="00B0F0"/>
                </a:solidFill>
                <a:latin typeface="Consolas" panose="020B0609020204030204" pitchFamily="49" charset="0"/>
              </a:rPr>
              <a:t>                                      </a:t>
            </a:r>
            <a:r>
              <a:rPr lang="hu-HU" sz="2800" dirty="0" err="1">
                <a:solidFill>
                  <a:srgbClr val="00B0F0"/>
                </a:solidFill>
                <a:latin typeface="Consolas" panose="020B0609020204030204" pitchFamily="49" charset="0"/>
              </a:rPr>
              <a:t>Second</a:t>
            </a:r>
            <a:r>
              <a:rPr lang="hu-HU" sz="28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hu-HU" sz="2800" dirty="0" err="1">
                <a:solidFill>
                  <a:srgbClr val="00B0F0"/>
                </a:solidFill>
                <a:latin typeface="Consolas" panose="020B0609020204030204" pitchFamily="49" charset="0"/>
              </a:rPr>
              <a:t>Ninja</a:t>
            </a:r>
            <a:r>
              <a:rPr lang="hu-HU" sz="2800" dirty="0">
                <a:solidFill>
                  <a:srgbClr val="00B0F0"/>
                </a:solidFill>
                <a:latin typeface="Consolas" panose="020B0609020204030204" pitchFamily="49" charset="0"/>
              </a:rPr>
              <a:t>, ...                                                           </a:t>
            </a:r>
          </a:p>
          <a:p>
            <a:pPr marL="41400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800" dirty="0">
                <a:solidFill>
                  <a:srgbClr val="00B0F0"/>
                </a:solidFill>
                <a:latin typeface="Consolas" panose="020B0609020204030204" pitchFamily="49" charset="0"/>
              </a:rPr>
              <a:t>  2   platform          </a:t>
            </a:r>
            <a:r>
              <a:rPr lang="hu-HU" sz="2800" dirty="0" err="1">
                <a:solidFill>
                  <a:srgbClr val="00B0F0"/>
                </a:solidFill>
                <a:latin typeface="Consolas" panose="020B0609020204030204" pitchFamily="49" charset="0"/>
              </a:rPr>
              <a:t>factor</a:t>
            </a:r>
            <a:r>
              <a:rPr lang="hu-HU" sz="2800" dirty="0">
                <a:solidFill>
                  <a:srgbClr val="00B0F0"/>
                </a:solidFill>
                <a:latin typeface="Consolas" panose="020B0609020204030204" pitchFamily="49" charset="0"/>
              </a:rPr>
              <a:t>   .    (7): 1-3DS, 2-PC, 3-PS4, 4-Switch, 5-VITA, ...                              </a:t>
            </a:r>
          </a:p>
          <a:p>
            <a:pPr marL="41400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800" dirty="0">
                <a:solidFill>
                  <a:srgbClr val="00B0F0"/>
                </a:solidFill>
                <a:latin typeface="Consolas" panose="020B0609020204030204" pitchFamily="49" charset="0"/>
              </a:rPr>
              <a:t>  3   </a:t>
            </a:r>
            <a:r>
              <a:rPr lang="hu-HU" sz="2800" dirty="0" err="1">
                <a:solidFill>
                  <a:srgbClr val="00B0F0"/>
                </a:solidFill>
                <a:latin typeface="Consolas" panose="020B0609020204030204" pitchFamily="49" charset="0"/>
              </a:rPr>
              <a:t>developer</a:t>
            </a:r>
            <a:r>
              <a:rPr lang="hu-HU" sz="2800" dirty="0">
                <a:solidFill>
                  <a:srgbClr val="00B0F0"/>
                </a:solidFill>
                <a:latin typeface="Consolas" panose="020B0609020204030204" pitchFamily="49" charset="0"/>
              </a:rPr>
              <a:t>         </a:t>
            </a:r>
            <a:r>
              <a:rPr lang="hu-HU" sz="2800" dirty="0" err="1">
                <a:solidFill>
                  <a:srgbClr val="00B0F0"/>
                </a:solidFill>
                <a:latin typeface="Consolas" panose="020B0609020204030204" pitchFamily="49" charset="0"/>
              </a:rPr>
              <a:t>factor</a:t>
            </a:r>
            <a:r>
              <a:rPr lang="hu-HU" sz="2800" dirty="0">
                <a:solidFill>
                  <a:srgbClr val="00B0F0"/>
                </a:solidFill>
                <a:latin typeface="Consolas" panose="020B0609020204030204" pitchFamily="49" charset="0"/>
              </a:rPr>
              <a:t>   .    (2133): 1-, 2-@</a:t>
            </a:r>
            <a:r>
              <a:rPr lang="hu-HU" sz="2800" dirty="0" err="1">
                <a:solidFill>
                  <a:srgbClr val="00B0F0"/>
                </a:solidFill>
                <a:latin typeface="Consolas" panose="020B0609020204030204" pitchFamily="49" charset="0"/>
              </a:rPr>
              <a:t>unepic</a:t>
            </a:r>
            <a:r>
              <a:rPr lang="hu-HU" sz="2800" dirty="0">
                <a:solidFill>
                  <a:srgbClr val="00B0F0"/>
                </a:solidFill>
                <a:latin typeface="Consolas" panose="020B0609020204030204" pitchFamily="49" charset="0"/>
              </a:rPr>
              <a:t>_</a:t>
            </a:r>
            <a:r>
              <a:rPr lang="hu-HU" sz="2800" dirty="0" err="1">
                <a:solidFill>
                  <a:srgbClr val="00B0F0"/>
                </a:solidFill>
                <a:latin typeface="Consolas" panose="020B0609020204030204" pitchFamily="49" charset="0"/>
              </a:rPr>
              <a:t>fran</a:t>
            </a:r>
            <a:r>
              <a:rPr lang="hu-HU" sz="2800" dirty="0">
                <a:solidFill>
                  <a:srgbClr val="00B0F0"/>
                </a:solidFill>
                <a:latin typeface="Consolas" panose="020B0609020204030204" pitchFamily="49" charset="0"/>
              </a:rPr>
              <a:t>, 3-[</a:t>
            </a:r>
            <a:r>
              <a:rPr lang="hu-HU" sz="2800" dirty="0" err="1">
                <a:solidFill>
                  <a:srgbClr val="00B0F0"/>
                </a:solidFill>
                <a:latin typeface="Consolas" panose="020B0609020204030204" pitchFamily="49" charset="0"/>
              </a:rPr>
              <a:t>bracket</a:t>
            </a:r>
            <a:r>
              <a:rPr lang="hu-HU" sz="2800" dirty="0">
                <a:solidFill>
                  <a:srgbClr val="00B0F0"/>
                </a:solidFill>
                <a:latin typeface="Consolas" panose="020B0609020204030204" pitchFamily="49" charset="0"/>
              </a:rPr>
              <a:t>]</a:t>
            </a:r>
            <a:r>
              <a:rPr lang="hu-HU" sz="2800" dirty="0" err="1">
                <a:solidFill>
                  <a:srgbClr val="00B0F0"/>
                </a:solidFill>
                <a:latin typeface="Consolas" panose="020B0609020204030204" pitchFamily="49" charset="0"/>
              </a:rPr>
              <a:t>games</a:t>
            </a:r>
            <a:r>
              <a:rPr lang="hu-HU" sz="2800" dirty="0">
                <a:solidFill>
                  <a:srgbClr val="00B0F0"/>
                </a:solidFill>
                <a:latin typeface="Consolas" panose="020B0609020204030204" pitchFamily="49" charset="0"/>
              </a:rPr>
              <a:t>, 4-10tons, 5-10tons            </a:t>
            </a:r>
          </a:p>
          <a:p>
            <a:pPr marL="41400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800" dirty="0">
                <a:solidFill>
                  <a:srgbClr val="00B0F0"/>
                </a:solidFill>
                <a:latin typeface="Consolas" panose="020B0609020204030204" pitchFamily="49" charset="0"/>
              </a:rPr>
              <a:t>                                      </a:t>
            </a:r>
            <a:r>
              <a:rPr lang="hu-HU" sz="2800" dirty="0" err="1">
                <a:solidFill>
                  <a:srgbClr val="00B0F0"/>
                </a:solidFill>
                <a:latin typeface="Consolas" panose="020B0609020204030204" pitchFamily="49" charset="0"/>
              </a:rPr>
              <a:t>Entertainment</a:t>
            </a:r>
            <a:r>
              <a:rPr lang="hu-HU" sz="2800" dirty="0">
                <a:solidFill>
                  <a:srgbClr val="00B0F0"/>
                </a:solidFill>
                <a:latin typeface="Consolas" panose="020B0609020204030204" pitchFamily="49" charset="0"/>
              </a:rPr>
              <a:t>, 10tons, ...                                                  </a:t>
            </a:r>
          </a:p>
          <a:p>
            <a:pPr marL="41400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800" dirty="0">
                <a:solidFill>
                  <a:srgbClr val="00B0F0"/>
                </a:solidFill>
                <a:latin typeface="Consolas" panose="020B0609020204030204" pitchFamily="49" charset="0"/>
              </a:rPr>
              <a:t>  4   </a:t>
            </a:r>
            <a:r>
              <a:rPr lang="hu-HU" sz="2800" dirty="0" err="1">
                <a:solidFill>
                  <a:srgbClr val="00B0F0"/>
                </a:solidFill>
                <a:latin typeface="Consolas" panose="020B0609020204030204" pitchFamily="49" charset="0"/>
              </a:rPr>
              <a:t>genre</a:t>
            </a:r>
            <a:r>
              <a:rPr lang="hu-HU" sz="2800" dirty="0">
                <a:solidFill>
                  <a:srgbClr val="00B0F0"/>
                </a:solidFill>
                <a:latin typeface="Consolas" panose="020B0609020204030204" pitchFamily="49" charset="0"/>
              </a:rPr>
              <a:t>             </a:t>
            </a:r>
            <a:r>
              <a:rPr lang="hu-HU" sz="2800" dirty="0" err="1">
                <a:solidFill>
                  <a:srgbClr val="00B0F0"/>
                </a:solidFill>
                <a:latin typeface="Consolas" panose="020B0609020204030204" pitchFamily="49" charset="0"/>
              </a:rPr>
              <a:t>factor</a:t>
            </a:r>
            <a:r>
              <a:rPr lang="hu-HU" sz="2800" dirty="0">
                <a:solidFill>
                  <a:srgbClr val="00B0F0"/>
                </a:solidFill>
                <a:latin typeface="Consolas" panose="020B0609020204030204" pitchFamily="49" charset="0"/>
              </a:rPr>
              <a:t>   .    (54): 1-, 2-2D, 3-3D, 4-Action, 5-Action </a:t>
            </a:r>
            <a:r>
              <a:rPr lang="hu-HU" sz="2800" dirty="0" err="1">
                <a:solidFill>
                  <a:srgbClr val="00B0F0"/>
                </a:solidFill>
                <a:latin typeface="Consolas" panose="020B0609020204030204" pitchFamily="49" charset="0"/>
              </a:rPr>
              <a:t>Adventure</a:t>
            </a:r>
            <a:r>
              <a:rPr lang="hu-HU" sz="2800" dirty="0">
                <a:solidFill>
                  <a:srgbClr val="00B0F0"/>
                </a:solidFill>
                <a:latin typeface="Consolas" panose="020B0609020204030204" pitchFamily="49" charset="0"/>
              </a:rPr>
              <a:t>, ...                     </a:t>
            </a:r>
          </a:p>
          <a:p>
            <a:pPr marL="41400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800" dirty="0">
                <a:solidFill>
                  <a:srgbClr val="00B0F0"/>
                </a:solidFill>
                <a:latin typeface="Consolas" panose="020B0609020204030204" pitchFamily="49" charset="0"/>
              </a:rPr>
              <a:t>  5   </a:t>
            </a:r>
            <a:r>
              <a:rPr lang="hu-HU" sz="2800" dirty="0" err="1">
                <a:solidFill>
                  <a:srgbClr val="00B0F0"/>
                </a:solidFill>
                <a:latin typeface="Consolas" panose="020B0609020204030204" pitchFamily="49" charset="0"/>
              </a:rPr>
              <a:t>number</a:t>
            </a:r>
            <a:r>
              <a:rPr lang="hu-HU" sz="2800" dirty="0">
                <a:solidFill>
                  <a:srgbClr val="00B0F0"/>
                </a:solidFill>
                <a:latin typeface="Consolas" panose="020B0609020204030204" pitchFamily="49" charset="0"/>
              </a:rPr>
              <a:t>_</a:t>
            </a:r>
            <a:r>
              <a:rPr lang="hu-HU" sz="2800" dirty="0" err="1">
                <a:solidFill>
                  <a:srgbClr val="00B0F0"/>
                </a:solidFill>
                <a:latin typeface="Consolas" panose="020B0609020204030204" pitchFamily="49" charset="0"/>
              </a:rPr>
              <a:t>players</a:t>
            </a:r>
            <a:r>
              <a:rPr lang="hu-HU" sz="2800" dirty="0">
                <a:solidFill>
                  <a:srgbClr val="00B0F0"/>
                </a:solidFill>
                <a:latin typeface="Consolas" panose="020B0609020204030204" pitchFamily="49" charset="0"/>
              </a:rPr>
              <a:t>    </a:t>
            </a:r>
            <a:r>
              <a:rPr lang="hu-HU" sz="2800" dirty="0" err="1">
                <a:solidFill>
                  <a:srgbClr val="00B0F0"/>
                </a:solidFill>
                <a:latin typeface="Consolas" panose="020B0609020204030204" pitchFamily="49" charset="0"/>
              </a:rPr>
              <a:t>factor</a:t>
            </a:r>
            <a:r>
              <a:rPr lang="hu-HU" sz="2800" dirty="0">
                <a:solidFill>
                  <a:srgbClr val="00B0F0"/>
                </a:solidFill>
                <a:latin typeface="Consolas" panose="020B0609020204030204" pitchFamily="49" charset="0"/>
              </a:rPr>
              <a:t>   .    (36): 1-, 2-1-2 , 3-1-4 , 4-1-5 , 5-1-8 , ...                               </a:t>
            </a:r>
          </a:p>
          <a:p>
            <a:pPr marL="41400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800" dirty="0">
                <a:solidFill>
                  <a:srgbClr val="00B0F0"/>
                </a:solidFill>
                <a:latin typeface="Consolas" panose="020B0609020204030204" pitchFamily="49" charset="0"/>
              </a:rPr>
              <a:t>  6   </a:t>
            </a:r>
            <a:r>
              <a:rPr lang="hu-HU" sz="2800" dirty="0" err="1">
                <a:solidFill>
                  <a:srgbClr val="00B0F0"/>
                </a:solidFill>
                <a:latin typeface="Consolas" panose="020B0609020204030204" pitchFamily="49" charset="0"/>
              </a:rPr>
              <a:t>rating</a:t>
            </a:r>
            <a:r>
              <a:rPr lang="hu-HU" sz="2800" dirty="0">
                <a:solidFill>
                  <a:srgbClr val="00B0F0"/>
                </a:solidFill>
                <a:latin typeface="Consolas" panose="020B0609020204030204" pitchFamily="49" charset="0"/>
              </a:rPr>
              <a:t>            </a:t>
            </a:r>
            <a:r>
              <a:rPr lang="hu-HU" sz="2800" dirty="0" err="1">
                <a:solidFill>
                  <a:srgbClr val="00B0F0"/>
                </a:solidFill>
                <a:latin typeface="Consolas" panose="020B0609020204030204" pitchFamily="49" charset="0"/>
              </a:rPr>
              <a:t>factor</a:t>
            </a:r>
            <a:r>
              <a:rPr lang="hu-HU" sz="2800" dirty="0">
                <a:solidFill>
                  <a:srgbClr val="00B0F0"/>
                </a:solidFill>
                <a:latin typeface="Consolas" panose="020B0609020204030204" pitchFamily="49" charset="0"/>
              </a:rPr>
              <a:t>   .    (7): 1-, 2-AO, 3-E, 4-E10+, 5-M, ...                                        </a:t>
            </a:r>
          </a:p>
          <a:p>
            <a:pPr marL="41400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800" dirty="0">
                <a:solidFill>
                  <a:srgbClr val="00B0F0"/>
                </a:solidFill>
                <a:latin typeface="Consolas" panose="020B0609020204030204" pitchFamily="49" charset="0"/>
              </a:rPr>
              <a:t>  7   </a:t>
            </a:r>
            <a:r>
              <a:rPr lang="hu-HU" sz="2800" dirty="0" err="1">
                <a:solidFill>
                  <a:srgbClr val="00B0F0"/>
                </a:solidFill>
                <a:latin typeface="Consolas" panose="020B0609020204030204" pitchFamily="49" charset="0"/>
              </a:rPr>
              <a:t>release</a:t>
            </a:r>
            <a:r>
              <a:rPr lang="hu-HU" sz="2800" dirty="0">
                <a:solidFill>
                  <a:srgbClr val="00B0F0"/>
                </a:solidFill>
                <a:latin typeface="Consolas" panose="020B0609020204030204" pitchFamily="49" charset="0"/>
              </a:rPr>
              <a:t>_</a:t>
            </a:r>
            <a:r>
              <a:rPr lang="hu-HU" sz="2800" dirty="0" err="1">
                <a:solidFill>
                  <a:srgbClr val="00B0F0"/>
                </a:solidFill>
                <a:latin typeface="Consolas" panose="020B0609020204030204" pitchFamily="49" charset="0"/>
              </a:rPr>
              <a:t>date</a:t>
            </a:r>
            <a:r>
              <a:rPr lang="hu-HU" sz="2800" dirty="0">
                <a:solidFill>
                  <a:srgbClr val="00B0F0"/>
                </a:solidFill>
                <a:latin typeface="Consolas" panose="020B0609020204030204" pitchFamily="49" charset="0"/>
              </a:rPr>
              <a:t>      </a:t>
            </a:r>
            <a:r>
              <a:rPr lang="hu-HU" sz="2800" dirty="0" err="1">
                <a:solidFill>
                  <a:srgbClr val="00B0F0"/>
                </a:solidFill>
                <a:latin typeface="Consolas" panose="020B0609020204030204" pitchFamily="49" charset="0"/>
              </a:rPr>
              <a:t>factor</a:t>
            </a:r>
            <a:r>
              <a:rPr lang="hu-HU" sz="2800" dirty="0">
                <a:solidFill>
                  <a:srgbClr val="00B0F0"/>
                </a:solidFill>
                <a:latin typeface="Consolas" panose="020B0609020204030204" pitchFamily="49" charset="0"/>
              </a:rPr>
              <a:t>   .    (1602): 1-Apr 1, 2014, 2-Apr 1, 2015, 3-Apr 1, 2016, 4-Apr 2, 2013, 5-Apr 2,</a:t>
            </a:r>
          </a:p>
          <a:p>
            <a:pPr marL="41400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800" dirty="0">
                <a:solidFill>
                  <a:srgbClr val="00B0F0"/>
                </a:solidFill>
                <a:latin typeface="Consolas" panose="020B0609020204030204" pitchFamily="49" charset="0"/>
              </a:rPr>
              <a:t>                                      2015, ...                                                                   </a:t>
            </a:r>
          </a:p>
          <a:p>
            <a:pPr marL="41400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800" dirty="0">
                <a:solidFill>
                  <a:srgbClr val="00B0F0"/>
                </a:solidFill>
                <a:latin typeface="Consolas" panose="020B0609020204030204" pitchFamily="49" charset="0"/>
              </a:rPr>
              <a:t>  8   </a:t>
            </a:r>
            <a:r>
              <a:rPr lang="hu-HU" sz="2800" dirty="0" err="1">
                <a:solidFill>
                  <a:srgbClr val="00B0F0"/>
                </a:solidFill>
                <a:latin typeface="Consolas" panose="020B0609020204030204" pitchFamily="49" charset="0"/>
              </a:rPr>
              <a:t>positive</a:t>
            </a:r>
            <a:r>
              <a:rPr lang="hu-HU" sz="2800" dirty="0">
                <a:solidFill>
                  <a:srgbClr val="00B0F0"/>
                </a:solidFill>
                <a:latin typeface="Consolas" panose="020B0609020204030204" pitchFamily="49" charset="0"/>
              </a:rPr>
              <a:t>_</a:t>
            </a:r>
            <a:r>
              <a:rPr lang="hu-HU" sz="2800" dirty="0" err="1">
                <a:solidFill>
                  <a:srgbClr val="00B0F0"/>
                </a:solidFill>
                <a:latin typeface="Consolas" panose="020B0609020204030204" pitchFamily="49" charset="0"/>
              </a:rPr>
              <a:t>critics</a:t>
            </a:r>
            <a:r>
              <a:rPr lang="hu-HU" sz="2800" dirty="0">
                <a:solidFill>
                  <a:srgbClr val="00B0F0"/>
                </a:solidFill>
                <a:latin typeface="Consolas" panose="020B0609020204030204" pitchFamily="49" charset="0"/>
              </a:rPr>
              <a:t>  integer  .                                                                                </a:t>
            </a:r>
          </a:p>
          <a:p>
            <a:pPr marL="41400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8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…                                                                  </a:t>
            </a:r>
            <a:endParaRPr lang="hu-HU" sz="28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41400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u-HU" sz="28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41400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u-HU" sz="28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41400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800" dirty="0">
                <a:solidFill>
                  <a:srgbClr val="00B0F0"/>
                </a:solidFill>
                <a:latin typeface="Consolas" panose="020B0609020204030204" pitchFamily="49" charset="0"/>
              </a:rPr>
              <a:t>----------------------------------------------------------------------------------------------------------------------- </a:t>
            </a:r>
          </a:p>
          <a:p>
            <a:pPr marL="41400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800" dirty="0">
                <a:solidFill>
                  <a:srgbClr val="00B0F0"/>
                </a:solidFill>
                <a:latin typeface="Consolas" panose="020B0609020204030204" pitchFamily="49" charset="0"/>
              </a:rPr>
              <a:t>1 - game (</a:t>
            </a:r>
            <a:r>
              <a:rPr lang="hu-HU" sz="2800" dirty="0" err="1">
                <a:solidFill>
                  <a:srgbClr val="00B0F0"/>
                </a:solidFill>
                <a:latin typeface="Consolas" panose="020B0609020204030204" pitchFamily="49" charset="0"/>
              </a:rPr>
              <a:t>factor</a:t>
            </a:r>
            <a:r>
              <a:rPr lang="hu-HU" sz="2800" dirty="0">
                <a:solidFill>
                  <a:srgbClr val="00B0F0"/>
                </a:solidFill>
                <a:latin typeface="Consolas" panose="020B0609020204030204" pitchFamily="49" charset="0"/>
              </a:rPr>
              <a:t>)</a:t>
            </a:r>
          </a:p>
          <a:p>
            <a:pPr marL="41400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u-HU" sz="28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41400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800" dirty="0">
                <a:solidFill>
                  <a:srgbClr val="00B0F0"/>
                </a:solidFill>
                <a:latin typeface="Consolas" panose="020B0609020204030204" pitchFamily="49" charset="0"/>
              </a:rPr>
              <a:t>  </a:t>
            </a:r>
            <a:r>
              <a:rPr lang="hu-HU" sz="2800" dirty="0" err="1">
                <a:solidFill>
                  <a:srgbClr val="00B0F0"/>
                </a:solidFill>
                <a:latin typeface="Consolas" panose="020B0609020204030204" pitchFamily="49" charset="0"/>
              </a:rPr>
              <a:t>length</a:t>
            </a:r>
            <a:r>
              <a:rPr lang="hu-HU" sz="2800" dirty="0">
                <a:solidFill>
                  <a:srgbClr val="00B0F0"/>
                </a:solidFill>
                <a:latin typeface="Consolas" panose="020B0609020204030204" pitchFamily="49" charset="0"/>
              </a:rPr>
              <a:t>      n    </a:t>
            </a:r>
            <a:r>
              <a:rPr lang="hu-HU" sz="2800" dirty="0" err="1">
                <a:solidFill>
                  <a:srgbClr val="00B0F0"/>
                </a:solidFill>
                <a:latin typeface="Consolas" panose="020B0609020204030204" pitchFamily="49" charset="0"/>
              </a:rPr>
              <a:t>NAs</a:t>
            </a:r>
            <a:r>
              <a:rPr lang="hu-HU" sz="28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hu-HU" sz="2800" dirty="0" err="1">
                <a:solidFill>
                  <a:srgbClr val="00B0F0"/>
                </a:solidFill>
                <a:latin typeface="Consolas" panose="020B0609020204030204" pitchFamily="49" charset="0"/>
              </a:rPr>
              <a:t>unique</a:t>
            </a:r>
            <a:r>
              <a:rPr lang="hu-HU" sz="28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hu-HU" sz="2800" dirty="0" err="1">
                <a:solidFill>
                  <a:srgbClr val="00B0F0"/>
                </a:solidFill>
                <a:latin typeface="Consolas" panose="020B0609020204030204" pitchFamily="49" charset="0"/>
              </a:rPr>
              <a:t>levels</a:t>
            </a:r>
            <a:r>
              <a:rPr lang="hu-HU" sz="2800" dirty="0">
                <a:solidFill>
                  <a:srgbClr val="00B0F0"/>
                </a:solidFill>
                <a:latin typeface="Consolas" panose="020B0609020204030204" pitchFamily="49" charset="0"/>
              </a:rPr>
              <a:t>  </a:t>
            </a:r>
            <a:r>
              <a:rPr lang="hu-HU" sz="2800" dirty="0" err="1">
                <a:solidFill>
                  <a:srgbClr val="00B0F0"/>
                </a:solidFill>
                <a:latin typeface="Consolas" panose="020B0609020204030204" pitchFamily="49" charset="0"/>
              </a:rPr>
              <a:t>dupes</a:t>
            </a:r>
            <a:endParaRPr lang="hu-HU" sz="28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41400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800" dirty="0">
                <a:solidFill>
                  <a:srgbClr val="00B0F0"/>
                </a:solidFill>
                <a:latin typeface="Consolas" panose="020B0609020204030204" pitchFamily="49" charset="0"/>
              </a:rPr>
              <a:t>   5'699  5'699      0  4'018  4'018      y</a:t>
            </a:r>
          </a:p>
          <a:p>
            <a:pPr marL="41400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800" dirty="0">
                <a:solidFill>
                  <a:srgbClr val="00B0F0"/>
                </a:solidFill>
                <a:latin typeface="Consolas" panose="020B0609020204030204" pitchFamily="49" charset="0"/>
              </a:rPr>
              <a:t>         100.0%   0.0%                     </a:t>
            </a:r>
          </a:p>
          <a:p>
            <a:pPr marL="41400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u-HU" sz="28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41400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800" dirty="0">
                <a:solidFill>
                  <a:srgbClr val="00B0F0"/>
                </a:solidFill>
                <a:latin typeface="Consolas" panose="020B0609020204030204" pitchFamily="49" charset="0"/>
              </a:rPr>
              <a:t>                             </a:t>
            </a:r>
            <a:r>
              <a:rPr lang="hu-HU" sz="2800" dirty="0" err="1">
                <a:solidFill>
                  <a:srgbClr val="00B0F0"/>
                </a:solidFill>
                <a:latin typeface="Consolas" panose="020B0609020204030204" pitchFamily="49" charset="0"/>
              </a:rPr>
              <a:t>level</a:t>
            </a:r>
            <a:r>
              <a:rPr lang="hu-HU" sz="2800" dirty="0">
                <a:solidFill>
                  <a:srgbClr val="00B0F0"/>
                </a:solidFill>
                <a:latin typeface="Consolas" panose="020B0609020204030204" pitchFamily="49" charset="0"/>
              </a:rPr>
              <a:t>  </a:t>
            </a:r>
            <a:r>
              <a:rPr lang="hu-HU" sz="2800" dirty="0" err="1">
                <a:solidFill>
                  <a:srgbClr val="00B0F0"/>
                </a:solidFill>
                <a:latin typeface="Consolas" panose="020B0609020204030204" pitchFamily="49" charset="0"/>
              </a:rPr>
              <a:t>freq</a:t>
            </a:r>
            <a:r>
              <a:rPr lang="hu-HU" sz="2800" dirty="0">
                <a:solidFill>
                  <a:srgbClr val="00B0F0"/>
                </a:solidFill>
                <a:latin typeface="Consolas" panose="020B0609020204030204" pitchFamily="49" charset="0"/>
              </a:rPr>
              <a:t>  perc  </a:t>
            </a:r>
            <a:r>
              <a:rPr lang="hu-HU" sz="2800" dirty="0" err="1">
                <a:solidFill>
                  <a:srgbClr val="00B0F0"/>
                </a:solidFill>
                <a:latin typeface="Consolas" panose="020B0609020204030204" pitchFamily="49" charset="0"/>
              </a:rPr>
              <a:t>cumfreq</a:t>
            </a:r>
            <a:r>
              <a:rPr lang="hu-HU" sz="2800" dirty="0">
                <a:solidFill>
                  <a:srgbClr val="00B0F0"/>
                </a:solidFill>
                <a:latin typeface="Consolas" panose="020B0609020204030204" pitchFamily="49" charset="0"/>
              </a:rPr>
              <a:t>  </a:t>
            </a:r>
            <a:r>
              <a:rPr lang="hu-HU" sz="2800" dirty="0" err="1">
                <a:solidFill>
                  <a:srgbClr val="00B0F0"/>
                </a:solidFill>
                <a:latin typeface="Consolas" panose="020B0609020204030204" pitchFamily="49" charset="0"/>
              </a:rPr>
              <a:t>cumperc</a:t>
            </a:r>
            <a:endParaRPr lang="hu-HU" sz="28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41400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800" dirty="0">
                <a:solidFill>
                  <a:srgbClr val="00B0F0"/>
                </a:solidFill>
                <a:latin typeface="Consolas" panose="020B0609020204030204" pitchFamily="49" charset="0"/>
              </a:rPr>
              <a:t>1                   </a:t>
            </a:r>
            <a:r>
              <a:rPr lang="hu-HU" sz="2800" dirty="0" err="1">
                <a:solidFill>
                  <a:srgbClr val="00B0F0"/>
                </a:solidFill>
                <a:latin typeface="Consolas" panose="020B0609020204030204" pitchFamily="49" charset="0"/>
              </a:rPr>
              <a:t>Child</a:t>
            </a:r>
            <a:r>
              <a:rPr lang="hu-HU" sz="2800" dirty="0">
                <a:solidFill>
                  <a:srgbClr val="00B0F0"/>
                </a:solidFill>
                <a:latin typeface="Consolas" panose="020B0609020204030204" pitchFamily="49" charset="0"/>
              </a:rPr>
              <a:t> of </a:t>
            </a:r>
            <a:r>
              <a:rPr lang="hu-HU" sz="2800" dirty="0" err="1">
                <a:solidFill>
                  <a:srgbClr val="00B0F0"/>
                </a:solidFill>
                <a:latin typeface="Consolas" panose="020B0609020204030204" pitchFamily="49" charset="0"/>
              </a:rPr>
              <a:t>Light</a:t>
            </a:r>
            <a:r>
              <a:rPr lang="hu-HU" sz="2800" dirty="0">
                <a:solidFill>
                  <a:srgbClr val="00B0F0"/>
                </a:solidFill>
                <a:latin typeface="Consolas" panose="020B0609020204030204" pitchFamily="49" charset="0"/>
              </a:rPr>
              <a:t>     6  0.1%        6     0.1%</a:t>
            </a:r>
          </a:p>
          <a:p>
            <a:pPr marL="41400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800" dirty="0">
                <a:solidFill>
                  <a:srgbClr val="00B0F0"/>
                </a:solidFill>
                <a:latin typeface="Consolas" panose="020B0609020204030204" pitchFamily="49" charset="0"/>
              </a:rPr>
              <a:t>2       Mega Man </a:t>
            </a:r>
            <a:r>
              <a:rPr lang="hu-HU" sz="2800" dirty="0" err="1">
                <a:solidFill>
                  <a:srgbClr val="00B0F0"/>
                </a:solidFill>
                <a:latin typeface="Consolas" panose="020B0609020204030204" pitchFamily="49" charset="0"/>
              </a:rPr>
              <a:t>Legacy</a:t>
            </a:r>
            <a:r>
              <a:rPr lang="hu-HU" sz="28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hu-HU" sz="2800" dirty="0" err="1">
                <a:solidFill>
                  <a:srgbClr val="00B0F0"/>
                </a:solidFill>
                <a:latin typeface="Consolas" panose="020B0609020204030204" pitchFamily="49" charset="0"/>
              </a:rPr>
              <a:t>Collection</a:t>
            </a:r>
            <a:r>
              <a:rPr lang="hu-HU" sz="2800" dirty="0">
                <a:solidFill>
                  <a:srgbClr val="00B0F0"/>
                </a:solidFill>
                <a:latin typeface="Consolas" panose="020B0609020204030204" pitchFamily="49" charset="0"/>
              </a:rPr>
              <a:t>     5  0.1%       11     0.2%</a:t>
            </a:r>
          </a:p>
          <a:p>
            <a:pPr marL="41400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8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…</a:t>
            </a:r>
            <a:endParaRPr lang="hu-HU" sz="2800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Abari Kálmán, 2019/20/1, abari.kalman@gmail.com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E908-FC7A-4B89-A71B-97BC5FA19367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87174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4. feladat – Statisztikai mutatók 1 numerikus oszlopra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4242682"/>
          </a:xfrm>
        </p:spPr>
        <p:txBody>
          <a:bodyPr>
            <a:normAutofit fontScale="70000" lnSpcReduction="20000"/>
          </a:bodyPr>
          <a:lstStyle/>
          <a:p>
            <a:pPr marL="369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describe</a:t>
            </a:r>
            <a:r>
              <a:rPr lang="hu-HU" dirty="0" smtClean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hu-HU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metacritic$user</a:t>
            </a:r>
            <a:r>
              <a:rPr lang="hu-HU" dirty="0" smtClean="0">
                <a:solidFill>
                  <a:srgbClr val="92D050"/>
                </a:solidFill>
                <a:latin typeface="Consolas" panose="020B0609020204030204" pitchFamily="49" charset="0"/>
              </a:rPr>
              <a:t>_</a:t>
            </a:r>
            <a:r>
              <a:rPr lang="hu-HU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score</a:t>
            </a:r>
            <a:r>
              <a:rPr lang="hu-HU" dirty="0">
                <a:solidFill>
                  <a:srgbClr val="92D050"/>
                </a:solidFill>
                <a:latin typeface="Consolas" panose="020B0609020204030204" pitchFamily="49" charset="0"/>
              </a:rPr>
              <a:t>)</a:t>
            </a:r>
          </a:p>
          <a:p>
            <a:pPr marL="369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   </a:t>
            </a:r>
            <a:r>
              <a:rPr lang="hu-HU" dirty="0" err="1">
                <a:solidFill>
                  <a:srgbClr val="00B0F0"/>
                </a:solidFill>
                <a:latin typeface="Consolas" panose="020B0609020204030204" pitchFamily="49" charset="0"/>
              </a:rPr>
              <a:t>vars</a:t>
            </a: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    n  </a:t>
            </a:r>
            <a:r>
              <a:rPr lang="hu-HU" dirty="0" err="1">
                <a:solidFill>
                  <a:srgbClr val="00B0F0"/>
                </a:solidFill>
                <a:latin typeface="Consolas" panose="020B0609020204030204" pitchFamily="49" charset="0"/>
              </a:rPr>
              <a:t>mean</a:t>
            </a: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    </a:t>
            </a:r>
            <a:r>
              <a:rPr lang="hu-HU" dirty="0" err="1">
                <a:solidFill>
                  <a:srgbClr val="00B0F0"/>
                </a:solidFill>
                <a:latin typeface="Consolas" panose="020B0609020204030204" pitchFamily="49" charset="0"/>
              </a:rPr>
              <a:t>sd</a:t>
            </a: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hu-HU" dirty="0" err="1">
                <a:solidFill>
                  <a:srgbClr val="00B0F0"/>
                </a:solidFill>
                <a:latin typeface="Consolas" panose="020B0609020204030204" pitchFamily="49" charset="0"/>
              </a:rPr>
              <a:t>median</a:t>
            </a: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hu-HU" dirty="0" err="1">
                <a:solidFill>
                  <a:srgbClr val="00B0F0"/>
                </a:solidFill>
                <a:latin typeface="Consolas" panose="020B0609020204030204" pitchFamily="49" charset="0"/>
              </a:rPr>
              <a:t>trimmed</a:t>
            </a: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   </a:t>
            </a:r>
            <a:r>
              <a:rPr lang="hu-HU" dirty="0" err="1">
                <a:solidFill>
                  <a:srgbClr val="00B0F0"/>
                </a:solidFill>
                <a:latin typeface="Consolas" panose="020B0609020204030204" pitchFamily="49" charset="0"/>
              </a:rPr>
              <a:t>mad</a:t>
            </a: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 min </a:t>
            </a:r>
            <a:r>
              <a:rPr lang="hu-HU" dirty="0" err="1">
                <a:solidFill>
                  <a:srgbClr val="00B0F0"/>
                </a:solidFill>
                <a:latin typeface="Consolas" panose="020B0609020204030204" pitchFamily="49" charset="0"/>
              </a:rPr>
              <a:t>max</a:t>
            </a: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hu-HU" dirty="0" err="1">
                <a:solidFill>
                  <a:srgbClr val="00B0F0"/>
                </a:solidFill>
                <a:latin typeface="Consolas" panose="020B0609020204030204" pitchFamily="49" charset="0"/>
              </a:rPr>
              <a:t>range</a:t>
            </a: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  </a:t>
            </a:r>
            <a:r>
              <a:rPr lang="hu-HU" dirty="0" err="1">
                <a:solidFill>
                  <a:srgbClr val="00B0F0"/>
                </a:solidFill>
                <a:latin typeface="Consolas" panose="020B0609020204030204" pitchFamily="49" charset="0"/>
              </a:rPr>
              <a:t>skew</a:t>
            </a: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hu-HU" dirty="0" err="1">
                <a:solidFill>
                  <a:srgbClr val="00B0F0"/>
                </a:solidFill>
                <a:latin typeface="Consolas" panose="020B0609020204030204" pitchFamily="49" charset="0"/>
              </a:rPr>
              <a:t>kurtosis</a:t>
            </a: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   se</a:t>
            </a:r>
          </a:p>
          <a:p>
            <a:pPr marL="369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X1    1 5699 67.14 13.58     70    68.7 10.38   1  94    93 -1.21     1.79 0.18</a:t>
            </a:r>
          </a:p>
          <a:p>
            <a:pPr marL="369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Desc</a:t>
            </a:r>
            <a:r>
              <a:rPr lang="hu-HU" dirty="0" smtClean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hu-HU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metacritic$user</a:t>
            </a:r>
            <a:r>
              <a:rPr lang="hu-HU" dirty="0" smtClean="0">
                <a:solidFill>
                  <a:srgbClr val="92D050"/>
                </a:solidFill>
                <a:latin typeface="Consolas" panose="020B0609020204030204" pitchFamily="49" charset="0"/>
              </a:rPr>
              <a:t>_</a:t>
            </a:r>
            <a:r>
              <a:rPr lang="hu-HU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score</a:t>
            </a:r>
            <a:r>
              <a:rPr lang="hu-HU" dirty="0">
                <a:solidFill>
                  <a:srgbClr val="92D050"/>
                </a:solidFill>
                <a:latin typeface="Consolas" panose="020B0609020204030204" pitchFamily="49" charset="0"/>
              </a:rPr>
              <a:t>)</a:t>
            </a:r>
          </a:p>
          <a:p>
            <a:pPr marL="369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>
                <a:solidFill>
                  <a:srgbClr val="00B0F0"/>
                </a:solidFill>
                <a:latin typeface="Consolas" panose="020B0609020204030204" pitchFamily="49" charset="0"/>
              </a:rPr>
              <a:t>----------------------------------------------------------------------------------metacritic$user_</a:t>
            </a:r>
            <a:r>
              <a:rPr lang="hu-HU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score</a:t>
            </a:r>
            <a:r>
              <a:rPr lang="hu-HU" dirty="0" smtClean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(integer)</a:t>
            </a:r>
          </a:p>
          <a:p>
            <a:pPr marL="369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u-HU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369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  </a:t>
            </a:r>
            <a:r>
              <a:rPr lang="hu-HU" dirty="0" err="1">
                <a:solidFill>
                  <a:srgbClr val="00B0F0"/>
                </a:solidFill>
                <a:latin typeface="Consolas" panose="020B0609020204030204" pitchFamily="49" charset="0"/>
              </a:rPr>
              <a:t>length</a:t>
            </a: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       n    </a:t>
            </a:r>
            <a:r>
              <a:rPr lang="hu-HU" dirty="0" err="1">
                <a:solidFill>
                  <a:srgbClr val="00B0F0"/>
                </a:solidFill>
                <a:latin typeface="Consolas" panose="020B0609020204030204" pitchFamily="49" charset="0"/>
              </a:rPr>
              <a:t>NAs</a:t>
            </a: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  </a:t>
            </a:r>
            <a:r>
              <a:rPr lang="hu-HU" dirty="0" err="1">
                <a:solidFill>
                  <a:srgbClr val="00B0F0"/>
                </a:solidFill>
                <a:latin typeface="Consolas" panose="020B0609020204030204" pitchFamily="49" charset="0"/>
              </a:rPr>
              <a:t>unique</a:t>
            </a: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     0s   </a:t>
            </a:r>
            <a:r>
              <a:rPr lang="hu-HU" dirty="0" err="1">
                <a:solidFill>
                  <a:srgbClr val="00B0F0"/>
                </a:solidFill>
                <a:latin typeface="Consolas" panose="020B0609020204030204" pitchFamily="49" charset="0"/>
              </a:rPr>
              <a:t>mean</a:t>
            </a: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  </a:t>
            </a:r>
            <a:r>
              <a:rPr lang="hu-HU" dirty="0" err="1">
                <a:solidFill>
                  <a:srgbClr val="00B0F0"/>
                </a:solidFill>
                <a:latin typeface="Consolas" panose="020B0609020204030204" pitchFamily="49" charset="0"/>
              </a:rPr>
              <a:t>meanCI</a:t>
            </a:r>
            <a:endParaRPr lang="hu-HU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369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   5'699   5'699      0      87      0  67.14   66.79</a:t>
            </a:r>
          </a:p>
          <a:p>
            <a:pPr marL="369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          100.0%   0.0%           </a:t>
            </a:r>
            <a:r>
              <a:rPr lang="hu-HU" dirty="0" err="1">
                <a:solidFill>
                  <a:srgbClr val="00B0F0"/>
                </a:solidFill>
                <a:latin typeface="Consolas" panose="020B0609020204030204" pitchFamily="49" charset="0"/>
              </a:rPr>
              <a:t>0.0%</a:t>
            </a: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          67.49</a:t>
            </a:r>
          </a:p>
          <a:p>
            <a:pPr marL="369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                                                     </a:t>
            </a:r>
          </a:p>
          <a:p>
            <a:pPr marL="369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     .05     .10    .25  </a:t>
            </a:r>
            <a:r>
              <a:rPr lang="hu-HU" dirty="0" err="1">
                <a:solidFill>
                  <a:srgbClr val="00B0F0"/>
                </a:solidFill>
                <a:latin typeface="Consolas" panose="020B0609020204030204" pitchFamily="49" charset="0"/>
              </a:rPr>
              <a:t>median</a:t>
            </a: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    .75    .90     .95</a:t>
            </a:r>
          </a:p>
          <a:p>
            <a:pPr marL="369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   40.00   49.00  61.00   70.00  76.00  81.00   84.00</a:t>
            </a:r>
          </a:p>
          <a:p>
            <a:pPr marL="369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                                                     </a:t>
            </a:r>
          </a:p>
          <a:p>
            <a:pPr marL="369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   </a:t>
            </a:r>
            <a:r>
              <a:rPr lang="hu-HU" dirty="0" err="1">
                <a:solidFill>
                  <a:srgbClr val="00B0F0"/>
                </a:solidFill>
                <a:latin typeface="Consolas" panose="020B0609020204030204" pitchFamily="49" charset="0"/>
              </a:rPr>
              <a:t>range</a:t>
            </a: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      </a:t>
            </a:r>
            <a:r>
              <a:rPr lang="hu-HU" dirty="0" err="1">
                <a:solidFill>
                  <a:srgbClr val="00B0F0"/>
                </a:solidFill>
                <a:latin typeface="Consolas" panose="020B0609020204030204" pitchFamily="49" charset="0"/>
              </a:rPr>
              <a:t>sd</a:t>
            </a: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  </a:t>
            </a:r>
            <a:r>
              <a:rPr lang="hu-HU" dirty="0" err="1">
                <a:solidFill>
                  <a:srgbClr val="00B0F0"/>
                </a:solidFill>
                <a:latin typeface="Consolas" panose="020B0609020204030204" pitchFamily="49" charset="0"/>
              </a:rPr>
              <a:t>vcoef</a:t>
            </a: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     </a:t>
            </a:r>
            <a:r>
              <a:rPr lang="hu-HU" dirty="0" err="1">
                <a:solidFill>
                  <a:srgbClr val="00B0F0"/>
                </a:solidFill>
                <a:latin typeface="Consolas" panose="020B0609020204030204" pitchFamily="49" charset="0"/>
              </a:rPr>
              <a:t>mad</a:t>
            </a: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    IQR   </a:t>
            </a:r>
            <a:r>
              <a:rPr lang="hu-HU" dirty="0" err="1">
                <a:solidFill>
                  <a:srgbClr val="00B0F0"/>
                </a:solidFill>
                <a:latin typeface="Consolas" panose="020B0609020204030204" pitchFamily="49" charset="0"/>
              </a:rPr>
              <a:t>skew</a:t>
            </a: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    </a:t>
            </a:r>
            <a:r>
              <a:rPr lang="hu-HU" dirty="0" err="1">
                <a:solidFill>
                  <a:srgbClr val="00B0F0"/>
                </a:solidFill>
                <a:latin typeface="Consolas" panose="020B0609020204030204" pitchFamily="49" charset="0"/>
              </a:rPr>
              <a:t>kurt</a:t>
            </a:r>
            <a:endParaRPr lang="hu-HU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369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   93.00   13.58   0.20   10.38  15.00  -1.21    1.79</a:t>
            </a:r>
          </a:p>
          <a:p>
            <a:pPr marL="369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                                                     </a:t>
            </a:r>
          </a:p>
          <a:p>
            <a:pPr marL="369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>
                <a:solidFill>
                  <a:srgbClr val="00B0F0"/>
                </a:solidFill>
                <a:latin typeface="Consolas" panose="020B0609020204030204" pitchFamily="49" charset="0"/>
              </a:rPr>
              <a:t>lowest</a:t>
            </a: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 : 1, 4, 9, 10 (2), 11 (3)</a:t>
            </a:r>
          </a:p>
          <a:p>
            <a:pPr marL="369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>
                <a:solidFill>
                  <a:srgbClr val="00B0F0"/>
                </a:solidFill>
                <a:latin typeface="Consolas" panose="020B0609020204030204" pitchFamily="49" charset="0"/>
              </a:rPr>
              <a:t>highest</a:t>
            </a: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: 89 (26), 90 (14), 91 (7), 92 (3), 94</a:t>
            </a:r>
          </a:p>
          <a:p>
            <a:pPr marL="369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Abari Kálmán, 2019/20/1, abari.kalman@gmail.com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E908-FC7A-4B89-A71B-97BC5FA19367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586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5</a:t>
            </a:r>
            <a:r>
              <a:rPr lang="hu-HU" dirty="0" smtClean="0"/>
              <a:t>. feladat – Statisztikai mutatók 1 kategorikus oszlopra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211151"/>
          </a:xfrm>
        </p:spPr>
        <p:txBody>
          <a:bodyPr>
            <a:normAutofit fontScale="77500" lnSpcReduction="20000"/>
          </a:bodyPr>
          <a:lstStyle/>
          <a:p>
            <a:pPr marL="369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100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Desc</a:t>
            </a:r>
            <a:r>
              <a:rPr lang="hu-HU" sz="21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hu-HU" sz="2100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metacritic$platform</a:t>
            </a:r>
            <a:r>
              <a:rPr lang="hu-HU" sz="2100" dirty="0">
                <a:solidFill>
                  <a:srgbClr val="92D050"/>
                </a:solidFill>
                <a:latin typeface="Consolas" panose="020B0609020204030204" pitchFamily="49" charset="0"/>
              </a:rPr>
              <a:t>)</a:t>
            </a:r>
          </a:p>
          <a:p>
            <a:pPr marL="369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>
                <a:solidFill>
                  <a:srgbClr val="00B0F0"/>
                </a:solidFill>
                <a:latin typeface="Consolas" panose="020B0609020204030204" pitchFamily="49" charset="0"/>
              </a:rPr>
              <a:t>-------------------------------------------- </a:t>
            </a:r>
            <a:endParaRPr lang="hu-HU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369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>
                <a:solidFill>
                  <a:srgbClr val="00B0F0"/>
                </a:solidFill>
                <a:latin typeface="Consolas" panose="020B0609020204030204" pitchFamily="49" charset="0"/>
              </a:rPr>
              <a:t>metacritic$platform</a:t>
            </a: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 (</a:t>
            </a:r>
            <a:r>
              <a:rPr lang="hu-HU" dirty="0" err="1">
                <a:solidFill>
                  <a:srgbClr val="00B0F0"/>
                </a:solidFill>
                <a:latin typeface="Consolas" panose="020B0609020204030204" pitchFamily="49" charset="0"/>
              </a:rPr>
              <a:t>factor</a:t>
            </a: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)</a:t>
            </a:r>
          </a:p>
          <a:p>
            <a:pPr marL="369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u-HU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369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  </a:t>
            </a:r>
            <a:r>
              <a:rPr lang="hu-HU" dirty="0" err="1">
                <a:solidFill>
                  <a:srgbClr val="00B0F0"/>
                </a:solidFill>
                <a:latin typeface="Consolas" panose="020B0609020204030204" pitchFamily="49" charset="0"/>
              </a:rPr>
              <a:t>length</a:t>
            </a: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      n    </a:t>
            </a:r>
            <a:r>
              <a:rPr lang="hu-HU" dirty="0" err="1">
                <a:solidFill>
                  <a:srgbClr val="00B0F0"/>
                </a:solidFill>
                <a:latin typeface="Consolas" panose="020B0609020204030204" pitchFamily="49" charset="0"/>
              </a:rPr>
              <a:t>NAs</a:t>
            </a: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hu-HU" dirty="0" err="1">
                <a:solidFill>
                  <a:srgbClr val="00B0F0"/>
                </a:solidFill>
                <a:latin typeface="Consolas" panose="020B0609020204030204" pitchFamily="49" charset="0"/>
              </a:rPr>
              <a:t>unique</a:t>
            </a: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hu-HU" dirty="0" err="1">
                <a:solidFill>
                  <a:srgbClr val="00B0F0"/>
                </a:solidFill>
                <a:latin typeface="Consolas" panose="020B0609020204030204" pitchFamily="49" charset="0"/>
              </a:rPr>
              <a:t>levels</a:t>
            </a: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  </a:t>
            </a:r>
            <a:r>
              <a:rPr lang="hu-HU" dirty="0" err="1">
                <a:solidFill>
                  <a:srgbClr val="00B0F0"/>
                </a:solidFill>
                <a:latin typeface="Consolas" panose="020B0609020204030204" pitchFamily="49" charset="0"/>
              </a:rPr>
              <a:t>dupes</a:t>
            </a:r>
            <a:endParaRPr lang="hu-HU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369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   5'699  5'699      0      7      </a:t>
            </a:r>
            <a:r>
              <a:rPr lang="hu-HU" dirty="0" err="1">
                <a:solidFill>
                  <a:srgbClr val="00B0F0"/>
                </a:solidFill>
                <a:latin typeface="Consolas" panose="020B0609020204030204" pitchFamily="49" charset="0"/>
              </a:rPr>
              <a:t>7</a:t>
            </a: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      y</a:t>
            </a:r>
          </a:p>
          <a:p>
            <a:pPr marL="369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         100.0%   0.0%                     </a:t>
            </a:r>
          </a:p>
          <a:p>
            <a:pPr marL="369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u-HU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369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    </a:t>
            </a:r>
            <a:r>
              <a:rPr lang="hu-HU" dirty="0" err="1">
                <a:solidFill>
                  <a:srgbClr val="00B0F0"/>
                </a:solidFill>
                <a:latin typeface="Consolas" panose="020B0609020204030204" pitchFamily="49" charset="0"/>
              </a:rPr>
              <a:t>level</a:t>
            </a: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   </a:t>
            </a:r>
            <a:r>
              <a:rPr lang="hu-HU" dirty="0" err="1">
                <a:solidFill>
                  <a:srgbClr val="00B0F0"/>
                </a:solidFill>
                <a:latin typeface="Consolas" panose="020B0609020204030204" pitchFamily="49" charset="0"/>
              </a:rPr>
              <a:t>freq</a:t>
            </a: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   perc  </a:t>
            </a:r>
            <a:r>
              <a:rPr lang="hu-HU" dirty="0" err="1">
                <a:solidFill>
                  <a:srgbClr val="00B0F0"/>
                </a:solidFill>
                <a:latin typeface="Consolas" panose="020B0609020204030204" pitchFamily="49" charset="0"/>
              </a:rPr>
              <a:t>cumfreq</a:t>
            </a: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  </a:t>
            </a:r>
            <a:r>
              <a:rPr lang="hu-HU" dirty="0" err="1">
                <a:solidFill>
                  <a:srgbClr val="00B0F0"/>
                </a:solidFill>
                <a:latin typeface="Consolas" panose="020B0609020204030204" pitchFamily="49" charset="0"/>
              </a:rPr>
              <a:t>cumperc</a:t>
            </a:r>
            <a:endParaRPr lang="hu-HU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369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1      PC  2'138  37.5%    2'138    37.5%</a:t>
            </a:r>
          </a:p>
          <a:p>
            <a:pPr marL="369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2     PS4  1'429  25.1%    3'567    62.6%</a:t>
            </a:r>
          </a:p>
          <a:p>
            <a:pPr marL="369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3    XONE    784  13.8%    4'351    76.3%</a:t>
            </a:r>
          </a:p>
          <a:p>
            <a:pPr marL="369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4  </a:t>
            </a:r>
            <a:r>
              <a:rPr lang="hu-HU" dirty="0" err="1">
                <a:solidFill>
                  <a:srgbClr val="00B0F0"/>
                </a:solidFill>
                <a:latin typeface="Consolas" panose="020B0609020204030204" pitchFamily="49" charset="0"/>
              </a:rPr>
              <a:t>Switch</a:t>
            </a: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    526   9.2%    4'877    85.6%</a:t>
            </a:r>
          </a:p>
          <a:p>
            <a:pPr marL="369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5     3DS    383   6.7%    5'260    92.3%</a:t>
            </a:r>
          </a:p>
          <a:p>
            <a:pPr marL="369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6    VITA    254   4.5%    5'514    96.8%</a:t>
            </a:r>
          </a:p>
          <a:p>
            <a:pPr marL="369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rgbClr val="00B0F0"/>
                </a:solidFill>
                <a:latin typeface="Consolas" panose="020B0609020204030204" pitchFamily="49" charset="0"/>
              </a:rPr>
              <a:t>7    WIIU    185   3.2%    5'699   100.0</a:t>
            </a:r>
            <a:r>
              <a:rPr lang="hu-HU" dirty="0" smtClean="0">
                <a:solidFill>
                  <a:srgbClr val="00B0F0"/>
                </a:solidFill>
                <a:latin typeface="Consolas" panose="020B0609020204030204" pitchFamily="49" charset="0"/>
              </a:rPr>
              <a:t>%</a:t>
            </a:r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Abari Kálmán, 2019/20/1, abari.kalman@gmail.com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E908-FC7A-4B89-A71B-97BC5FA19367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20448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la">
  <a:themeElements>
    <a:clrScheme name="Pal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al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Pala</Template>
  <TotalTime>290</TotalTime>
  <Words>838</Words>
  <Application>Microsoft Office PowerPoint</Application>
  <PresentationFormat>Szélesvásznú</PresentationFormat>
  <Paragraphs>150</Paragraphs>
  <Slides>11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Calisto MT</vt:lpstr>
      <vt:lpstr>Consolas</vt:lpstr>
      <vt:lpstr>Trebuchet MS</vt:lpstr>
      <vt:lpstr>Wingdings</vt:lpstr>
      <vt:lpstr>Wingdings 2</vt:lpstr>
      <vt:lpstr>Pala</vt:lpstr>
      <vt:lpstr>R beadandó házi feladat Metacritic games stats 2011-2019</vt:lpstr>
      <vt:lpstr>Az adatbázisról (1)</vt:lpstr>
      <vt:lpstr>Az adatbázisról (2)</vt:lpstr>
      <vt:lpstr>1. feladat - Beolvasás</vt:lpstr>
      <vt:lpstr>2. feladat – Sorok és oszlopok száma</vt:lpstr>
      <vt:lpstr>3. feladat – Statisztikai mutatók (1)</vt:lpstr>
      <vt:lpstr>3. feladat – Statisztikai mutatók (2)</vt:lpstr>
      <vt:lpstr>4. feladat – Statisztikai mutatók 1 numerikus oszlopra</vt:lpstr>
      <vt:lpstr>5. feladat – Statisztikai mutatók 1 kategorikus oszlopra</vt:lpstr>
      <vt:lpstr>6. feladat – Két ábra</vt:lpstr>
      <vt:lpstr>Köszönöm a figyelmet!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beadandó házi feladat Metacritic games stats 2011-2019</dc:title>
  <dc:creator>Kali2</dc:creator>
  <cp:lastModifiedBy>Kali2</cp:lastModifiedBy>
  <cp:revision>20</cp:revision>
  <dcterms:created xsi:type="dcterms:W3CDTF">2019-10-20T06:31:13Z</dcterms:created>
  <dcterms:modified xsi:type="dcterms:W3CDTF">2019-10-20T11:21:22Z</dcterms:modified>
</cp:coreProperties>
</file>