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DM Serif Display" charset="1" panose="00000000000000000000"/>
      <p:regular r:id="rId16"/>
    </p:embeddedFont>
    <p:embeddedFont>
      <p:font typeface="Inria Serif" charset="1" panose="00000000000000000000"/>
      <p:regular r:id="rId17"/>
    </p:embeddedFont>
    <p:embeddedFont>
      <p:font typeface="Open Sans" charset="1" panose="020B0606030504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46579" y="2993608"/>
            <a:ext cx="19581159" cy="2688984"/>
            <a:chOff x="0" y="0"/>
            <a:chExt cx="5157178" cy="708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57177" cy="708210"/>
            </a:xfrm>
            <a:custGeom>
              <a:avLst/>
              <a:gdLst/>
              <a:ahLst/>
              <a:cxnLst/>
              <a:rect r="r" b="b" t="t" l="l"/>
              <a:pathLst>
                <a:path h="708210" w="5157177">
                  <a:moveTo>
                    <a:pt x="0" y="0"/>
                  </a:moveTo>
                  <a:lnTo>
                    <a:pt x="5157177" y="0"/>
                  </a:lnTo>
                  <a:lnTo>
                    <a:pt x="5157177" y="708210"/>
                  </a:lnTo>
                  <a:lnTo>
                    <a:pt x="0" y="708210"/>
                  </a:lnTo>
                  <a:close/>
                </a:path>
              </a:pathLst>
            </a:custGeom>
            <a:solidFill>
              <a:srgbClr val="F1B6B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57178" cy="746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348889" y="3070302"/>
            <a:ext cx="13590222" cy="228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92"/>
              </a:lnSpc>
            </a:pPr>
            <a:r>
              <a:rPr lang="en-US" sz="13423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Presentation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68975" y="6046740"/>
            <a:ext cx="5750050" cy="87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00"/>
              </a:lnSpc>
            </a:pPr>
            <a:r>
              <a:rPr lang="en-US" sz="5071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By Abarna Venkat</a:t>
            </a:r>
          </a:p>
        </p:txBody>
      </p:sp>
      <p:sp>
        <p:nvSpPr>
          <p:cNvPr name="Freeform 7" id="7"/>
          <p:cNvSpPr/>
          <p:nvPr/>
        </p:nvSpPr>
        <p:spPr>
          <a:xfrm flipH="true" flipV="false" rot="0">
            <a:off x="2501993" y="8856325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8" y="0"/>
                </a:moveTo>
                <a:lnTo>
                  <a:pt x="0" y="0"/>
                </a:lnTo>
                <a:lnTo>
                  <a:pt x="0" y="4135484"/>
                </a:lnTo>
                <a:lnTo>
                  <a:pt x="1458698" y="4135484"/>
                </a:lnTo>
                <a:lnTo>
                  <a:pt x="145869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66918" y="8065692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3" y="0"/>
                </a:lnTo>
                <a:lnTo>
                  <a:pt x="3463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-4702591">
            <a:off x="-2417166" y="5963280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3255080"/>
                </a:moveTo>
                <a:lnTo>
                  <a:pt x="3549007" y="3255080"/>
                </a:lnTo>
                <a:lnTo>
                  <a:pt x="3549007" y="0"/>
                </a:lnTo>
                <a:lnTo>
                  <a:pt x="0" y="0"/>
                </a:lnTo>
                <a:lnTo>
                  <a:pt x="0" y="325508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768689" y="-1352055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018448">
            <a:off x="13099502" y="-243800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5" y="0"/>
                </a:lnTo>
                <a:lnTo>
                  <a:pt x="4683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47583" y="3275455"/>
            <a:ext cx="14792835" cy="424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21"/>
              </a:lnSpc>
            </a:pPr>
            <a:r>
              <a:rPr lang="en-US" sz="17801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Thank</a:t>
            </a:r>
          </a:p>
          <a:p>
            <a:pPr algn="ctr">
              <a:lnSpc>
                <a:spcPts val="16021"/>
              </a:lnSpc>
            </a:pPr>
            <a:r>
              <a:rPr lang="en-US" sz="17801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You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2762974" y="7991533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4"/>
                </a:lnTo>
                <a:lnTo>
                  <a:pt x="1458699" y="4135484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4702591">
            <a:off x="-2156185" y="5098488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3255080"/>
                </a:moveTo>
                <a:lnTo>
                  <a:pt x="3549007" y="3255080"/>
                </a:lnTo>
                <a:lnTo>
                  <a:pt x="3549007" y="0"/>
                </a:lnTo>
                <a:lnTo>
                  <a:pt x="0" y="0"/>
                </a:lnTo>
                <a:lnTo>
                  <a:pt x="0" y="325508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68689" y="-1352055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018448">
            <a:off x="13099502" y="-243800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5" y="0"/>
                </a:lnTo>
                <a:lnTo>
                  <a:pt x="4683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2343022">
            <a:off x="17680160" y="702888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8" y="4135485"/>
                </a:moveTo>
                <a:lnTo>
                  <a:pt x="0" y="4135485"/>
                </a:lnTo>
                <a:lnTo>
                  <a:pt x="0" y="0"/>
                </a:lnTo>
                <a:lnTo>
                  <a:pt x="1458698" y="0"/>
                </a:lnTo>
                <a:lnTo>
                  <a:pt x="1458698" y="41354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45275" y="6773619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3731" y="4272047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341897" y="-19791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1695" y="-1394081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03974" y="5842437"/>
            <a:ext cx="11634146" cy="1099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8"/>
              </a:lnSpc>
            </a:pPr>
            <a:r>
              <a:rPr lang="en-US" sz="32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A Deep Learning-Based Emotion Recognition System</a:t>
            </a:r>
          </a:p>
          <a:p>
            <a:pPr algn="l">
              <a:lnSpc>
                <a:spcPts val="4488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503974" y="1212303"/>
            <a:ext cx="12580485" cy="3475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97"/>
              </a:lnSpc>
            </a:pPr>
            <a:r>
              <a:rPr lang="en-US" sz="9998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Emotion Detection from Images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45275" y="6773619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3731" y="4272047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341897" y="-19791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1695" y="-1394081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09931" y="3642721"/>
            <a:ext cx="11634146" cy="5595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2192" indent="-346096" lvl="1">
              <a:lnSpc>
                <a:spcPts val="4488"/>
              </a:lnSpc>
              <a:buFont typeface="Arial"/>
              <a:buChar char="•"/>
            </a:pPr>
            <a:r>
              <a:rPr lang="en-US" sz="32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Develop an AI-Powered Emotion Detection System</a:t>
            </a:r>
          </a:p>
          <a:p>
            <a:pPr algn="l" marL="692192" indent="-346096" lvl="1">
              <a:lnSpc>
                <a:spcPts val="4488"/>
              </a:lnSpc>
              <a:buFont typeface="Arial"/>
              <a:buChar char="•"/>
            </a:pPr>
            <a:r>
              <a:rPr lang="en-US" sz="32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Create a deep learning model that can recognize and classify emotions from facial images.</a:t>
            </a:r>
          </a:p>
          <a:p>
            <a:pPr algn="l" marL="692192" indent="-346096" lvl="1">
              <a:lnSpc>
                <a:spcPts val="4488"/>
              </a:lnSpc>
              <a:buFont typeface="Arial"/>
              <a:buChar char="•"/>
            </a:pPr>
            <a:r>
              <a:rPr lang="en-US" sz="32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Utilize Convolutional Neural Networks (CNNs) for accurate predictions.</a:t>
            </a:r>
          </a:p>
          <a:p>
            <a:pPr algn="l" marL="692192" indent="-346096" lvl="1">
              <a:lnSpc>
                <a:spcPts val="4488"/>
              </a:lnSpc>
              <a:buFont typeface="Arial"/>
              <a:buChar char="•"/>
            </a:pPr>
            <a:r>
              <a:rPr lang="en-US" sz="32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Implement a User-Friendly Web Application</a:t>
            </a:r>
          </a:p>
          <a:p>
            <a:pPr algn="l" marL="692192" indent="-346096" lvl="1">
              <a:lnSpc>
                <a:spcPts val="4488"/>
              </a:lnSpc>
              <a:buFont typeface="Arial"/>
              <a:buChar char="•"/>
            </a:pPr>
            <a:r>
              <a:rPr lang="en-US" sz="32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Build an interactive Streamlit web app for users to upload images or capture live photos.</a:t>
            </a:r>
          </a:p>
          <a:p>
            <a:pPr algn="l" marL="692192" indent="-346096" lvl="1">
              <a:lnSpc>
                <a:spcPts val="4488"/>
              </a:lnSpc>
              <a:buFont typeface="Arial"/>
              <a:buChar char="•"/>
            </a:pPr>
            <a:r>
              <a:rPr lang="en-US" sz="32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Provide real-time emotion predictions for enhanced user experience.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09931" y="1559440"/>
            <a:ext cx="10771764" cy="1816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42"/>
              </a:lnSpc>
            </a:pPr>
            <a:r>
              <a:rPr lang="en-US" sz="106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Project Goals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45275" y="6773619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3731" y="4272047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341897" y="-19791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1695" y="-1394081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243713" y="4358516"/>
            <a:ext cx="10611969" cy="4257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✅ Detects Happy, Sad, Angry, Neutral, Surprise, Fear, and Disgust emotions.</a:t>
            </a: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✅ Uses data augmentation for improved model accuracy.</a:t>
            </a: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✅ Pretrained model comparison (ResNet50, VGG16, EfficientNet).</a:t>
            </a: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✅ Real-time emotion detection using a webcam.</a:t>
            </a: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✅ Deployable as a user-friendly web application.</a:t>
            </a:r>
          </a:p>
          <a:p>
            <a:pPr algn="l">
              <a:lnSpc>
                <a:spcPts val="4208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047549" y="1192800"/>
            <a:ext cx="10771764" cy="1816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42"/>
              </a:lnSpc>
            </a:pPr>
            <a:r>
              <a:rPr lang="en-US" sz="106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Features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047549" y="3221791"/>
            <a:ext cx="8424076" cy="91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41462" indent="-570731" lvl="1">
              <a:lnSpc>
                <a:spcPts val="7401"/>
              </a:lnSpc>
              <a:buFont typeface="Arial"/>
              <a:buChar char="•"/>
            </a:pPr>
            <a:r>
              <a:rPr lang="en-US" sz="5286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Research Approach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45275" y="6773619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3731" y="4272047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341897" y="-19791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1695" y="-1394081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243713" y="3824525"/>
            <a:ext cx="10611969" cy="1057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48x48 grayscale facial images</a:t>
            </a:r>
          </a:p>
          <a:p>
            <a:pPr algn="l">
              <a:lnSpc>
                <a:spcPts val="4208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047549" y="658809"/>
            <a:ext cx="10771764" cy="1816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42"/>
              </a:lnSpc>
            </a:pPr>
            <a:r>
              <a:rPr lang="en-US" sz="106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Methodology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047549" y="2687801"/>
            <a:ext cx="8424076" cy="91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41462" indent="-570731" lvl="1">
              <a:lnSpc>
                <a:spcPts val="7401"/>
              </a:lnSpc>
              <a:buFont typeface="Arial"/>
              <a:buChar char="•"/>
            </a:pPr>
            <a:r>
              <a:rPr lang="en-US" sz="5286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Input: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69624" y="5487002"/>
            <a:ext cx="8927612" cy="4929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6000" indent="-273000" lvl="1">
              <a:lnSpc>
                <a:spcPts val="3540"/>
              </a:lnSpc>
              <a:buFont typeface="Arial"/>
              <a:buChar char="•"/>
            </a:pPr>
            <a:r>
              <a:rPr lang="en-US" sz="2528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Conv1: 32 filters, 3x3 kernel, BatchNorm, LeakyReLU, MaxPooling.</a:t>
            </a:r>
          </a:p>
          <a:p>
            <a:pPr algn="l" marL="546000" indent="-273000" lvl="1">
              <a:lnSpc>
                <a:spcPts val="3540"/>
              </a:lnSpc>
              <a:buFont typeface="Arial"/>
              <a:buChar char="•"/>
            </a:pPr>
            <a:r>
              <a:rPr lang="en-US" sz="2528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Conv2: 64 filters, 3x3 kernel, BatchNorm, LeakyReLU, MaxPooling.</a:t>
            </a:r>
          </a:p>
          <a:p>
            <a:pPr algn="l" marL="546000" indent="-273000" lvl="1">
              <a:lnSpc>
                <a:spcPts val="3540"/>
              </a:lnSpc>
              <a:buFont typeface="Arial"/>
              <a:buChar char="•"/>
            </a:pPr>
            <a:r>
              <a:rPr lang="en-US" sz="2528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Conv3: 128 filters, 3x3 kernel, BatchNorm, LeakyReLU, MaxPooling.</a:t>
            </a:r>
          </a:p>
          <a:p>
            <a:pPr algn="l" marL="546000" indent="-273000" lvl="1">
              <a:lnSpc>
                <a:spcPts val="3540"/>
              </a:lnSpc>
              <a:buFont typeface="Arial"/>
              <a:buChar char="•"/>
            </a:pPr>
            <a:r>
              <a:rPr lang="en-US" sz="2528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Conv4: 256 filters, 3x3 kernel, BatchNorm, LeakyReLU, MaxPooling.</a:t>
            </a:r>
          </a:p>
          <a:p>
            <a:pPr algn="l" marL="546000" indent="-273000" lvl="1">
              <a:lnSpc>
                <a:spcPts val="3540"/>
              </a:lnSpc>
              <a:buFont typeface="Arial"/>
              <a:buChar char="•"/>
            </a:pPr>
            <a:r>
              <a:rPr lang="en-US" sz="2528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Fully Connected: 256 neurons, Dropout(0.5), Softmax (7 classes).</a:t>
            </a:r>
          </a:p>
          <a:p>
            <a:pPr algn="l">
              <a:lnSpc>
                <a:spcPts val="354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4047549" y="4628548"/>
            <a:ext cx="8424076" cy="91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41462" indent="-570731" lvl="1">
              <a:lnSpc>
                <a:spcPts val="7401"/>
              </a:lnSpc>
              <a:buFont typeface="Arial"/>
              <a:buChar char="•"/>
            </a:pPr>
            <a:r>
              <a:rPr lang="en-US" sz="5286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Layers: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45275" y="6773619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3731" y="4272047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341897" y="-19791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1695" y="-1394081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47549" y="5403206"/>
            <a:ext cx="10611969" cy="3724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9013" indent="-324507" lvl="1">
              <a:lnSpc>
                <a:spcPts val="4208"/>
              </a:lnSpc>
              <a:buFont typeface="Arial"/>
              <a:buChar char="•"/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Uses OpenCV to capture images from a webcam.</a:t>
            </a:r>
          </a:p>
          <a:p>
            <a:pPr algn="l" marL="649013" indent="-324507" lvl="1">
              <a:lnSpc>
                <a:spcPts val="4208"/>
              </a:lnSpc>
              <a:buFont typeface="Arial"/>
              <a:buChar char="•"/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Automatically detects faces and predicts emotions instantly.</a:t>
            </a:r>
          </a:p>
          <a:p>
            <a:pPr algn="l" marL="649013" indent="-324507" lvl="1">
              <a:lnSpc>
                <a:spcPts val="4208"/>
              </a:lnSpc>
              <a:buFont typeface="Arial"/>
              <a:buChar char="•"/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Integrated within the Streamlit web application.</a:t>
            </a:r>
          </a:p>
          <a:p>
            <a:pPr algn="l" marL="649013" indent="-324507" lvl="1">
              <a:lnSpc>
                <a:spcPts val="4208"/>
              </a:lnSpc>
              <a:buFont typeface="Arial"/>
              <a:buChar char="•"/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Allows users to either upload an image or take a live photo for classification</a:t>
            </a:r>
          </a:p>
          <a:p>
            <a:pPr algn="l">
              <a:lnSpc>
                <a:spcPts val="4208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047549" y="658809"/>
            <a:ext cx="10771764" cy="3693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42"/>
              </a:lnSpc>
            </a:pPr>
            <a:r>
              <a:rPr lang="en-US" sz="106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Live Photo Capture Feature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45275" y="6773619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3731" y="4272047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341897" y="-19791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1695" y="-1394081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47456" y="4205372"/>
            <a:ext cx="12038700" cy="4257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9013" indent="-324507" lvl="1">
              <a:lnSpc>
                <a:spcPts val="4208"/>
              </a:lnSpc>
              <a:buFont typeface="Arial"/>
              <a:buChar char="•"/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Dataset: FER-2013 (Facial Expression Recognition dataset).</a:t>
            </a:r>
          </a:p>
          <a:p>
            <a:pPr algn="l" marL="649013" indent="-324507" lvl="1">
              <a:lnSpc>
                <a:spcPts val="4208"/>
              </a:lnSpc>
              <a:buFont typeface="Arial"/>
              <a:buChar char="•"/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Training Parameters:</a:t>
            </a:r>
          </a:p>
          <a:p>
            <a:pPr algn="l" marL="1298026" indent="-432675" lvl="2">
              <a:lnSpc>
                <a:spcPts val="4208"/>
              </a:lnSpc>
              <a:buFont typeface="Arial"/>
              <a:buChar char="⚬"/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Optimizer: Adam (lr = 0.001, weight decay = 1e-4).</a:t>
            </a:r>
          </a:p>
          <a:p>
            <a:pPr algn="l" marL="1298026" indent="-432675" lvl="2">
              <a:lnSpc>
                <a:spcPts val="4208"/>
              </a:lnSpc>
              <a:buFont typeface="Arial"/>
              <a:buChar char="⚬"/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Loss Function: Cross-Entropy Loss.</a:t>
            </a:r>
          </a:p>
          <a:p>
            <a:pPr algn="l" marL="1298026" indent="-432675" lvl="2">
              <a:lnSpc>
                <a:spcPts val="4208"/>
              </a:lnSpc>
              <a:buFont typeface="Arial"/>
              <a:buChar char="⚬"/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Batch Size: 32.</a:t>
            </a:r>
          </a:p>
          <a:p>
            <a:pPr algn="l" marL="1298026" indent="-432675" lvl="2">
              <a:lnSpc>
                <a:spcPts val="4208"/>
              </a:lnSpc>
              <a:buFont typeface="Arial"/>
              <a:buChar char="⚬"/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Epochs: 20.</a:t>
            </a:r>
          </a:p>
          <a:p>
            <a:pPr algn="l" marL="649013" indent="-324507" lvl="1">
              <a:lnSpc>
                <a:spcPts val="4208"/>
              </a:lnSpc>
              <a:buFont typeface="Arial"/>
              <a:buChar char="•"/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Evaluation Metrics: Accuracy, Precision, Recall, F1-Score.</a:t>
            </a:r>
          </a:p>
          <a:p>
            <a:pPr algn="l">
              <a:lnSpc>
                <a:spcPts val="4208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847456" y="453769"/>
            <a:ext cx="7301775" cy="3693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42"/>
              </a:lnSpc>
            </a:pPr>
            <a:r>
              <a:rPr lang="en-US" sz="106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Training &amp; Testing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45275" y="6773619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3731" y="4272047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341897" y="-19791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1695" y="-1394081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4909931" y="5469727"/>
          <a:ext cx="7315200" cy="2076450"/>
        </p:xfrm>
        <a:graphic>
          <a:graphicData uri="http://schemas.openxmlformats.org/drawingml/2006/table">
            <a:tbl>
              <a:tblPr/>
              <a:tblGrid>
                <a:gridCol w="3657600"/>
                <a:gridCol w="3657600"/>
              </a:tblGrid>
              <a:tr h="10382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Accuracy (%)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82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 CNN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63.2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4909931" y="1597540"/>
            <a:ext cx="9320165" cy="3185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42"/>
              </a:lnSpc>
            </a:pPr>
            <a:r>
              <a:rPr lang="en-US" sz="9173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Model Performance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45275" y="6773619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3731" y="4272047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341897" y="-19791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1695" y="-1394081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09931" y="3642721"/>
            <a:ext cx="11634146" cy="3347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2192" indent="-346096" lvl="1">
              <a:lnSpc>
                <a:spcPts val="4488"/>
              </a:lnSpc>
              <a:buFont typeface="Arial"/>
              <a:buChar char="•"/>
            </a:pPr>
            <a:r>
              <a:rPr lang="en-US" sz="32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Successfully built an emotion detection system using deep learning.</a:t>
            </a:r>
          </a:p>
          <a:p>
            <a:pPr algn="l" marL="692192" indent="-346096" lvl="1">
              <a:lnSpc>
                <a:spcPts val="4488"/>
              </a:lnSpc>
              <a:buFont typeface="Arial"/>
              <a:buChar char="•"/>
            </a:pPr>
            <a:r>
              <a:rPr lang="en-US" sz="32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Integrated live image capture for real-time emotion classification.</a:t>
            </a:r>
          </a:p>
          <a:p>
            <a:pPr algn="l" marL="692192" indent="-346096" lvl="1">
              <a:lnSpc>
                <a:spcPts val="4488"/>
              </a:lnSpc>
              <a:buFont typeface="Arial"/>
              <a:buChar char="•"/>
            </a:pPr>
            <a:r>
              <a:rPr lang="en-US" sz="32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Future work will enhance accuracy and deploy it for wider use.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09931" y="1559440"/>
            <a:ext cx="10771764" cy="1816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42"/>
              </a:lnSpc>
            </a:pPr>
            <a:r>
              <a:rPr lang="en-US" sz="106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DAGfuUop7oM</dc:identifier>
  <dcterms:modified xsi:type="dcterms:W3CDTF">2011-08-01T06:04:30Z</dcterms:modified>
  <cp:revision>1</cp:revision>
  <dc:title>By Abarna Venkat</dc:title>
</cp:coreProperties>
</file>