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18"/>
  </p:notesMasterIdLst>
  <p:handoutMasterIdLst>
    <p:handoutMasterId r:id="rId19"/>
  </p:handoutMasterIdLst>
  <p:sldIdLst>
    <p:sldId id="470" r:id="rId2"/>
    <p:sldId id="258" r:id="rId3"/>
    <p:sldId id="471" r:id="rId4"/>
    <p:sldId id="478" r:id="rId5"/>
    <p:sldId id="348" r:id="rId6"/>
    <p:sldId id="476" r:id="rId7"/>
    <p:sldId id="457" r:id="rId8"/>
    <p:sldId id="479" r:id="rId9"/>
    <p:sldId id="481" r:id="rId10"/>
    <p:sldId id="486" r:id="rId11"/>
    <p:sldId id="482" r:id="rId12"/>
    <p:sldId id="483" r:id="rId13"/>
    <p:sldId id="484" r:id="rId14"/>
    <p:sldId id="485" r:id="rId15"/>
    <p:sldId id="487" r:id="rId16"/>
    <p:sldId id="488" r:id="rId17"/>
  </p:sldIdLst>
  <p:sldSz cx="9144000" cy="5143500" type="screen16x9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09" d="100"/>
          <a:sy n="109" d="100"/>
        </p:scale>
        <p:origin x="518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0:15.946"/>
    </inkml:context>
    <inkml:brush xml:id="br0">
      <inkml:brushProperty name="width" value="0.05" units="cm"/>
      <inkml:brushProperty name="height" value="0.3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0:18.920"/>
    </inkml:context>
    <inkml:brush xml:id="br0">
      <inkml:brushProperty name="width" value="0.05" units="cm"/>
      <inkml:brushProperty name="height" value="0.3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0:19.139"/>
    </inkml:context>
    <inkml:brush xml:id="br0">
      <inkml:brushProperty name="width" value="0.05" units="cm"/>
      <inkml:brushProperty name="height" value="0.3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0:50.604"/>
    </inkml:context>
    <inkml:brush xml:id="br0">
      <inkml:brushProperty name="width" value="0.05" units="cm"/>
      <inkml:brushProperty name="height" value="0.3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1:09.326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1:11.965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0:15.946"/>
    </inkml:context>
    <inkml:brush xml:id="br0">
      <inkml:brushProperty name="width" value="0.05" units="cm"/>
      <inkml:brushProperty name="height" value="0.3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0:18.724"/>
    </inkml:context>
    <inkml:brush xml:id="br0">
      <inkml:brushProperty name="width" value="0.05" units="cm"/>
      <inkml:brushProperty name="height" value="0.3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0:18.920"/>
    </inkml:context>
    <inkml:brush xml:id="br0">
      <inkml:brushProperty name="width" value="0.05" units="cm"/>
      <inkml:brushProperty name="height" value="0.3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0:19.139"/>
    </inkml:context>
    <inkml:brush xml:id="br0">
      <inkml:brushProperty name="width" value="0.05" units="cm"/>
      <inkml:brushProperty name="height" value="0.3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0:50.604"/>
    </inkml:context>
    <inkml:brush xml:id="br0">
      <inkml:brushProperty name="width" value="0.05" units="cm"/>
      <inkml:brushProperty name="height" value="0.3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0:18.724"/>
    </inkml:context>
    <inkml:brush xml:id="br0">
      <inkml:brushProperty name="width" value="0.05" units="cm"/>
      <inkml:brushProperty name="height" value="0.3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1:09.326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1:11.965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0:18.920"/>
    </inkml:context>
    <inkml:brush xml:id="br0">
      <inkml:brushProperty name="width" value="0.05" units="cm"/>
      <inkml:brushProperty name="height" value="0.3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0:19.139"/>
    </inkml:context>
    <inkml:brush xml:id="br0">
      <inkml:brushProperty name="width" value="0.05" units="cm"/>
      <inkml:brushProperty name="height" value="0.3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0:50.604"/>
    </inkml:context>
    <inkml:brush xml:id="br0">
      <inkml:brushProperty name="width" value="0.05" units="cm"/>
      <inkml:brushProperty name="height" value="0.3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1:09.326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1:11.965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0:15.946"/>
    </inkml:context>
    <inkml:brush xml:id="br0">
      <inkml:brushProperty name="width" value="0.05" units="cm"/>
      <inkml:brushProperty name="height" value="0.3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12:50:18.724"/>
    </inkml:context>
    <inkml:brush xml:id="br0">
      <inkml:brushProperty name="width" value="0.05" units="cm"/>
      <inkml:brushProperty name="height" value="0.3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CB6598-6B20-4959-AEAD-7269146248E2}" type="slidenum">
              <a:rPr lang="en-US" altLang="en-US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318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1245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382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3851275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invGray">
          <a:xfrm>
            <a:off x="0" y="3846513"/>
            <a:ext cx="9144000" cy="333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98F1B-732B-4B15-AFB8-71C8E10A67EF}" type="datetime3">
              <a:rPr lang="en-US" smtClean="0"/>
              <a:pPr>
                <a:defRPr/>
              </a:pPr>
              <a:t>4 June 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  th </a:t>
            </a:r>
            <a:r>
              <a:rPr lang="en-IN" dirty="0"/>
              <a:t>REVIEW PRESENTATION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A8E10E-36D1-42AB-939C-34BEB33CD9E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4B062-6228-41C2-ABDD-D7148789000D}" type="datetime3">
              <a:rPr lang="en-US" smtClean="0"/>
              <a:pPr>
                <a:defRPr/>
              </a:pPr>
              <a:t>4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  th </a:t>
            </a:r>
            <a:r>
              <a:rPr lang="en-IN" dirty="0"/>
              <a:t>REVIEW PRESENTATION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C11DA-FA02-4E33-93FC-C378FAF95F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56A4E-C062-4A3C-A7D1-75769F469492}" type="datetime3">
              <a:rPr lang="en-US" smtClean="0"/>
              <a:pPr>
                <a:defRPr/>
              </a:pPr>
              <a:t>4 June 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4783138"/>
            <a:ext cx="3836987" cy="273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  th </a:t>
            </a:r>
            <a:r>
              <a:rPr lang="en-IN" dirty="0"/>
              <a:t>REVIEW PRESENTATION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E085C4-C07B-4C80-B337-90438D59D3C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06545-E01F-4999-8435-D98DCEF39518}" type="datetime3">
              <a:rPr lang="en-US" smtClean="0"/>
              <a:pPr>
                <a:defRPr/>
              </a:pPr>
              <a:t>4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  th </a:t>
            </a:r>
            <a:r>
              <a:rPr lang="en-IN" dirty="0"/>
              <a:t>REVIEW PRESENTATION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4ABD8-B1EB-4C07-9937-C8C4E38BDF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1952625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invGray">
          <a:xfrm>
            <a:off x="0" y="1952625"/>
            <a:ext cx="9144000" cy="333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64B89-5B64-4722-B4EE-2C1A1CA3E7C2}" type="datetime3">
              <a:rPr lang="en-US" smtClean="0"/>
              <a:pPr>
                <a:defRPr/>
              </a:pPr>
              <a:t>4 June 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  th </a:t>
            </a:r>
            <a:r>
              <a:rPr lang="en-IN" dirty="0"/>
              <a:t>REVIEW PRESENTATION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EE0AD74-942B-45F6-8EEE-203197083F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AB397-A81A-4931-B8F2-9CA8F945AB0F}" type="datetime3">
              <a:rPr lang="en-US" smtClean="0"/>
              <a:pPr>
                <a:defRPr/>
              </a:pPr>
              <a:t>4 June 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  th </a:t>
            </a:r>
            <a:r>
              <a:rPr lang="en-IN" dirty="0"/>
              <a:t>REVIEW PRESENTATION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54FDC-F986-4516-81A3-5CBC9634E9C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F3814-7D68-41F9-8E1F-730F476A46FC}" type="datetime3">
              <a:rPr lang="en-US" smtClean="0"/>
              <a:pPr>
                <a:defRPr/>
              </a:pPr>
              <a:t>4 June 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  th </a:t>
            </a:r>
            <a:r>
              <a:rPr lang="en-IN" dirty="0"/>
              <a:t>REVIEW PRESENTATION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63921-D0A8-45BD-ADF0-24CC5F135F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02CD6-32A7-40FD-A976-CDC217CE51EF}" type="datetime3">
              <a:rPr lang="en-US" smtClean="0"/>
              <a:pPr>
                <a:defRPr/>
              </a:pPr>
              <a:t>4 June 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  th </a:t>
            </a:r>
            <a:r>
              <a:rPr lang="en-IN" dirty="0"/>
              <a:t>REVIEW PRESENTATION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540F1-D866-4735-9E65-A1952EADD0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E594E-F475-41AD-BB75-6D6605CEE27F}" type="datetime3">
              <a:rPr lang="en-US" smtClean="0"/>
              <a:pPr>
                <a:defRPr/>
              </a:pPr>
              <a:t>4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  th </a:t>
            </a:r>
            <a:r>
              <a:rPr lang="en-IN" dirty="0"/>
              <a:t>REVIEW PRESENTATION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71F5BB-190B-45BA-B754-2541F8CA6F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090613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090613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2B4D4-B6E2-47FD-85E2-7D101084715D}" type="datetime3">
              <a:rPr lang="en-US" smtClean="0"/>
              <a:pPr>
                <a:defRPr/>
              </a:pPr>
              <a:t>4 June 2025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  th </a:t>
            </a:r>
            <a:r>
              <a:rPr lang="en-IN" dirty="0"/>
              <a:t>REVIEW PRESENTATION 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3D1EAA-7E8D-49EA-BCBB-3C5BA42440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877888"/>
            <a:ext cx="2522538" cy="150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41680-3D9B-4FE7-ADBA-79948EF16D96}" type="datetime3">
              <a:rPr lang="en-US" smtClean="0"/>
              <a:pPr>
                <a:defRPr/>
              </a:pPr>
              <a:t>4 June 2025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877888"/>
            <a:ext cx="5194300" cy="1508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0  th </a:t>
            </a:r>
            <a:r>
              <a:rPr lang="en-IN" dirty="0"/>
              <a:t>REVIEW PRESENTATION 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877888"/>
            <a:ext cx="733425" cy="1508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93E55C-A662-4067-BE20-A4D82E579A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325"/>
            <a:ext cx="9144000" cy="3492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07473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8229600" cy="346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fld id="{53602E61-5DE4-483D-89FA-8265F0642731}" type="datetime3">
              <a:rPr lang="en-US" smtClean="0"/>
              <a:pPr>
                <a:defRPr/>
              </a:pPr>
              <a:t>4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IN" dirty="0"/>
              <a:t>0  </a:t>
            </a:r>
            <a:r>
              <a:rPr lang="en-IN" dirty="0" err="1"/>
              <a:t>th</a:t>
            </a:r>
            <a:r>
              <a:rPr lang="en-IN" dirty="0"/>
              <a:t> REVIEW PRESENTATION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1" r:id="rId2"/>
    <p:sldLayoutId id="2147484017" r:id="rId3"/>
    <p:sldLayoutId id="2147484012" r:id="rId4"/>
    <p:sldLayoutId id="2147484013" r:id="rId5"/>
    <p:sldLayoutId id="2147484014" r:id="rId6"/>
    <p:sldLayoutId id="2147484018" r:id="rId7"/>
    <p:sldLayoutId id="2147484019" r:id="rId8"/>
    <p:sldLayoutId id="2147484020" r:id="rId9"/>
    <p:sldLayoutId id="2147484015" r:id="rId10"/>
    <p:sldLayoutId id="214748402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customXml" Target="../ink/ink14.xml"/><Relationship Id="rId7" Type="http://schemas.openxmlformats.org/officeDocument/2006/relationships/customXml" Target="../ink/ink10.xml"/><Relationship Id="rId12" Type="http://schemas.openxmlformats.org/officeDocument/2006/relationships/image" Target="../media/image8.png"/><Relationship Id="rId17" Type="http://schemas.openxmlformats.org/officeDocument/2006/relationships/image" Target="../media/image16.png"/><Relationship Id="rId2" Type="http://schemas.openxmlformats.org/officeDocument/2006/relationships/customXml" Target="../ink/ink8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13.xml"/><Relationship Id="rId5" Type="http://schemas.openxmlformats.org/officeDocument/2006/relationships/customXml" Target="../ink/ink9.xml"/><Relationship Id="rId1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customXml" Target="../ink/ink12.xml"/><Relationship Id="rId1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customXml" Target="../ink/ink21.xml"/><Relationship Id="rId7" Type="http://schemas.openxmlformats.org/officeDocument/2006/relationships/customXml" Target="../ink/ink17.xml"/><Relationship Id="rId12" Type="http://schemas.openxmlformats.org/officeDocument/2006/relationships/image" Target="../media/image8.png"/><Relationship Id="rId2" Type="http://schemas.openxmlformats.org/officeDocument/2006/relationships/customXml" Target="../ink/ink15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20.xml"/><Relationship Id="rId5" Type="http://schemas.openxmlformats.org/officeDocument/2006/relationships/customXml" Target="../ink/ink16.xml"/><Relationship Id="rId1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customXml" Target="../ink/ink19.xml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customXml" Target="../ink/ink5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IN" sz="3600" dirty="0"/>
              <a:t>M.KUMARASAMY COLLEGE OF ENGINEERING ,  KARUR.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2236" y="1200150"/>
            <a:ext cx="7772400" cy="2057400"/>
          </a:xfrm>
        </p:spPr>
        <p:txBody>
          <a:bodyPr/>
          <a:lstStyle/>
          <a:p>
            <a:pPr algn="ctr">
              <a:defRPr/>
            </a:pPr>
            <a:endParaRPr lang="en-IN" sz="2500" b="1" dirty="0"/>
          </a:p>
          <a:p>
            <a:pPr algn="ctr">
              <a:defRPr/>
            </a:pPr>
            <a:r>
              <a:rPr lang="en-US" sz="2500" b="1" dirty="0"/>
              <a:t>Department of Electrical and Electronics Engineering</a:t>
            </a:r>
            <a:endParaRPr lang="en-IN" sz="2500" b="1" dirty="0"/>
          </a:p>
          <a:p>
            <a:pPr algn="ctr">
              <a:defRPr/>
            </a:pPr>
            <a:r>
              <a:rPr lang="en-IN" sz="2500" b="1" dirty="0"/>
              <a:t>EGB1221-DATABASE MANAGEMENT SYSTEM  </a:t>
            </a:r>
          </a:p>
          <a:p>
            <a:pPr algn="ctr">
              <a:defRPr/>
            </a:pPr>
            <a:r>
              <a:rPr lang="en-IN" sz="2500" b="1" dirty="0"/>
              <a:t>IV Semester (2023-2027 Batch)</a:t>
            </a:r>
          </a:p>
          <a:p>
            <a:pPr algn="ctr">
              <a:defRPr/>
            </a:pPr>
            <a:r>
              <a:rPr lang="en-IN" sz="2500" b="1" u="sng" dirty="0"/>
              <a:t>FINAL REVIEW PRESENTATION </a:t>
            </a:r>
            <a:endParaRPr lang="en-US" sz="2500" b="1" u="sng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 flipH="1">
            <a:off x="772236" y="3638550"/>
            <a:ext cx="74573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Register Number    	:  927623BEE001,927623BEE055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Name			:  ABARNA S, MONIGASHREE S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			:  05.06.2025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D4339-FC2E-3B70-348A-D74B063EE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080FA08-816B-39BC-B204-4E8A158D5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                  SCHEMA DIAGRAM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8AE57A2-1566-1733-A661-9CE6B64FC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00150"/>
            <a:ext cx="7924800" cy="38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3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5AE5D-3C91-6394-44DD-6373FE808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4F4A122-D733-6592-1AE6-601589FF0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                      QUERIES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D3BE9-A26A-7289-6C08-436A4228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51"/>
            <a:ext cx="8458200" cy="3826764"/>
          </a:xfrm>
        </p:spPr>
        <p:txBody>
          <a:bodyPr/>
          <a:lstStyle/>
          <a:p>
            <a:pPr marL="119062" indent="0">
              <a:buNone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Users (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user_id INT AUTO_INCREMENT PRIMARY KEY,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username VARCHAR(50) NOT NULL UNIQUE,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email VARCHAR(100) NOT NULL UNIQUE,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password_hash VARCHAR(255) NOT NULL,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role VARCHAR(20) DEFAULT 'staff',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created_at DATETIME DEFAULT CURRENT_TIMESTAMP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19062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Products (</a:t>
            </a:r>
          </a:p>
          <a:p>
            <a:pPr marL="119062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product_id INT AUTO_INCREMENT PRIMARY KEY,</a:t>
            </a:r>
          </a:p>
          <a:p>
            <a:pPr marL="119062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 VARCHAR(100) NOT NULL,</a:t>
            </a:r>
          </a:p>
          <a:p>
            <a:pPr marL="119062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sku VARCHAR(50) NOT NULL UNIQUE,</a:t>
            </a:r>
          </a:p>
          <a:p>
            <a:pPr marL="119062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category VARCHAR(50),</a:t>
            </a:r>
          </a:p>
          <a:p>
            <a:pPr marL="119062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description TEXT,</a:t>
            </a:r>
          </a:p>
          <a:p>
            <a:pPr marL="119062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price DECIMAL(10,2) NOT NULL,</a:t>
            </a:r>
          </a:p>
          <a:p>
            <a:pPr marL="119062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created_at DATETIME DEFAULT CURRENT_TIMESTAMP,</a:t>
            </a:r>
          </a:p>
          <a:p>
            <a:pPr marL="119062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created_by INT,</a:t>
            </a:r>
          </a:p>
          <a:p>
            <a:pPr marL="119062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FOREIGN KEY (created_by) REFERENCES Users(user_id)</a:t>
            </a:r>
          </a:p>
          <a:p>
            <a:pPr marL="119062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19062" indent="0">
              <a:buNone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6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A2011-5E9E-11FB-AB4F-9F90C6A13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8943A80-33AC-62DB-9D3F-6489411D2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                      QUERIES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E1CF5-FF15-6BEA-4981-39DCF155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458200" cy="3826765"/>
          </a:xfrm>
        </p:spPr>
        <p:txBody>
          <a:bodyPr/>
          <a:lstStyle/>
          <a:p>
            <a:pPr marL="119062" indent="0">
              <a:buNone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Inventory (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inventory_id INT AUTO_INCREMENT PRIMARY KEY,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product_id INT NOT NULL,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quantity INT NOT NULL DEFAULT 0,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location VARCHAR(100),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last_updated DATETIME DEFAULT CURRENT_TIMESTAMP ON UPDATE CURRENT_TIMESTAMP,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FOREIGN KEY (product_id) REFERENCES Products(product_id)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19062" indent="0">
              <a:buNone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Inventory_Log (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log_id INT AUTO_INCREMENT PRIMARY KEY,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product_id INT NOT NULL,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user_id INT NOT NULL,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action VARCHAR(20) NOT NULL, -- 'add', 'update', 'delete'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quantity INT NOT NULL,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timestamp DATETIME DEFAULT CURRENT_TIMESTAMP,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notes TEXT,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FOREIGN KEY (product_id) REFERENCES Products(product_id),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FOREIGN KEY (user_id) REFERENCES Users(user_id)</a:t>
            </a:r>
          </a:p>
          <a:p>
            <a:pPr marL="119062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19062" indent="0">
              <a:buNone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7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70736-5E99-AA71-91F4-5B36D811C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78626D4-A68E-5205-6224-5FBAAFEF8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                      FINAL 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01DB6E-BE9E-8551-F66C-F98449707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52550"/>
            <a:ext cx="3967236" cy="346868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1DB25D-5EC3-4ED9-4761-367EAEC01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359339"/>
            <a:ext cx="4724400" cy="34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5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4D28B-19DE-8C01-8513-DE44727FD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C3AF4FB-C5CE-3C21-00D0-0FB5E476B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60604"/>
            <a:ext cx="8229600" cy="93954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                      FINAL OUTPUT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D14DEDF-C9B5-0C17-025A-B3E606DAB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504950"/>
            <a:ext cx="4510337" cy="30480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F1390C-2E84-D97A-8287-9E874126D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04950"/>
            <a:ext cx="408689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6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05C4A-C714-DABA-F166-E1C4BB96D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8B68-74A8-86F3-AB5F-656E5D0F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 OUTPUT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1B075-F43A-6609-4F5C-56076F9E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481BE-EA56-48F4-4ADF-CD310D7A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540F46-36B5-6F20-7897-2BAE4719DCF8}"/>
              </a:ext>
            </a:extLst>
          </p:cNvPr>
          <p:cNvCxnSpPr>
            <a:cxnSpLocks/>
          </p:cNvCxnSpPr>
          <p:nvPr/>
        </p:nvCxnSpPr>
        <p:spPr>
          <a:xfrm flipH="1">
            <a:off x="4343400" y="3790950"/>
            <a:ext cx="6858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B26E9A-3546-ED81-8DF1-9943526C12FA}"/>
              </a:ext>
            </a:extLst>
          </p:cNvPr>
          <p:cNvCxnSpPr>
            <a:cxnSpLocks/>
          </p:cNvCxnSpPr>
          <p:nvPr/>
        </p:nvCxnSpPr>
        <p:spPr>
          <a:xfrm flipH="1">
            <a:off x="5410200" y="3790950"/>
            <a:ext cx="5334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54B775F-EB96-20FD-C1F9-D10A621EE5B2}"/>
                  </a:ext>
                </a:extLst>
              </p14:cNvPr>
              <p14:cNvContentPartPr/>
              <p14:nvPr/>
            </p14:nvContentPartPr>
            <p14:xfrm>
              <a:off x="5269050" y="342867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4595FF9-58DB-3D56-ABAE-C48528A1A0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0410" y="3375030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F34BAD0-E25A-0BE0-9FEA-E01552BC2503}"/>
              </a:ext>
            </a:extLst>
          </p:cNvPr>
          <p:cNvGrpSpPr/>
          <p:nvPr/>
        </p:nvGrpSpPr>
        <p:grpSpPr>
          <a:xfrm>
            <a:off x="4739490" y="3184950"/>
            <a:ext cx="360" cy="360"/>
            <a:chOff x="4739490" y="318495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F7A91E-C62F-AF1F-4C55-912047EC2402}"/>
                    </a:ext>
                  </a:extLst>
                </p14:cNvPr>
                <p14:cNvContentPartPr/>
                <p14:nvPr/>
              </p14:nvContentPartPr>
              <p14:xfrm>
                <a:off x="4739490" y="318495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3586FE-FFDA-0115-DE3F-510A1CD1E37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30850" y="313095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638105-DB4F-13EF-9AD4-D502CB64BE96}"/>
                    </a:ext>
                  </a:extLst>
                </p14:cNvPr>
                <p14:cNvContentPartPr/>
                <p14:nvPr/>
              </p14:nvContentPartPr>
              <p14:xfrm>
                <a:off x="4739490" y="318495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A64DEC-38FA-1A3B-C957-47175F9A436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30850" y="313095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7673B5C-E362-FDAD-E7B0-A38A2502D583}"/>
                    </a:ext>
                  </a:extLst>
                </p14:cNvPr>
                <p14:cNvContentPartPr/>
                <p14:nvPr/>
              </p14:nvContentPartPr>
              <p14:xfrm>
                <a:off x="4739490" y="318495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432E06E-BEA7-398F-5848-C581B3A4A0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30850" y="313095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BA54BCD-F13D-95D5-7BFC-0F00A318134B}"/>
                  </a:ext>
                </a:extLst>
              </p14:cNvPr>
              <p14:cNvContentPartPr/>
              <p14:nvPr/>
            </p14:nvContentPartPr>
            <p14:xfrm>
              <a:off x="5063490" y="297543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94FA8A6-7CC3-2E33-CB5B-F794B04326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54490" y="292143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365627C-2557-F12B-BEB5-12400B7BC7A6}"/>
                  </a:ext>
                </a:extLst>
              </p14:cNvPr>
              <p14:cNvContentPartPr/>
              <p14:nvPr/>
            </p14:nvContentPartPr>
            <p14:xfrm>
              <a:off x="5303376" y="390734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A825336-BE8B-674A-2955-B9011E982F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94736" y="3853704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CE8B38A-78CC-D282-7F5F-E02992856A9D}"/>
                  </a:ext>
                </a:extLst>
              </p14:cNvPr>
              <p14:cNvContentPartPr/>
              <p14:nvPr/>
            </p14:nvContentPartPr>
            <p14:xfrm>
              <a:off x="5736096" y="366938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DAB514F-88A3-8F3D-8743-E920C04F53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27096" y="3615744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CC880E6-A797-FB94-60BB-113D60F41AA4}"/>
              </a:ext>
            </a:extLst>
          </p:cNvPr>
          <p:cNvSpPr txBox="1"/>
          <p:nvPr/>
        </p:nvSpPr>
        <p:spPr>
          <a:xfrm>
            <a:off x="5638800" y="3562354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6834AE-3A24-9F04-09D5-82D38041ECAC}"/>
              </a:ext>
            </a:extLst>
          </p:cNvPr>
          <p:cNvSpPr txBox="1"/>
          <p:nvPr/>
        </p:nvSpPr>
        <p:spPr>
          <a:xfrm>
            <a:off x="4663992" y="3575506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27B07E-4AC2-4722-5075-316752834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61304"/>
            <a:ext cx="2301607" cy="321400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E136A7-4231-D992-84FC-CF8AF13B7A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97" y="1235796"/>
            <a:ext cx="2586803" cy="3230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DB3480-2D61-9F2C-EE92-19C602DB12F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83" y="1261304"/>
            <a:ext cx="2855617" cy="320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9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F25BF-F0CE-5CF1-51AE-63864AB99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12A2-2495-0F17-9187-27F4C1CA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02D10-C10D-FCA9-C44F-2A3DD9C8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 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7AFD19-4008-C5AE-5AA3-60F0E47F754C}"/>
              </a:ext>
            </a:extLst>
          </p:cNvPr>
          <p:cNvCxnSpPr>
            <a:cxnSpLocks/>
          </p:cNvCxnSpPr>
          <p:nvPr/>
        </p:nvCxnSpPr>
        <p:spPr>
          <a:xfrm flipH="1">
            <a:off x="4343400" y="3790950"/>
            <a:ext cx="6858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A63516-12B6-8C42-7663-949479F9D79D}"/>
              </a:ext>
            </a:extLst>
          </p:cNvPr>
          <p:cNvCxnSpPr>
            <a:cxnSpLocks/>
          </p:cNvCxnSpPr>
          <p:nvPr/>
        </p:nvCxnSpPr>
        <p:spPr>
          <a:xfrm flipH="1">
            <a:off x="5410200" y="3790950"/>
            <a:ext cx="5334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787FDC-B89A-C174-F9BF-FBDA60C45215}"/>
                  </a:ext>
                </a:extLst>
              </p14:cNvPr>
              <p14:cNvContentPartPr/>
              <p14:nvPr/>
            </p14:nvContentPartPr>
            <p14:xfrm>
              <a:off x="5269050" y="342867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4595FF9-58DB-3D56-ABAE-C48528A1A0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0410" y="3375030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96E5B4B6-0E78-FC07-A4D1-DF941403E4EA}"/>
              </a:ext>
            </a:extLst>
          </p:cNvPr>
          <p:cNvGrpSpPr/>
          <p:nvPr/>
        </p:nvGrpSpPr>
        <p:grpSpPr>
          <a:xfrm>
            <a:off x="4739490" y="3184950"/>
            <a:ext cx="360" cy="360"/>
            <a:chOff x="4739490" y="318495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2AF32D7-4C21-0F5F-1939-F86EA549F7B3}"/>
                    </a:ext>
                  </a:extLst>
                </p14:cNvPr>
                <p14:cNvContentPartPr/>
                <p14:nvPr/>
              </p14:nvContentPartPr>
              <p14:xfrm>
                <a:off x="4739490" y="318495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3586FE-FFDA-0115-DE3F-510A1CD1E37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30850" y="313095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4269A8-B5CE-92B9-899C-788152D0BA37}"/>
                    </a:ext>
                  </a:extLst>
                </p14:cNvPr>
                <p14:cNvContentPartPr/>
                <p14:nvPr/>
              </p14:nvContentPartPr>
              <p14:xfrm>
                <a:off x="4739490" y="318495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A64DEC-38FA-1A3B-C957-47175F9A436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30850" y="313095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336A69-A2EE-238F-76C0-FB1DD492F98F}"/>
                    </a:ext>
                  </a:extLst>
                </p14:cNvPr>
                <p14:cNvContentPartPr/>
                <p14:nvPr/>
              </p14:nvContentPartPr>
              <p14:xfrm>
                <a:off x="4739490" y="318495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432E06E-BEA7-398F-5848-C581B3A4A0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30850" y="313095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15A4AC7-EA40-1B41-821C-B22FD6F285E6}"/>
                  </a:ext>
                </a:extLst>
              </p14:cNvPr>
              <p14:cNvContentPartPr/>
              <p14:nvPr/>
            </p14:nvContentPartPr>
            <p14:xfrm>
              <a:off x="5063490" y="297543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94FA8A6-7CC3-2E33-CB5B-F794B04326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54490" y="292143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A4AF2CB-E1F7-C1ED-AF25-FBE359C37621}"/>
                  </a:ext>
                </a:extLst>
              </p14:cNvPr>
              <p14:cNvContentPartPr/>
              <p14:nvPr/>
            </p14:nvContentPartPr>
            <p14:xfrm>
              <a:off x="5303376" y="390734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A825336-BE8B-674A-2955-B9011E982F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94736" y="3853704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5AFC838-EA9E-65F9-3AAB-18C2EF76A321}"/>
                  </a:ext>
                </a:extLst>
              </p14:cNvPr>
              <p14:cNvContentPartPr/>
              <p14:nvPr/>
            </p14:nvContentPartPr>
            <p14:xfrm>
              <a:off x="5736096" y="366938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DAB514F-88A3-8F3D-8743-E920C04F53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27096" y="3615744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BC81D120-BF9E-BA94-0909-DBE570F22906}"/>
              </a:ext>
            </a:extLst>
          </p:cNvPr>
          <p:cNvSpPr txBox="1"/>
          <p:nvPr/>
        </p:nvSpPr>
        <p:spPr>
          <a:xfrm>
            <a:off x="5638800" y="3562354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1B8250-C9F6-561C-C058-C8DA3691CCC3}"/>
              </a:ext>
            </a:extLst>
          </p:cNvPr>
          <p:cNvSpPr txBox="1"/>
          <p:nvPr/>
        </p:nvSpPr>
        <p:spPr>
          <a:xfrm>
            <a:off x="4663992" y="3575506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E8FBD3-7FE7-583F-3E60-79B54D8BC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5" y="1352550"/>
            <a:ext cx="4341957" cy="346868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E99DE-A3C9-72C8-A8FB-457778D48F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88" y="1316037"/>
            <a:ext cx="4618228" cy="34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1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875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TITLE OF THE PROJECT </a:t>
            </a:r>
            <a:endParaRPr lang="en-US" sz="4400" dirty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685800" y="1504950"/>
            <a:ext cx="7772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Inventory Management System </a:t>
            </a:r>
            <a:endParaRPr lang="en-I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             Literature Review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29238"/>
              </p:ext>
            </p:extLst>
          </p:nvPr>
        </p:nvGraphicFramePr>
        <p:xfrm>
          <a:off x="152400" y="1276350"/>
          <a:ext cx="8915399" cy="335279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1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9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4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15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 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Algorithm/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Methodologies/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Techniques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</a:p>
                  </a:txBody>
                  <a:tcPr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176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“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Inventory Tracking using Relational Databases</a:t>
                      </a:r>
                      <a:r>
                        <a:rPr lang="en-US" sz="1600" dirty="0"/>
                        <a:t>"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SQL, Normalization, Entity-Relationship (ER) Modeling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efficiency in inventory tracking and reduced redundancy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45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Kumar et al.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“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Predictive Analytics in Inventory Control</a:t>
                      </a:r>
                      <a:r>
                        <a:rPr lang="en-US" sz="1600" dirty="0"/>
                        <a:t>"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Learning, Data Mining, SQL Queries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demand forecasting and stock optimization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5749-C5F4-9895-4C9B-E4E68E56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1083564"/>
          </a:xfrm>
        </p:spPr>
        <p:txBody>
          <a:bodyPr/>
          <a:lstStyle/>
          <a:p>
            <a:r>
              <a:rPr lang="en-US" dirty="0"/>
              <a:t>            Problem(s) Identified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831C-84F2-DC6B-9A4F-2AA375EE1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979163"/>
          </a:xfrm>
        </p:spPr>
        <p:txBody>
          <a:bodyPr/>
          <a:lstStyle/>
          <a:p>
            <a:pPr marL="119062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Management Issues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Data Entry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Users might input incorrect or inconsistent product names, supplier details, or order records.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Duplication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Repeated entries of products, suppliers, or orders can cause confusion and errors.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system should efficiently handle increasing amounts of inventory and orders over time.</a:t>
            </a:r>
          </a:p>
          <a:p>
            <a:pPr marL="119062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Stock Management Challenges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Stock Updates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that stock levels are updated immediately after sales, purchases, or returns.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Discrepancies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Differences between recorded and actual stock due to human error, theft, or damages.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Stock Alerts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Implementing effective notification systems for when stock levels are low.</a:t>
            </a:r>
          </a:p>
          <a:p>
            <a:pPr marL="119062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Report Generation Issues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Data Analysis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Generating meaningful sales and inventory reports from raw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Customization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Allowing users to filter and customize reports based on different parameters.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Report Processing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that report generation does not slow down the system, especially with large datasets.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7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                     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FBAC-7D27-448B-8BB0-3CF2805C64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58097"/>
            <a:ext cx="8382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automate inventory tracking and reduce manual record-keeping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ensure real-time stock updates for accurate inventory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enhance data accuracy and consistency using database normalization and integrity constraints.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enable fast and efficient item searching and retrieval through optimized SQL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reduce overstocking and stock shortages by implementing an optimized inventory control mechanism.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improve decision-making by generating reports on stock levels, sales, and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ensure data security and backup by implementing user authentication and database recovery mechanisms.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inventory management with other business systems such as sales, purchasing, and accounting. </a:t>
            </a:r>
          </a:p>
        </p:txBody>
      </p:sp>
    </p:spTree>
    <p:extLst>
      <p:ext uri="{BB962C8B-B14F-4D97-AF65-F5344CB8AC3E}">
        <p14:creationId xmlns:p14="http://schemas.microsoft.com/office/powerpoint/2010/main" val="362915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>
                <a:solidFill>
                  <a:srgbClr val="FFC000"/>
                </a:solidFill>
              </a:rPr>
              <a:t>Proposed Solution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8686800" cy="3826764"/>
          </a:xfrm>
        </p:spPr>
        <p:txBody>
          <a:bodyPr/>
          <a:lstStyle/>
          <a:p>
            <a:pPr marL="119062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 &amp; Supplier Management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Store product details (SKU, name, category, price) and supplier information (contact, lead time).</a:t>
            </a:r>
          </a:p>
          <a:p>
            <a:pPr marL="119062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Solution: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(MySQL/PostgreSQL)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unique identifiers for products and suppliers.</a:t>
            </a:r>
          </a:p>
          <a:p>
            <a:pPr marL="119062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Stock Management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Track stock levels in real time to prevent shortages or overstocking.</a:t>
            </a:r>
          </a:p>
          <a:p>
            <a:pPr marL="119062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Solution: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triggers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instant stock updates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barcode/QR code scanning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accuracy.</a:t>
            </a:r>
          </a:p>
          <a:p>
            <a:pPr marL="119062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Order Management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Allow placing, tracking, and updating order statuses (Pending, Shipped, Delivered).</a:t>
            </a:r>
          </a:p>
          <a:p>
            <a:pPr marL="119062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Solution: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manage order processing and integrate with supplier systems.</a:t>
            </a:r>
          </a:p>
          <a:p>
            <a:pPr marL="119062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Automated Alerts &amp; Notifications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Send alerts for low stock, expired items, or pending orders.</a:t>
            </a:r>
          </a:p>
          <a:p>
            <a:pPr marL="119062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Solution: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threshold-based alerts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push/email notifications.</a:t>
            </a:r>
          </a:p>
          <a:p>
            <a:pPr marL="119062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Report Generation &amp; Analytics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Generate inventory, sales, and supplier performance reports.</a:t>
            </a:r>
          </a:p>
          <a:p>
            <a:pPr marL="119062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Solution: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 SQL queries, enable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reports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support exports in multiple formats (CSV, PDF, Excel).</a:t>
            </a:r>
          </a:p>
          <a:p>
            <a:pPr marL="119062" indent="0" algn="just">
              <a:buNone/>
            </a:pPr>
            <a:endParaRPr lang="en-US" altLang="en-US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            Architecture Diagram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8610600" cy="3826764"/>
          </a:xfrm>
        </p:spPr>
        <p:txBody>
          <a:bodyPr/>
          <a:lstStyle/>
          <a:p>
            <a:pPr marL="119062" indent="0">
              <a:buNone/>
            </a:pPr>
            <a:r>
              <a:rPr lang="en-US" alt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893690-2122-E911-656E-0DA9D71FA11A}"/>
              </a:ext>
            </a:extLst>
          </p:cNvPr>
          <p:cNvSpPr/>
          <p:nvPr/>
        </p:nvSpPr>
        <p:spPr>
          <a:xfrm>
            <a:off x="1752600" y="1284732"/>
            <a:ext cx="2743200" cy="1066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 Add/Edit Products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2. Manage Stock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3. Place Orders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4. Generate Reports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E125533-91DC-EF00-31A8-AD0FC4B18C30}"/>
              </a:ext>
            </a:extLst>
          </p:cNvPr>
          <p:cNvCxnSpPr>
            <a:stCxn id="2" idx="2"/>
          </p:cNvCxnSpPr>
          <p:nvPr/>
        </p:nvCxnSpPr>
        <p:spPr>
          <a:xfrm>
            <a:off x="3124200" y="2351532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B626462-1B85-4E44-2C05-C6BE486900E5}"/>
              </a:ext>
            </a:extLst>
          </p:cNvPr>
          <p:cNvSpPr/>
          <p:nvPr/>
        </p:nvSpPr>
        <p:spPr>
          <a:xfrm>
            <a:off x="1745497" y="2671495"/>
            <a:ext cx="2743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LAYER(PYTHON,PHP)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1. Processes Requests   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Handles Business Logic                 	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0838DF-BB28-E915-DDB8-901D68C0C362}"/>
              </a:ext>
            </a:extLst>
          </p:cNvPr>
          <p:cNvCxnSpPr/>
          <p:nvPr/>
        </p:nvCxnSpPr>
        <p:spPr>
          <a:xfrm>
            <a:off x="3124200" y="343349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1AE66E5-CE5E-3E2B-17E1-9EF25E58B65D}"/>
              </a:ext>
            </a:extLst>
          </p:cNvPr>
          <p:cNvSpPr/>
          <p:nvPr/>
        </p:nvSpPr>
        <p:spPr>
          <a:xfrm>
            <a:off x="1790699" y="3752259"/>
            <a:ext cx="2743201" cy="1152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DATABASE(DBMS)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 Stores Products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2. Tracks Suppliers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3. Manage Orders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4. Generate Reports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B792FA-6B15-86FC-1B38-70124507426E}"/>
              </a:ext>
            </a:extLst>
          </p:cNvPr>
          <p:cNvSpPr/>
          <p:nvPr/>
        </p:nvSpPr>
        <p:spPr>
          <a:xfrm>
            <a:off x="6096000" y="1504950"/>
            <a:ext cx="1752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or Desktop App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0C64DC-4795-D8F9-6E35-C421D480D0EC}"/>
              </a:ext>
            </a:extLst>
          </p:cNvPr>
          <p:cNvSpPr/>
          <p:nvPr/>
        </p:nvSpPr>
        <p:spPr>
          <a:xfrm>
            <a:off x="6096000" y="2671495"/>
            <a:ext cx="1752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F6733B-6FB6-E072-7C81-62F5227A1B9A}"/>
              </a:ext>
            </a:extLst>
          </p:cNvPr>
          <p:cNvSpPr/>
          <p:nvPr/>
        </p:nvSpPr>
        <p:spPr>
          <a:xfrm>
            <a:off x="6095999" y="3858768"/>
            <a:ext cx="1676400" cy="7703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MySQL, PostgreSQL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52C571-0F81-15D8-2384-11A1F63A5BCF}"/>
              </a:ext>
            </a:extLst>
          </p:cNvPr>
          <p:cNvCxnSpPr>
            <a:stCxn id="9" idx="2"/>
            <a:endCxn id="2" idx="3"/>
          </p:cNvCxnSpPr>
          <p:nvPr/>
        </p:nvCxnSpPr>
        <p:spPr>
          <a:xfrm flipH="1">
            <a:off x="4495800" y="1809750"/>
            <a:ext cx="1600200" cy="8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70C2ED-B25D-AB5D-7900-9058CCB8DEAF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4488697" y="2952750"/>
            <a:ext cx="1607303" cy="23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47094C-9250-9F6C-A48F-4630C0A44533}"/>
              </a:ext>
            </a:extLst>
          </p:cNvPr>
          <p:cNvCxnSpPr>
            <a:stCxn id="11" idx="2"/>
          </p:cNvCxnSpPr>
          <p:nvPr/>
        </p:nvCxnSpPr>
        <p:spPr>
          <a:xfrm flipH="1">
            <a:off x="4533900" y="4243959"/>
            <a:ext cx="1562099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586"/>
            <a:ext cx="8229600" cy="77876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   Architecture Diagram Explanation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152400" y="1047750"/>
            <a:ext cx="8763000" cy="4114800"/>
          </a:xfrm>
        </p:spPr>
        <p:txBody>
          <a:bodyPr/>
          <a:lstStyle/>
          <a:p>
            <a:pPr marL="119062" indent="0"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Interface (Frontend)</a:t>
            </a:r>
          </a:p>
          <a:p>
            <a:pPr marL="119062" indent="0"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Purpose: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is where users interact with the system.</a:t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Add/Edit Products</a:t>
            </a:r>
          </a:p>
          <a:p>
            <a:pPr marL="119062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Manage Stock Levels</a:t>
            </a:r>
          </a:p>
          <a:p>
            <a:pPr marL="119062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Place Orders</a:t>
            </a:r>
          </a:p>
          <a:p>
            <a:pPr marL="119062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Generate Reports</a:t>
            </a:r>
          </a:p>
          <a:p>
            <a:pPr marL="119062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store manager can log in, check stock levels, and order new products</a:t>
            </a:r>
            <a:r>
              <a:rPr lang="en-IN" sz="1200" dirty="0"/>
              <a:t>.</a:t>
            </a:r>
          </a:p>
          <a:p>
            <a:pPr marL="119062" indent="0"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Application Layer (Backend)</a:t>
            </a:r>
          </a:p>
          <a:p>
            <a:pPr marL="119062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all business logic and database operations.</a:t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Processes user requests (e.g., updating stock levels after a sale).</a:t>
            </a:r>
          </a:p>
          <a:p>
            <a:pPr marL="119062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Connects the user interface to the database.</a:t>
            </a:r>
          </a:p>
          <a:p>
            <a:pPr marL="119062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Validates and secures data before storing it.</a:t>
            </a:r>
          </a:p>
          <a:p>
            <a:pPr marL="119062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 user places an order, the backend updates the stock quantity in the database.</a:t>
            </a:r>
          </a:p>
          <a:p>
            <a:pPr marL="119062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Database Management System (DBMS)</a:t>
            </a:r>
          </a:p>
          <a:p>
            <a:pPr marL="119062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and manages inventory data.</a:t>
            </a:r>
          </a:p>
          <a:p>
            <a:pPr marL="119062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Products Table: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product details like name, category, price, and stock quantity.</a:t>
            </a:r>
          </a:p>
          <a:p>
            <a:pPr marL="119062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Suppliers Table: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supplier information for restocking inventory.</a:t>
            </a:r>
          </a:p>
          <a:p>
            <a:pPr marL="119062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Orders Table: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Keeps track of product purchases and sales.</a:t>
            </a:r>
          </a:p>
          <a:p>
            <a:pPr marL="119062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 new product is added, it is stored in the database with all relevant details.</a:t>
            </a:r>
          </a:p>
          <a:p>
            <a:pPr marL="119062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endParaRPr lang="en-US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4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F028E3-62ED-9A6F-9820-C62DA8414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6"/>
          <a:stretch>
            <a:fillRect/>
          </a:stretch>
        </p:blipFill>
        <p:spPr>
          <a:xfrm>
            <a:off x="800100" y="1389063"/>
            <a:ext cx="7086600" cy="3468687"/>
          </a:xfr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8BEC86-8EAB-C4F3-11C1-B64689AA8D14}"/>
              </a:ext>
            </a:extLst>
          </p:cNvPr>
          <p:cNvCxnSpPr>
            <a:cxnSpLocks/>
          </p:cNvCxnSpPr>
          <p:nvPr/>
        </p:nvCxnSpPr>
        <p:spPr>
          <a:xfrm flipH="1">
            <a:off x="4343400" y="3790950"/>
            <a:ext cx="6858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F65DD6-662D-8C90-058D-22DCE743693D}"/>
              </a:ext>
            </a:extLst>
          </p:cNvPr>
          <p:cNvCxnSpPr>
            <a:cxnSpLocks/>
          </p:cNvCxnSpPr>
          <p:nvPr/>
        </p:nvCxnSpPr>
        <p:spPr>
          <a:xfrm flipH="1">
            <a:off x="5410200" y="3790950"/>
            <a:ext cx="5334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4595FF9-58DB-3D56-ABAE-C48528A1A08D}"/>
                  </a:ext>
                </a:extLst>
              </p14:cNvPr>
              <p14:cNvContentPartPr/>
              <p14:nvPr/>
            </p14:nvContentPartPr>
            <p14:xfrm>
              <a:off x="5269050" y="342867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4595FF9-58DB-3D56-ABAE-C48528A1A0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0410" y="3375030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2DF7B9E-4189-ABC2-EB7F-54B2EB4B85E3}"/>
              </a:ext>
            </a:extLst>
          </p:cNvPr>
          <p:cNvGrpSpPr/>
          <p:nvPr/>
        </p:nvGrpSpPr>
        <p:grpSpPr>
          <a:xfrm>
            <a:off x="4739490" y="3184950"/>
            <a:ext cx="360" cy="360"/>
            <a:chOff x="4739490" y="318495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E3586FE-FFDA-0115-DE3F-510A1CD1E37A}"/>
                    </a:ext>
                  </a:extLst>
                </p14:cNvPr>
                <p14:cNvContentPartPr/>
                <p14:nvPr/>
              </p14:nvContentPartPr>
              <p14:xfrm>
                <a:off x="4739490" y="318495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3586FE-FFDA-0115-DE3F-510A1CD1E37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30850" y="313095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A64DEC-38FA-1A3B-C957-47175F9A436E}"/>
                    </a:ext>
                  </a:extLst>
                </p14:cNvPr>
                <p14:cNvContentPartPr/>
                <p14:nvPr/>
              </p14:nvContentPartPr>
              <p14:xfrm>
                <a:off x="4739490" y="318495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A64DEC-38FA-1A3B-C957-47175F9A436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30850" y="313095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432E06E-BEA7-398F-5848-C581B3A4A07C}"/>
                    </a:ext>
                  </a:extLst>
                </p14:cNvPr>
                <p14:cNvContentPartPr/>
                <p14:nvPr/>
              </p14:nvContentPartPr>
              <p14:xfrm>
                <a:off x="4739490" y="318495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432E06E-BEA7-398F-5848-C581B3A4A0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30850" y="313095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94FA8A6-7CC3-2E33-CB5B-F794B04326AC}"/>
                  </a:ext>
                </a:extLst>
              </p14:cNvPr>
              <p14:cNvContentPartPr/>
              <p14:nvPr/>
            </p14:nvContentPartPr>
            <p14:xfrm>
              <a:off x="5063490" y="297543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94FA8A6-7CC3-2E33-CB5B-F794B04326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54490" y="292143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A825336-BE8B-674A-2955-B9011E982FFD}"/>
                  </a:ext>
                </a:extLst>
              </p14:cNvPr>
              <p14:cNvContentPartPr/>
              <p14:nvPr/>
            </p14:nvContentPartPr>
            <p14:xfrm>
              <a:off x="5303376" y="390734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A825336-BE8B-674A-2955-B9011E982F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94736" y="3853704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DAB514F-88A3-8F3D-8743-E920C04F535B}"/>
                  </a:ext>
                </a:extLst>
              </p14:cNvPr>
              <p14:cNvContentPartPr/>
              <p14:nvPr/>
            </p14:nvContentPartPr>
            <p14:xfrm>
              <a:off x="5736096" y="366938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DAB514F-88A3-8F3D-8743-E920C04F53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27096" y="3615744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BBC68E4-28D6-61EE-622F-008DFE24180A}"/>
              </a:ext>
            </a:extLst>
          </p:cNvPr>
          <p:cNvSpPr txBox="1"/>
          <p:nvPr/>
        </p:nvSpPr>
        <p:spPr>
          <a:xfrm>
            <a:off x="5638800" y="3562354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037C31-90BF-5B28-012D-AEF62145D5E8}"/>
              </a:ext>
            </a:extLst>
          </p:cNvPr>
          <p:cNvSpPr txBox="1"/>
          <p:nvPr/>
        </p:nvSpPr>
        <p:spPr>
          <a:xfrm>
            <a:off x="4663992" y="3575506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62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111</TotalTime>
  <Words>1258</Words>
  <Application>Microsoft Office PowerPoint</Application>
  <PresentationFormat>On-screen Show (16:9)</PresentationFormat>
  <Paragraphs>186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Wingdings</vt:lpstr>
      <vt:lpstr>Wingdings 2</vt:lpstr>
      <vt:lpstr>Wingdings 3</vt:lpstr>
      <vt:lpstr>Module</vt:lpstr>
      <vt:lpstr>M.KUMARASAMY COLLEGE OF ENGINEERING ,  KARUR.</vt:lpstr>
      <vt:lpstr>TITLE OF THE PROJECT </vt:lpstr>
      <vt:lpstr>             Literature Review</vt:lpstr>
      <vt:lpstr>            Problem(s) Identified</vt:lpstr>
      <vt:lpstr>                      Objectives</vt:lpstr>
      <vt:lpstr>Proposed Solution</vt:lpstr>
      <vt:lpstr>            Architecture Diagram</vt:lpstr>
      <vt:lpstr>   Architecture Diagram Explanation</vt:lpstr>
      <vt:lpstr>ER diagram</vt:lpstr>
      <vt:lpstr>                  SCHEMA DIAGRAM</vt:lpstr>
      <vt:lpstr>                      QUERIES</vt:lpstr>
      <vt:lpstr>                      QUERIES</vt:lpstr>
      <vt:lpstr>                      FINAL OUTPUT</vt:lpstr>
      <vt:lpstr>                      FINAL OUTPUT</vt:lpstr>
      <vt:lpstr>FRONTEND OUTPUT</vt:lpstr>
      <vt:lpstr>FRONTEND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Akshaya Kalairajan</dc:creator>
  <cp:lastModifiedBy>Abarna S</cp:lastModifiedBy>
  <cp:revision>5</cp:revision>
  <dcterms:modified xsi:type="dcterms:W3CDTF">2025-06-04T16:07:01Z</dcterms:modified>
</cp:coreProperties>
</file>