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9" r:id="rId2"/>
    <p:sldId id="262" r:id="rId3"/>
    <p:sldId id="263" r:id="rId4"/>
    <p:sldId id="267" r:id="rId5"/>
    <p:sldId id="264" r:id="rId6"/>
    <p:sldId id="265" r:id="rId7"/>
    <p:sldId id="268" r:id="rId8"/>
    <p:sldId id="269" r:id="rId9"/>
    <p:sldId id="270" r:id="rId10"/>
    <p:sldId id="271" r:id="rId11"/>
    <p:sldId id="272" r:id="rId12"/>
    <p:sldId id="274" r:id="rId13"/>
    <p:sldId id="275" r:id="rId14"/>
    <p:sldId id="276" r:id="rId15"/>
    <p:sldId id="277" r:id="rId16"/>
    <p:sldId id="279" r:id="rId17"/>
    <p:sldId id="283" r:id="rId18"/>
    <p:sldId id="280" r:id="rId19"/>
    <p:sldId id="281"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8B574C-6A3D-4F1D-A079-76BBC0AFF22C}" v="1" dt="2024-11-21T02:25:54.2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41" autoAdjust="0"/>
  </p:normalViewPr>
  <p:slideViewPr>
    <p:cSldViewPr snapToGrid="0" showGuides="1">
      <p:cViewPr varScale="1">
        <p:scale>
          <a:sx n="96" d="100"/>
          <a:sy n="96" d="100"/>
        </p:scale>
        <p:origin x="101"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D2B6FE-F3D4-45E7-A59D-2636C327EC2B}" type="slidenum">
              <a:rPr lang="en-IN" smtClean="0"/>
              <a:t>‹#›</a:t>
            </a:fld>
            <a:endParaRPr lang="en-IN"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FE0ED-EEA7-429A-AA6D-BF10371DBF59}" type="slidenum">
              <a:rPr lang="en-IN" smtClean="0"/>
              <a:t>‹#›</a:t>
            </a:fld>
            <a:endParaRPr lang="en-IN" dirty="0"/>
          </a:p>
        </p:txBody>
      </p:sp>
    </p:spTree>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endParaRPr lang="en-IN" dirty="0"/>
          </a:p>
        </p:txBody>
      </p:sp>
    </p:spTree>
    <p:extLst>
      <p:ext uri="{BB962C8B-B14F-4D97-AF65-F5344CB8AC3E}">
        <p14:creationId xmlns:p14="http://schemas.microsoft.com/office/powerpoint/2010/main" val="4103015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F401528-9B91-4E1D-B780-4756D7A5B230}" type="datetimeFigureOut">
              <a:rPr lang="en-IN" smtClean="0"/>
              <a:t>29-07-2025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6F04DAD-6FC7-491D-82CC-E8CDA596BFB0}"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F401528-9B91-4E1D-B780-4756D7A5B230}" type="datetimeFigureOut">
              <a:rPr lang="en-IN" smtClean="0"/>
              <a:t>29-07-2025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6F04DAD-6FC7-491D-82CC-E8CDA596BFB0}"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F401528-9B91-4E1D-B780-4756D7A5B230}" type="datetimeFigureOut">
              <a:rPr lang="en-IN" smtClean="0"/>
              <a:t>29-07-2025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6F04DAD-6FC7-491D-82CC-E8CDA596BFB0}"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F401528-9B91-4E1D-B780-4756D7A5B230}" type="datetimeFigureOut">
              <a:rPr lang="en-IN" smtClean="0"/>
              <a:t>29-07-2025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6F04DAD-6FC7-491D-82CC-E8CDA596BFB0}"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401528-9B91-4E1D-B780-4756D7A5B230}" type="datetimeFigureOut">
              <a:rPr lang="en-IN" smtClean="0"/>
              <a:t>29-07-2025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6F04DAD-6FC7-491D-82CC-E8CDA596BFB0}"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F401528-9B91-4E1D-B780-4756D7A5B230}" type="datetimeFigureOut">
              <a:rPr lang="en-IN" smtClean="0"/>
              <a:t>29-07-2025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6F04DAD-6FC7-491D-82CC-E8CDA596BFB0}"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F401528-9B91-4E1D-B780-4756D7A5B230}" type="datetimeFigureOut">
              <a:rPr lang="en-IN" smtClean="0"/>
              <a:t>29-07-2025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6F04DAD-6FC7-491D-82CC-E8CDA596BFB0}"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F401528-9B91-4E1D-B780-4756D7A5B230}" type="datetimeFigureOut">
              <a:rPr lang="en-IN" smtClean="0"/>
              <a:t>29-07-2025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6F04DAD-6FC7-491D-82CC-E8CDA596BFB0}"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401528-9B91-4E1D-B780-4756D7A5B230}" type="datetimeFigureOut">
              <a:rPr lang="en-IN" smtClean="0"/>
              <a:t>29-07-2025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6F04DAD-6FC7-491D-82CC-E8CDA596BFB0}"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401528-9B91-4E1D-B780-4756D7A5B230}" type="datetimeFigureOut">
              <a:rPr lang="en-IN" smtClean="0"/>
              <a:t>29-07-2025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6F04DAD-6FC7-491D-82CC-E8CDA596BFB0}"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401528-9B91-4E1D-B780-4756D7A5B230}" type="datetimeFigureOut">
              <a:rPr lang="en-IN" smtClean="0"/>
              <a:t>29-07-2025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6F04DAD-6FC7-491D-82CC-E8CDA596BFB0}"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401528-9B91-4E1D-B780-4756D7A5B230}" type="datetimeFigureOut">
              <a:rPr lang="en-IN" smtClean="0"/>
              <a:t>29-07-2025</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04DAD-6FC7-491D-82CC-E8CDA596BFB0}"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hyperlink" Target="https://www.sciencedirect.com/journal/smart-agricultural-technology/vol/2/suppl/C" TargetMode="External"/><Relationship Id="rId3" Type="http://schemas.openxmlformats.org/officeDocument/2006/relationships/image" Target="../media/image3.png"/><Relationship Id="rId7" Type="http://schemas.openxmlformats.org/officeDocument/2006/relationships/hyperlink" Target="https://www.sciencedirect.com/journal/smart-agricultural-technology"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researchgate.net/journal/Collegium-Antropologicum-1848-9486?_tp=eyJjb250ZXh0Ijp7ImZpcnN0UGFnZSI6InB1YmxpY2F0aW9uIiwicGFnZSI6InB1YmxpY2F0aW9uIn19" TargetMode="External"/><Relationship Id="rId5" Type="http://schemas.openxmlformats.org/officeDocument/2006/relationships/hyperlink" Target="https://ieeexplore.ieee.org/xpl/conhome/8293025/proceeding"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apers.ssrn.com/sol3/cf_dev/AbsByAuth.cfm?per_id=6013448"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18715" y="1696728"/>
            <a:ext cx="5743272" cy="461665"/>
          </a:xfrm>
          <a:prstGeom prst="rect">
            <a:avLst/>
          </a:prstGeom>
        </p:spPr>
        <p:txBody>
          <a:bodyPr wrap="square">
            <a:spAutoFit/>
          </a:bodyPr>
          <a:lstStyle/>
          <a:p>
            <a:r>
              <a:rPr lang="en-US" sz="2400" b="1" dirty="0">
                <a:solidFill>
                  <a:srgbClr val="FF0000"/>
                </a:solidFill>
                <a:latin typeface="Times New Roman" panose="02020603050405020304" pitchFamily="18" charset="0"/>
                <a:cs typeface="Times New Roman" panose="02020603050405020304" pitchFamily="18" charset="0"/>
              </a:rPr>
              <a:t>       </a:t>
            </a:r>
          </a:p>
        </p:txBody>
      </p:sp>
      <p:sp>
        <p:nvSpPr>
          <p:cNvPr id="3" name="Rectangle 2"/>
          <p:cNvSpPr/>
          <p:nvPr/>
        </p:nvSpPr>
        <p:spPr>
          <a:xfrm>
            <a:off x="0" y="1268361"/>
            <a:ext cx="12192000" cy="400110"/>
          </a:xfrm>
          <a:prstGeom prst="rect">
            <a:avLst/>
          </a:prstGeom>
        </p:spPr>
        <p:txBody>
          <a:bodyPr wrap="square">
            <a:spAutoFit/>
          </a:bodyPr>
          <a:lstStyle/>
          <a:p>
            <a:pPr algn="ctr"/>
            <a:r>
              <a:rPr lang="en-US" sz="2000" b="1" dirty="0">
                <a:latin typeface="Times New Roman" panose="02020603050405020304" pitchFamily="18" charset="0"/>
                <a:cs typeface="Times New Roman" panose="02020603050405020304" pitchFamily="18" charset="0"/>
              </a:rPr>
              <a:t>DEPARTMENT OF ELECTRICAL AND ELECTRONICS ENGINEERING</a:t>
            </a:r>
            <a:endParaRPr lang="en-US" sz="2000" b="1" dirty="0"/>
          </a:p>
        </p:txBody>
      </p:sp>
      <p:sp>
        <p:nvSpPr>
          <p:cNvPr id="7" name="Rectangle 6"/>
          <p:cNvSpPr/>
          <p:nvPr/>
        </p:nvSpPr>
        <p:spPr>
          <a:xfrm>
            <a:off x="1" y="2870435"/>
            <a:ext cx="12191999" cy="553998"/>
          </a:xfrm>
          <a:prstGeom prst="rect">
            <a:avLst/>
          </a:prstGeom>
        </p:spPr>
        <p:txBody>
          <a:bodyPr wrap="square">
            <a:spAutoFit/>
          </a:bodyPr>
          <a:lstStyle/>
          <a:p>
            <a:pPr algn="ctr"/>
            <a:r>
              <a:rPr lang="en-US" sz="3000" b="1" dirty="0">
                <a:solidFill>
                  <a:schemeClr val="accent5"/>
                </a:solidFill>
                <a:latin typeface="Algerian" panose="04020705040A02060702" pitchFamily="82" charset="0"/>
              </a:rPr>
              <a:t>PLANT MOISTURE MONITORING SYSTEM</a:t>
            </a:r>
          </a:p>
        </p:txBody>
      </p:sp>
      <p:sp>
        <p:nvSpPr>
          <p:cNvPr id="9" name="Rectangle 8"/>
          <p:cNvSpPr/>
          <p:nvPr/>
        </p:nvSpPr>
        <p:spPr>
          <a:xfrm>
            <a:off x="437208" y="5292778"/>
            <a:ext cx="3576319" cy="954107"/>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GUIDED BY:</a:t>
            </a:r>
          </a:p>
          <a:p>
            <a:r>
              <a:rPr lang="en-US"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Dr.S.Banumathi,  M.E., Ph.D,</a:t>
            </a:r>
          </a:p>
          <a:p>
            <a:r>
              <a:rPr lang="en-US" b="1" dirty="0">
                <a:latin typeface="Times New Roman" panose="02020603050405020304" pitchFamily="18" charset="0"/>
                <a:cs typeface="Times New Roman" panose="02020603050405020304" pitchFamily="18" charset="0"/>
              </a:rPr>
              <a:t>	Professor /EEE</a:t>
            </a:r>
            <a:endParaRPr lang="en-US" b="1" dirty="0"/>
          </a:p>
        </p:txBody>
      </p:sp>
      <p:sp>
        <p:nvSpPr>
          <p:cNvPr id="10" name="Rectangle 9"/>
          <p:cNvSpPr/>
          <p:nvPr/>
        </p:nvSpPr>
        <p:spPr>
          <a:xfrm>
            <a:off x="6908800" y="3886098"/>
            <a:ext cx="5006866" cy="1231106"/>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PRESENTED BY:</a:t>
            </a:r>
          </a:p>
          <a:p>
            <a:br>
              <a:rPr lang="en-US" dirty="0">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ABARNA </a:t>
            </a:r>
            <a:r>
              <a:rPr lang="en-US" dirty="0">
                <a:latin typeface="Times New Roman" panose="02020603050405020304" pitchFamily="18" charset="0"/>
                <a:cs typeface="Times New Roman" panose="02020603050405020304" pitchFamily="18" charset="0"/>
              </a:rPr>
              <a:t>S          (927622BEE001)</a:t>
            </a:r>
          </a:p>
          <a:p>
            <a:endParaRPr lang="en-US" dirty="0"/>
          </a:p>
        </p:txBody>
      </p:sp>
      <p:pic>
        <p:nvPicPr>
          <p:cNvPr id="11" name="Picture 10"/>
          <p:cNvPicPr>
            <a:picLocks noChangeAspect="1"/>
          </p:cNvPicPr>
          <p:nvPr/>
        </p:nvPicPr>
        <p:blipFill>
          <a:blip r:embed="rId2" cstate="print"/>
          <a:srcRect t="20925" b="14217"/>
          <a:stretch>
            <a:fillRect/>
          </a:stretch>
        </p:blipFill>
        <p:spPr>
          <a:xfrm>
            <a:off x="235983" y="176984"/>
            <a:ext cx="2816934" cy="958645"/>
          </a:xfrm>
          <a:prstGeom prst="rect">
            <a:avLst/>
          </a:prstGeom>
        </p:spPr>
      </p:pic>
      <p:pic>
        <p:nvPicPr>
          <p:cNvPr id="12" name="Picture 11"/>
          <p:cNvPicPr>
            <a:picLocks noChangeAspect="1"/>
          </p:cNvPicPr>
          <p:nvPr/>
        </p:nvPicPr>
        <p:blipFill rotWithShape="1">
          <a:blip r:embed="rId3"/>
          <a:srcRect l="17820" r="18861"/>
          <a:stretch>
            <a:fillRect/>
          </a:stretch>
        </p:blipFill>
        <p:spPr>
          <a:xfrm>
            <a:off x="11282517" y="191728"/>
            <a:ext cx="680332" cy="635895"/>
          </a:xfrm>
          <a:prstGeom prst="rect">
            <a:avLst/>
          </a:prstGeom>
        </p:spPr>
      </p:pic>
      <p:pic>
        <p:nvPicPr>
          <p:cNvPr id="6" name="Picture 5"/>
          <p:cNvPicPr>
            <a:picLocks noChangeAspect="1"/>
          </p:cNvPicPr>
          <p:nvPr/>
        </p:nvPicPr>
        <p:blipFill>
          <a:blip r:embed="rId4" cstate="print"/>
          <a:stretch>
            <a:fillRect/>
          </a:stretch>
        </p:blipFill>
        <p:spPr>
          <a:xfrm>
            <a:off x="5928852" y="269154"/>
            <a:ext cx="979948" cy="736822"/>
          </a:xfrm>
          <a:prstGeom prst="rect">
            <a:avLst/>
          </a:prstGeom>
        </p:spPr>
      </p:pic>
      <p:sp>
        <p:nvSpPr>
          <p:cNvPr id="15" name="TextBox 14"/>
          <p:cNvSpPr txBox="1"/>
          <p:nvPr/>
        </p:nvSpPr>
        <p:spPr>
          <a:xfrm>
            <a:off x="0" y="1731985"/>
            <a:ext cx="12192000" cy="400110"/>
          </a:xfrm>
          <a:prstGeom prst="rect">
            <a:avLst/>
          </a:prstGeom>
          <a:noFill/>
        </p:spPr>
        <p:txBody>
          <a:bodyPr wrap="square">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EEB1204 - ELECTRON DEVICES AND CIRCUITS</a:t>
            </a:r>
          </a:p>
        </p:txBody>
      </p:sp>
      <p:sp>
        <p:nvSpPr>
          <p:cNvPr id="17" name="TextBox 16"/>
          <p:cNvSpPr txBox="1"/>
          <p:nvPr/>
        </p:nvSpPr>
        <p:spPr>
          <a:xfrm>
            <a:off x="143714" y="3886098"/>
            <a:ext cx="3290693" cy="1200329"/>
          </a:xfrm>
          <a:prstGeom prst="rect">
            <a:avLst/>
          </a:prstGeom>
          <a:noFill/>
        </p:spPr>
        <p:txBody>
          <a:bodyPr wrap="square">
            <a:spAutoFit/>
          </a:bodyPr>
          <a:lstStyle/>
          <a:p>
            <a:pPr>
              <a:lnSpc>
                <a:spcPct val="150000"/>
              </a:lnSpc>
            </a:pPr>
            <a:r>
              <a:rPr lang="en-US" sz="1600" b="1" dirty="0">
                <a:solidFill>
                  <a:srgbClr val="7030A0"/>
                </a:solidFill>
                <a:latin typeface="Times New Roman" panose="02020603050405020304" pitchFamily="18" charset="0"/>
                <a:cs typeface="Times New Roman" panose="02020603050405020304" pitchFamily="18" charset="0"/>
              </a:rPr>
              <a:t>YEAR/ SEMESTER – II/III</a:t>
            </a:r>
          </a:p>
          <a:p>
            <a:pPr>
              <a:lnSpc>
                <a:spcPct val="150000"/>
              </a:lnSpc>
            </a:pPr>
            <a:r>
              <a:rPr lang="en-US" sz="1600" b="1" dirty="0">
                <a:solidFill>
                  <a:srgbClr val="7030A0"/>
                </a:solidFill>
                <a:latin typeface="Times New Roman" panose="02020603050405020304" pitchFamily="18" charset="0"/>
                <a:cs typeface="Times New Roman" panose="02020603050405020304" pitchFamily="18" charset="0"/>
              </a:rPr>
              <a:t>BATCH NUMBER : 1</a:t>
            </a:r>
          </a:p>
          <a:p>
            <a:pPr>
              <a:lnSpc>
                <a:spcPct val="150000"/>
              </a:lnSpc>
            </a:pPr>
            <a:r>
              <a:rPr lang="en-US" sz="1600" b="1" dirty="0">
                <a:solidFill>
                  <a:srgbClr val="7030A0"/>
                </a:solidFill>
                <a:latin typeface="Times New Roman" panose="02020603050405020304" pitchFamily="18" charset="0"/>
                <a:cs typeface="Times New Roman" panose="02020603050405020304" pitchFamily="18" charset="0"/>
              </a:rPr>
              <a:t>DATE :21-11-2024</a:t>
            </a:r>
            <a:endParaRPr lang="en-US" sz="1600" b="1" dirty="0">
              <a:solidFill>
                <a:srgbClr val="7030A0"/>
              </a:solidFill>
            </a:endParaRPr>
          </a:p>
        </p:txBody>
      </p:sp>
      <p:sp>
        <p:nvSpPr>
          <p:cNvPr id="20" name="TextBox 19"/>
          <p:cNvSpPr txBox="1"/>
          <p:nvPr/>
        </p:nvSpPr>
        <p:spPr>
          <a:xfrm>
            <a:off x="0" y="2243531"/>
            <a:ext cx="12192000" cy="369332"/>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FINAL </a:t>
            </a:r>
            <a:r>
              <a:rPr lang="en-US" sz="1800" b="1" dirty="0">
                <a:latin typeface="Times New Roman" panose="02020603050405020304" pitchFamily="18" charset="0"/>
                <a:cs typeface="Times New Roman" panose="02020603050405020304" pitchFamily="18" charset="0"/>
              </a:rPr>
              <a:t> REVIEW</a:t>
            </a:r>
            <a:endParaRPr lang="en-US" sz="1800" b="1"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77" y="1287292"/>
            <a:ext cx="11783962"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IN" sz="2000" b="1" dirty="0">
                <a:latin typeface="Times New Roman" panose="02020603050405020304" pitchFamily="18" charset="0"/>
                <a:cs typeface="Times New Roman" panose="02020603050405020304" pitchFamily="18" charset="0"/>
              </a:rPr>
              <a:t>COMPONENTS DESCRIPTION</a:t>
            </a:r>
            <a:endParaRPr lang="en-US" sz="2000"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cstate="print"/>
          <a:srcRect t="20925" b="14217"/>
          <a:stretch>
            <a:fillRect/>
          </a:stretch>
        </p:blipFill>
        <p:spPr>
          <a:xfrm>
            <a:off x="235983" y="176984"/>
            <a:ext cx="2816934" cy="958645"/>
          </a:xfrm>
          <a:prstGeom prst="rect">
            <a:avLst/>
          </a:prstGeom>
        </p:spPr>
      </p:pic>
      <p:pic>
        <p:nvPicPr>
          <p:cNvPr id="9" name="Picture 8"/>
          <p:cNvPicPr>
            <a:picLocks noChangeAspect="1"/>
          </p:cNvPicPr>
          <p:nvPr/>
        </p:nvPicPr>
        <p:blipFill rotWithShape="1">
          <a:blip r:embed="rId3"/>
          <a:srcRect l="17820" r="18861"/>
          <a:stretch>
            <a:fillRect/>
          </a:stretch>
        </p:blipFill>
        <p:spPr>
          <a:xfrm>
            <a:off x="11282517" y="191728"/>
            <a:ext cx="680332" cy="635895"/>
          </a:xfrm>
          <a:prstGeom prst="rect">
            <a:avLst/>
          </a:prstGeom>
        </p:spPr>
      </p:pic>
      <p:pic>
        <p:nvPicPr>
          <p:cNvPr id="10" name="Picture 9"/>
          <p:cNvPicPr>
            <a:picLocks noChangeAspect="1"/>
          </p:cNvPicPr>
          <p:nvPr/>
        </p:nvPicPr>
        <p:blipFill>
          <a:blip r:embed="rId4" cstate="print"/>
          <a:stretch>
            <a:fillRect/>
          </a:stretch>
        </p:blipFill>
        <p:spPr>
          <a:xfrm>
            <a:off x="5928852" y="269154"/>
            <a:ext cx="979948" cy="736822"/>
          </a:xfrm>
          <a:prstGeom prst="rect">
            <a:avLst/>
          </a:prstGeom>
        </p:spPr>
      </p:pic>
      <p:sp>
        <p:nvSpPr>
          <p:cNvPr id="4" name="TextBox 3">
            <a:extLst>
              <a:ext uri="{FF2B5EF4-FFF2-40B4-BE49-F238E27FC236}">
                <a16:creationId xmlns:a16="http://schemas.microsoft.com/office/drawing/2014/main" id="{75957B7D-4640-8E4E-9732-65EC32105A83}"/>
              </a:ext>
            </a:extLst>
          </p:cNvPr>
          <p:cNvSpPr txBox="1"/>
          <p:nvPr/>
        </p:nvSpPr>
        <p:spPr>
          <a:xfrm>
            <a:off x="985520" y="2425221"/>
            <a:ext cx="10086671" cy="3170099"/>
          </a:xfrm>
          <a:prstGeom prst="rect">
            <a:avLst/>
          </a:prstGeom>
          <a:noFill/>
        </p:spPr>
        <p:txBody>
          <a:bodyPr wrap="square">
            <a:spAutoFit/>
          </a:bodyPr>
          <a:lstStyle/>
          <a:p>
            <a:pPr marL="285750" indent="-28575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Arduino UNO:</a:t>
            </a:r>
          </a:p>
          <a:p>
            <a:r>
              <a:rPr lang="en-IN" dirty="0">
                <a:latin typeface="Times New Roman" panose="02020603050405020304" pitchFamily="18" charset="0"/>
                <a:cs typeface="Times New Roman" panose="02020603050405020304" pitchFamily="18" charset="0"/>
              </a:rPr>
              <a:t>                  A microcontroller  board  that  processes  input  from   sensors  and controls output devices. It is programmed via a USB connection to a computer.</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Voltage Regulator(L7805CV):</a:t>
            </a:r>
          </a:p>
          <a:p>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L7805CV is a popular fixed-output linear voltage regulator designed to provide a steady 5V DC output from a higher input voltage. It is part of the 7805 series, commonly used in electronic circuits requiring stable and regulated 5V power.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77" y="1287292"/>
            <a:ext cx="11783962"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IN" sz="2000" b="1" dirty="0">
                <a:latin typeface="Times New Roman" panose="02020603050405020304" pitchFamily="18" charset="0"/>
                <a:cs typeface="Times New Roman" panose="02020603050405020304" pitchFamily="18" charset="0"/>
              </a:rPr>
              <a:t>COMPONENTS DESCRIPTION</a:t>
            </a:r>
            <a:endParaRPr lang="en-US" sz="2000"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cstate="print"/>
          <a:srcRect t="20925" b="14217"/>
          <a:stretch>
            <a:fillRect/>
          </a:stretch>
        </p:blipFill>
        <p:spPr>
          <a:xfrm>
            <a:off x="235983" y="176984"/>
            <a:ext cx="2816934" cy="958645"/>
          </a:xfrm>
          <a:prstGeom prst="rect">
            <a:avLst/>
          </a:prstGeom>
        </p:spPr>
      </p:pic>
      <p:pic>
        <p:nvPicPr>
          <p:cNvPr id="9" name="Picture 8"/>
          <p:cNvPicPr>
            <a:picLocks noChangeAspect="1"/>
          </p:cNvPicPr>
          <p:nvPr/>
        </p:nvPicPr>
        <p:blipFill rotWithShape="1">
          <a:blip r:embed="rId3"/>
          <a:srcRect l="17820" r="18861"/>
          <a:stretch>
            <a:fillRect/>
          </a:stretch>
        </p:blipFill>
        <p:spPr>
          <a:xfrm>
            <a:off x="11282517" y="191728"/>
            <a:ext cx="680332" cy="635895"/>
          </a:xfrm>
          <a:prstGeom prst="rect">
            <a:avLst/>
          </a:prstGeom>
        </p:spPr>
      </p:pic>
      <p:pic>
        <p:nvPicPr>
          <p:cNvPr id="10" name="Picture 9"/>
          <p:cNvPicPr>
            <a:picLocks noChangeAspect="1"/>
          </p:cNvPicPr>
          <p:nvPr/>
        </p:nvPicPr>
        <p:blipFill>
          <a:blip r:embed="rId4" cstate="print"/>
          <a:stretch>
            <a:fillRect/>
          </a:stretch>
        </p:blipFill>
        <p:spPr>
          <a:xfrm>
            <a:off x="5928852" y="269154"/>
            <a:ext cx="979948" cy="736822"/>
          </a:xfrm>
          <a:prstGeom prst="rect">
            <a:avLst/>
          </a:prstGeom>
        </p:spPr>
      </p:pic>
      <p:sp>
        <p:nvSpPr>
          <p:cNvPr id="4" name="TextBox 3">
            <a:extLst>
              <a:ext uri="{FF2B5EF4-FFF2-40B4-BE49-F238E27FC236}">
                <a16:creationId xmlns:a16="http://schemas.microsoft.com/office/drawing/2014/main" id="{3781D2A1-19B8-D562-A079-C95CD0A6A329}"/>
              </a:ext>
            </a:extLst>
          </p:cNvPr>
          <p:cNvSpPr txBox="1"/>
          <p:nvPr/>
        </p:nvSpPr>
        <p:spPr>
          <a:xfrm>
            <a:off x="833120" y="2523720"/>
            <a:ext cx="9911080" cy="2739211"/>
          </a:xfrm>
          <a:prstGeom prst="rect">
            <a:avLst/>
          </a:prstGeom>
          <a:noFill/>
        </p:spPr>
        <p:txBody>
          <a:bodyPr wrap="square">
            <a:spAutoFit/>
          </a:bodyPr>
          <a:lstStyle/>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Soil Moisture Sensor: </a:t>
            </a:r>
          </a:p>
          <a:p>
            <a:r>
              <a:rPr lang="en-IN" sz="24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 sensor that measures the moisture level in the soil. It typically has two probes that detect the soil’s wetness and send this information to the Arduino.</a:t>
            </a:r>
          </a:p>
          <a:p>
            <a:endParaRPr lang="en-IN" sz="20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LCD Display:</a:t>
            </a:r>
          </a:p>
          <a:p>
            <a:r>
              <a:rPr lang="en-IN" sz="2000" dirty="0">
                <a:latin typeface="Times New Roman" panose="02020603050405020304" pitchFamily="18" charset="0"/>
                <a:cs typeface="Times New Roman" panose="02020603050405020304" pitchFamily="18" charset="0"/>
              </a:rPr>
              <a:t>                 A </a:t>
            </a:r>
            <a:r>
              <a:rPr lang="en-US" sz="2000" dirty="0">
                <a:latin typeface="Times New Roman" panose="02020603050405020304" pitchFamily="18" charset="0"/>
                <a:cs typeface="Times New Roman" panose="02020603050405020304" pitchFamily="18" charset="0"/>
              </a:rPr>
              <a:t>typical LCD (Liquid Crystal Display) module, such as the commonly used 16x2 LCD, consists of several key components that work together to display characters or graphics</a:t>
            </a:r>
            <a:r>
              <a:rPr lang="en-IN" sz="2000" dirty="0">
                <a:latin typeface="Times New Roman" panose="02020603050405020304" pitchFamily="18" charset="0"/>
                <a:cs typeface="Times New Roman" panose="02020603050405020304" pitchFamily="18" charset="0"/>
              </a:rPr>
              <a:t>.</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FCC8C7-BF5E-E132-F6B2-261D28BCD1D7}"/>
              </a:ext>
            </a:extLst>
          </p:cNvPr>
          <p:cNvPicPr>
            <a:picLocks noChangeAspect="1"/>
          </p:cNvPicPr>
          <p:nvPr/>
        </p:nvPicPr>
        <p:blipFill>
          <a:blip r:embed="rId2" cstate="print"/>
          <a:srcRect t="20925" b="14217"/>
          <a:stretch>
            <a:fillRect/>
          </a:stretch>
        </p:blipFill>
        <p:spPr>
          <a:xfrm>
            <a:off x="235983" y="176984"/>
            <a:ext cx="2816934" cy="958645"/>
          </a:xfrm>
          <a:prstGeom prst="rect">
            <a:avLst/>
          </a:prstGeom>
        </p:spPr>
      </p:pic>
      <p:pic>
        <p:nvPicPr>
          <p:cNvPr id="3" name="Picture 2">
            <a:extLst>
              <a:ext uri="{FF2B5EF4-FFF2-40B4-BE49-F238E27FC236}">
                <a16:creationId xmlns:a16="http://schemas.microsoft.com/office/drawing/2014/main" id="{5889C5FC-FF1A-7A3D-B892-C3E1FCDFAA4D}"/>
              </a:ext>
            </a:extLst>
          </p:cNvPr>
          <p:cNvPicPr>
            <a:picLocks noChangeAspect="1"/>
          </p:cNvPicPr>
          <p:nvPr/>
        </p:nvPicPr>
        <p:blipFill>
          <a:blip r:embed="rId3" cstate="print"/>
          <a:stretch>
            <a:fillRect/>
          </a:stretch>
        </p:blipFill>
        <p:spPr>
          <a:xfrm>
            <a:off x="5928852" y="269154"/>
            <a:ext cx="979948" cy="736822"/>
          </a:xfrm>
          <a:prstGeom prst="rect">
            <a:avLst/>
          </a:prstGeom>
        </p:spPr>
      </p:pic>
      <p:pic>
        <p:nvPicPr>
          <p:cNvPr id="4" name="Picture 3">
            <a:extLst>
              <a:ext uri="{FF2B5EF4-FFF2-40B4-BE49-F238E27FC236}">
                <a16:creationId xmlns:a16="http://schemas.microsoft.com/office/drawing/2014/main" id="{C0200AA6-6DB6-D6AF-C0AC-2380917EA0F2}"/>
              </a:ext>
            </a:extLst>
          </p:cNvPr>
          <p:cNvPicPr>
            <a:picLocks noChangeAspect="1"/>
          </p:cNvPicPr>
          <p:nvPr/>
        </p:nvPicPr>
        <p:blipFill rotWithShape="1">
          <a:blip r:embed="rId4"/>
          <a:srcRect l="17820" r="18861"/>
          <a:stretch>
            <a:fillRect/>
          </a:stretch>
        </p:blipFill>
        <p:spPr>
          <a:xfrm>
            <a:off x="11282517" y="191728"/>
            <a:ext cx="680332" cy="635895"/>
          </a:xfrm>
          <a:prstGeom prst="rect">
            <a:avLst/>
          </a:prstGeom>
        </p:spPr>
      </p:pic>
      <p:sp>
        <p:nvSpPr>
          <p:cNvPr id="5" name="Rectangle 4">
            <a:extLst>
              <a:ext uri="{FF2B5EF4-FFF2-40B4-BE49-F238E27FC236}">
                <a16:creationId xmlns:a16="http://schemas.microsoft.com/office/drawing/2014/main" id="{DAE74CD2-E239-A3E1-4825-2566856FEE07}"/>
              </a:ext>
            </a:extLst>
          </p:cNvPr>
          <p:cNvSpPr/>
          <p:nvPr/>
        </p:nvSpPr>
        <p:spPr>
          <a:xfrm>
            <a:off x="206477" y="1287292"/>
            <a:ext cx="11783962"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H</a:t>
            </a:r>
            <a:r>
              <a:rPr lang="en-IN" sz="2000" b="1" dirty="0">
                <a:latin typeface="Times New Roman" panose="02020603050405020304" pitchFamily="18" charset="0"/>
                <a:cs typeface="Times New Roman" panose="02020603050405020304" pitchFamily="18" charset="0"/>
              </a:rPr>
              <a:t>ARDWARE PHOTO</a:t>
            </a:r>
          </a:p>
        </p:txBody>
      </p:sp>
      <p:pic>
        <p:nvPicPr>
          <p:cNvPr id="8" name="Picture 7">
            <a:extLst>
              <a:ext uri="{FF2B5EF4-FFF2-40B4-BE49-F238E27FC236}">
                <a16:creationId xmlns:a16="http://schemas.microsoft.com/office/drawing/2014/main" id="{0256ED58-9A97-C1DB-D1A6-EE9F39E9193C}"/>
              </a:ext>
            </a:extLst>
          </p:cNvPr>
          <p:cNvPicPr>
            <a:picLocks noChangeAspect="1"/>
          </p:cNvPicPr>
          <p:nvPr/>
        </p:nvPicPr>
        <p:blipFill>
          <a:blip r:embed="rId5"/>
          <a:stretch>
            <a:fillRect/>
          </a:stretch>
        </p:blipFill>
        <p:spPr>
          <a:xfrm>
            <a:off x="569317" y="2245623"/>
            <a:ext cx="5001923" cy="4134589"/>
          </a:xfrm>
          <a:prstGeom prst="rect">
            <a:avLst/>
          </a:prstGeom>
        </p:spPr>
      </p:pic>
      <p:pic>
        <p:nvPicPr>
          <p:cNvPr id="11" name="Picture 10">
            <a:extLst>
              <a:ext uri="{FF2B5EF4-FFF2-40B4-BE49-F238E27FC236}">
                <a16:creationId xmlns:a16="http://schemas.microsoft.com/office/drawing/2014/main" id="{51A55153-831E-058F-4B93-F25B1C9382FB}"/>
              </a:ext>
            </a:extLst>
          </p:cNvPr>
          <p:cNvPicPr>
            <a:picLocks noChangeAspect="1"/>
          </p:cNvPicPr>
          <p:nvPr/>
        </p:nvPicPr>
        <p:blipFill>
          <a:blip r:embed="rId6"/>
          <a:stretch>
            <a:fillRect/>
          </a:stretch>
        </p:blipFill>
        <p:spPr>
          <a:xfrm>
            <a:off x="6116465" y="2245622"/>
            <a:ext cx="5506218" cy="4134589"/>
          </a:xfrm>
          <a:prstGeom prst="rect">
            <a:avLst/>
          </a:prstGeom>
        </p:spPr>
      </p:pic>
    </p:spTree>
    <p:extLst>
      <p:ext uri="{BB962C8B-B14F-4D97-AF65-F5344CB8AC3E}">
        <p14:creationId xmlns:p14="http://schemas.microsoft.com/office/powerpoint/2010/main" val="2748577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10DF8E-66F0-019A-E2B5-3111EC4B1A5D}"/>
              </a:ext>
            </a:extLst>
          </p:cNvPr>
          <p:cNvPicPr>
            <a:picLocks noChangeAspect="1"/>
          </p:cNvPicPr>
          <p:nvPr/>
        </p:nvPicPr>
        <p:blipFill>
          <a:blip r:embed="rId2" cstate="print"/>
          <a:srcRect t="20925" b="14217"/>
          <a:stretch>
            <a:fillRect/>
          </a:stretch>
        </p:blipFill>
        <p:spPr>
          <a:xfrm>
            <a:off x="235983" y="176984"/>
            <a:ext cx="2816934" cy="958645"/>
          </a:xfrm>
          <a:prstGeom prst="rect">
            <a:avLst/>
          </a:prstGeom>
        </p:spPr>
      </p:pic>
      <p:pic>
        <p:nvPicPr>
          <p:cNvPr id="3" name="Picture 2">
            <a:extLst>
              <a:ext uri="{FF2B5EF4-FFF2-40B4-BE49-F238E27FC236}">
                <a16:creationId xmlns:a16="http://schemas.microsoft.com/office/drawing/2014/main" id="{6232283C-2B5F-CFD0-6935-F07856D8277F}"/>
              </a:ext>
            </a:extLst>
          </p:cNvPr>
          <p:cNvPicPr>
            <a:picLocks noChangeAspect="1"/>
          </p:cNvPicPr>
          <p:nvPr/>
        </p:nvPicPr>
        <p:blipFill>
          <a:blip r:embed="rId3" cstate="print"/>
          <a:stretch>
            <a:fillRect/>
          </a:stretch>
        </p:blipFill>
        <p:spPr>
          <a:xfrm>
            <a:off x="5928852" y="269154"/>
            <a:ext cx="979948" cy="736822"/>
          </a:xfrm>
          <a:prstGeom prst="rect">
            <a:avLst/>
          </a:prstGeom>
        </p:spPr>
      </p:pic>
      <p:pic>
        <p:nvPicPr>
          <p:cNvPr id="4" name="Picture 3">
            <a:extLst>
              <a:ext uri="{FF2B5EF4-FFF2-40B4-BE49-F238E27FC236}">
                <a16:creationId xmlns:a16="http://schemas.microsoft.com/office/drawing/2014/main" id="{440B90E4-EC30-1AF2-7412-C52740CF2D00}"/>
              </a:ext>
            </a:extLst>
          </p:cNvPr>
          <p:cNvPicPr>
            <a:picLocks noChangeAspect="1"/>
          </p:cNvPicPr>
          <p:nvPr/>
        </p:nvPicPr>
        <p:blipFill rotWithShape="1">
          <a:blip r:embed="rId4"/>
          <a:srcRect l="17820" r="18861"/>
          <a:stretch>
            <a:fillRect/>
          </a:stretch>
        </p:blipFill>
        <p:spPr>
          <a:xfrm>
            <a:off x="11282517" y="191728"/>
            <a:ext cx="680332" cy="635895"/>
          </a:xfrm>
          <a:prstGeom prst="rect">
            <a:avLst/>
          </a:prstGeom>
        </p:spPr>
      </p:pic>
      <p:sp>
        <p:nvSpPr>
          <p:cNvPr id="5" name="Rectangle 4">
            <a:extLst>
              <a:ext uri="{FF2B5EF4-FFF2-40B4-BE49-F238E27FC236}">
                <a16:creationId xmlns:a16="http://schemas.microsoft.com/office/drawing/2014/main" id="{0F052C0D-D673-416B-0309-1DF77158F61D}"/>
              </a:ext>
            </a:extLst>
          </p:cNvPr>
          <p:cNvSpPr/>
          <p:nvPr/>
        </p:nvSpPr>
        <p:spPr>
          <a:xfrm>
            <a:off x="206477" y="1287292"/>
            <a:ext cx="11783962"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WORKING</a:t>
            </a:r>
            <a:endParaRPr lang="en-IN" sz="20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7DA117B-BEC1-5F23-302D-2C6C20C691D7}"/>
              </a:ext>
            </a:extLst>
          </p:cNvPr>
          <p:cNvSpPr txBox="1"/>
          <p:nvPr/>
        </p:nvSpPr>
        <p:spPr>
          <a:xfrm>
            <a:off x="933254" y="2325137"/>
            <a:ext cx="10349263" cy="3970318"/>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1.Soil Moisture Sensor Functionality:</a:t>
            </a:r>
          </a:p>
          <a:p>
            <a:pPr algn="just"/>
            <a:r>
              <a:rPr lang="en-IN" dirty="0">
                <a:latin typeface="Times New Roman" panose="02020603050405020304" pitchFamily="18" charset="0"/>
                <a:cs typeface="Times New Roman" panose="02020603050405020304" pitchFamily="18" charset="0"/>
              </a:rPr>
              <a:t>                          The soil moisture sensor has two metal probes that are inserted into the soil.When the soil is wet, it conducts electricity better, resulting in lower resistance and a higher analog output voltage.When the soil is dry, the resistance increases, and the analog output voltage decreases.</a:t>
            </a:r>
          </a:p>
          <a:p>
            <a:pPr algn="just"/>
            <a:endParaRPr lang="en-IN" dirty="0"/>
          </a:p>
          <a:p>
            <a:pPr algn="just"/>
            <a:r>
              <a:rPr lang="en-IN" sz="2400" dirty="0">
                <a:latin typeface="Times New Roman" panose="02020603050405020304" pitchFamily="18" charset="0"/>
                <a:cs typeface="Times New Roman" panose="02020603050405020304" pitchFamily="18" charset="0"/>
              </a:rPr>
              <a:t>2. Arduino’s Role:                           </a:t>
            </a:r>
          </a:p>
          <a:p>
            <a:pPr algn="just"/>
            <a:r>
              <a:rPr lang="en-IN" dirty="0">
                <a:latin typeface="Times New Roman" panose="02020603050405020304" pitchFamily="18" charset="0"/>
                <a:cs typeface="Times New Roman" panose="02020603050405020304" pitchFamily="18" charset="0"/>
              </a:rPr>
              <a:t>                             The Arduino Uno reads the analog voltage from the soil moisture sensor using one of its analog input pins (e.g., A0).It converts this voltage into a moisture percentage or value, which represents how wet or dry the soil is.</a:t>
            </a:r>
            <a:r>
              <a:rPr lang="en-US" dirty="0">
                <a:latin typeface="Times New Roman" panose="02020603050405020304" pitchFamily="18" charset="0"/>
                <a:cs typeface="Times New Roman" panose="02020603050405020304" pitchFamily="18" charset="0"/>
              </a:rPr>
              <a:t> </a:t>
            </a:r>
          </a:p>
          <a:p>
            <a:pPr algn="just"/>
            <a:endParaRPr lang="en-US" dirty="0"/>
          </a:p>
          <a:p>
            <a:pPr algn="just"/>
            <a:r>
              <a:rPr lang="en-US" sz="2400" dirty="0">
                <a:latin typeface="Times New Roman" panose="02020603050405020304" pitchFamily="18" charset="0"/>
                <a:cs typeface="Times New Roman" panose="02020603050405020304" pitchFamily="18" charset="0"/>
              </a:rPr>
              <a:t>3. Display Module:</a:t>
            </a:r>
          </a:p>
          <a:p>
            <a:pPr algn="just"/>
            <a:r>
              <a:rPr lang="en-US" dirty="0"/>
              <a:t>                               </a:t>
            </a:r>
            <a:r>
              <a:rPr lang="en-US" dirty="0">
                <a:latin typeface="Times New Roman" panose="02020603050405020304" pitchFamily="18" charset="0"/>
                <a:cs typeface="Times New Roman" panose="02020603050405020304" pitchFamily="18" charset="0"/>
              </a:rPr>
              <a:t>The measured moisture value is displayed on an LCD or OLED display for easy monitoring.The display might show a (“Soil is Wet”) or (“Soil is Dry”)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1912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E4307B-8AFC-14CC-FA23-70EF9E1B6A4D}"/>
              </a:ext>
            </a:extLst>
          </p:cNvPr>
          <p:cNvPicPr>
            <a:picLocks noChangeAspect="1"/>
          </p:cNvPicPr>
          <p:nvPr/>
        </p:nvPicPr>
        <p:blipFill>
          <a:blip r:embed="rId2" cstate="print"/>
          <a:srcRect t="20925" b="14217"/>
          <a:stretch>
            <a:fillRect/>
          </a:stretch>
        </p:blipFill>
        <p:spPr>
          <a:xfrm>
            <a:off x="235983" y="176984"/>
            <a:ext cx="2816934" cy="958645"/>
          </a:xfrm>
          <a:prstGeom prst="rect">
            <a:avLst/>
          </a:prstGeom>
        </p:spPr>
      </p:pic>
      <p:pic>
        <p:nvPicPr>
          <p:cNvPr id="3" name="Picture 2">
            <a:extLst>
              <a:ext uri="{FF2B5EF4-FFF2-40B4-BE49-F238E27FC236}">
                <a16:creationId xmlns:a16="http://schemas.microsoft.com/office/drawing/2014/main" id="{6CBA0C10-B1F3-CDAD-4209-5CB37272E39A}"/>
              </a:ext>
            </a:extLst>
          </p:cNvPr>
          <p:cNvPicPr>
            <a:picLocks noChangeAspect="1"/>
          </p:cNvPicPr>
          <p:nvPr/>
        </p:nvPicPr>
        <p:blipFill>
          <a:blip r:embed="rId3" cstate="print"/>
          <a:stretch>
            <a:fillRect/>
          </a:stretch>
        </p:blipFill>
        <p:spPr>
          <a:xfrm>
            <a:off x="5928852" y="269154"/>
            <a:ext cx="979948" cy="736822"/>
          </a:xfrm>
          <a:prstGeom prst="rect">
            <a:avLst/>
          </a:prstGeom>
        </p:spPr>
      </p:pic>
      <p:pic>
        <p:nvPicPr>
          <p:cNvPr id="4" name="Picture 3">
            <a:extLst>
              <a:ext uri="{FF2B5EF4-FFF2-40B4-BE49-F238E27FC236}">
                <a16:creationId xmlns:a16="http://schemas.microsoft.com/office/drawing/2014/main" id="{666A2E60-B515-3E39-9680-A1D825B18009}"/>
              </a:ext>
            </a:extLst>
          </p:cNvPr>
          <p:cNvPicPr>
            <a:picLocks noChangeAspect="1"/>
          </p:cNvPicPr>
          <p:nvPr/>
        </p:nvPicPr>
        <p:blipFill rotWithShape="1">
          <a:blip r:embed="rId4"/>
          <a:srcRect l="17820" r="18861"/>
          <a:stretch>
            <a:fillRect/>
          </a:stretch>
        </p:blipFill>
        <p:spPr>
          <a:xfrm>
            <a:off x="11282517" y="191728"/>
            <a:ext cx="680332" cy="635895"/>
          </a:xfrm>
          <a:prstGeom prst="rect">
            <a:avLst/>
          </a:prstGeom>
        </p:spPr>
      </p:pic>
      <p:sp>
        <p:nvSpPr>
          <p:cNvPr id="5" name="Rectangle 4">
            <a:extLst>
              <a:ext uri="{FF2B5EF4-FFF2-40B4-BE49-F238E27FC236}">
                <a16:creationId xmlns:a16="http://schemas.microsoft.com/office/drawing/2014/main" id="{79E88439-2D13-BC68-CCA9-89E32D02EA30}"/>
              </a:ext>
            </a:extLst>
          </p:cNvPr>
          <p:cNvSpPr/>
          <p:nvPr/>
        </p:nvSpPr>
        <p:spPr>
          <a:xfrm>
            <a:off x="206477" y="1287292"/>
            <a:ext cx="11783962"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WORKING</a:t>
            </a:r>
            <a:endParaRPr lang="en-IN"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4A22C7B-48D1-95DB-410E-37625BC5B0E9}"/>
              </a:ext>
            </a:extLst>
          </p:cNvPr>
          <p:cNvSpPr txBox="1"/>
          <p:nvPr/>
        </p:nvSpPr>
        <p:spPr>
          <a:xfrm>
            <a:off x="481176" y="2586914"/>
            <a:ext cx="10895351" cy="4124206"/>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4</a:t>
            </a:r>
            <a:r>
              <a:rPr lang="en-IN"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Power Supply</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The battery serves as the power source for the system. The L7805CV voltage regulator ensures a stable 5V supply to the Arduino, sensor, and LCD display. The regulator takes input from the battery (typically 7-12V) and outputs a regulated 5V DC.</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5. Display Module</a:t>
            </a:r>
            <a:r>
              <a:rPr lang="en-US" sz="2000" dirty="0">
                <a:latin typeface="Times New Roman" panose="02020603050405020304" pitchFamily="18" charset="0"/>
                <a:cs typeface="Times New Roman" panose="02020603050405020304" pitchFamily="18" charset="0"/>
              </a:rPr>
              <a:t>:</a:t>
            </a:r>
          </a:p>
          <a:p>
            <a:pPr algn="just"/>
            <a:r>
              <a:rPr lang="en-US" sz="2000" dirty="0"/>
              <a:t>                               </a:t>
            </a:r>
            <a:r>
              <a:rPr lang="en-US" sz="2000" dirty="0">
                <a:latin typeface="Times New Roman" panose="02020603050405020304" pitchFamily="18" charset="0"/>
                <a:cs typeface="Times New Roman" panose="02020603050405020304" pitchFamily="18" charset="0"/>
              </a:rPr>
              <a:t>The measured moisture value is displayed on an LCD or OLED display for easy monitoring. The display might show a (“Soil is Wet”) or (“Soil is Dry”)</a:t>
            </a:r>
            <a:endParaRPr lang="en-IN"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p:txBody>
      </p:sp>
    </p:spTree>
    <p:extLst>
      <p:ext uri="{BB962C8B-B14F-4D97-AF65-F5344CB8AC3E}">
        <p14:creationId xmlns:p14="http://schemas.microsoft.com/office/powerpoint/2010/main" val="1400606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75A3AA-0478-CAF3-E5F6-0B03C3C86A32}"/>
              </a:ext>
            </a:extLst>
          </p:cNvPr>
          <p:cNvPicPr>
            <a:picLocks noChangeAspect="1"/>
          </p:cNvPicPr>
          <p:nvPr/>
        </p:nvPicPr>
        <p:blipFill>
          <a:blip r:embed="rId2" cstate="print"/>
          <a:srcRect t="20925" b="14217"/>
          <a:stretch>
            <a:fillRect/>
          </a:stretch>
        </p:blipFill>
        <p:spPr>
          <a:xfrm>
            <a:off x="235983" y="176984"/>
            <a:ext cx="2816934" cy="958645"/>
          </a:xfrm>
          <a:prstGeom prst="rect">
            <a:avLst/>
          </a:prstGeom>
        </p:spPr>
      </p:pic>
      <p:pic>
        <p:nvPicPr>
          <p:cNvPr id="3" name="Picture 2">
            <a:extLst>
              <a:ext uri="{FF2B5EF4-FFF2-40B4-BE49-F238E27FC236}">
                <a16:creationId xmlns:a16="http://schemas.microsoft.com/office/drawing/2014/main" id="{609BB02D-23F0-DA4F-897F-733E93DB0E38}"/>
              </a:ext>
            </a:extLst>
          </p:cNvPr>
          <p:cNvPicPr>
            <a:picLocks noChangeAspect="1"/>
          </p:cNvPicPr>
          <p:nvPr/>
        </p:nvPicPr>
        <p:blipFill>
          <a:blip r:embed="rId3" cstate="print"/>
          <a:stretch>
            <a:fillRect/>
          </a:stretch>
        </p:blipFill>
        <p:spPr>
          <a:xfrm>
            <a:off x="5928852" y="269154"/>
            <a:ext cx="979948" cy="736822"/>
          </a:xfrm>
          <a:prstGeom prst="rect">
            <a:avLst/>
          </a:prstGeom>
        </p:spPr>
      </p:pic>
      <p:pic>
        <p:nvPicPr>
          <p:cNvPr id="4" name="Picture 3">
            <a:extLst>
              <a:ext uri="{FF2B5EF4-FFF2-40B4-BE49-F238E27FC236}">
                <a16:creationId xmlns:a16="http://schemas.microsoft.com/office/drawing/2014/main" id="{9E754CDC-E144-2499-333D-80126CA5777D}"/>
              </a:ext>
            </a:extLst>
          </p:cNvPr>
          <p:cNvPicPr>
            <a:picLocks noChangeAspect="1"/>
          </p:cNvPicPr>
          <p:nvPr/>
        </p:nvPicPr>
        <p:blipFill rotWithShape="1">
          <a:blip r:embed="rId4"/>
          <a:srcRect l="17820" r="18861"/>
          <a:stretch>
            <a:fillRect/>
          </a:stretch>
        </p:blipFill>
        <p:spPr>
          <a:xfrm>
            <a:off x="11282517" y="191728"/>
            <a:ext cx="680332" cy="635895"/>
          </a:xfrm>
          <a:prstGeom prst="rect">
            <a:avLst/>
          </a:prstGeom>
        </p:spPr>
      </p:pic>
      <p:sp>
        <p:nvSpPr>
          <p:cNvPr id="5" name="Rectangle 4">
            <a:extLst>
              <a:ext uri="{FF2B5EF4-FFF2-40B4-BE49-F238E27FC236}">
                <a16:creationId xmlns:a16="http://schemas.microsoft.com/office/drawing/2014/main" id="{68A00BD5-23A0-77AB-630B-A2C763B03D7B}"/>
              </a:ext>
            </a:extLst>
          </p:cNvPr>
          <p:cNvSpPr/>
          <p:nvPr/>
        </p:nvSpPr>
        <p:spPr>
          <a:xfrm>
            <a:off x="206477" y="1287292"/>
            <a:ext cx="11783962"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CODING</a:t>
            </a:r>
            <a:endParaRPr lang="en-IN"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635C377-4354-BBDA-85A6-DEE468BCD6D8}"/>
              </a:ext>
            </a:extLst>
          </p:cNvPr>
          <p:cNvSpPr txBox="1"/>
          <p:nvPr/>
        </p:nvSpPr>
        <p:spPr>
          <a:xfrm>
            <a:off x="1691639" y="2215294"/>
            <a:ext cx="6792485" cy="5262979"/>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#include &lt;LiquidCrystal.h&gt;  </a:t>
            </a:r>
          </a:p>
          <a:p>
            <a:r>
              <a:rPr lang="en-IN" sz="1400" dirty="0">
                <a:latin typeface="Times New Roman" panose="02020603050405020304" pitchFamily="18" charset="0"/>
                <a:cs typeface="Times New Roman" panose="02020603050405020304" pitchFamily="18" charset="0"/>
              </a:rPr>
              <a:t>sensorconst int sensorPin = 2; </a:t>
            </a:r>
          </a:p>
          <a:p>
            <a:r>
              <a:rPr lang="en-IN" sz="1400" dirty="0">
                <a:latin typeface="Times New Roman" panose="02020603050405020304" pitchFamily="18" charset="0"/>
                <a:cs typeface="Times New Roman" panose="02020603050405020304" pitchFamily="18" charset="0"/>
              </a:rPr>
              <a:t>void setup() {  </a:t>
            </a:r>
          </a:p>
          <a:p>
            <a:r>
              <a:rPr lang="en-IN" sz="1400" dirty="0">
                <a:latin typeface="Times New Roman" panose="02020603050405020304" pitchFamily="18" charset="0"/>
                <a:cs typeface="Times New Roman" panose="02020603050405020304" pitchFamily="18" charset="0"/>
              </a:rPr>
              <a:t>  lcd.print("Soil Monitor");  </a:t>
            </a:r>
          </a:p>
          <a:p>
            <a:r>
              <a:rPr lang="en-IN" sz="1400" dirty="0">
                <a:latin typeface="Times New Roman" panose="02020603050405020304" pitchFamily="18" charset="0"/>
                <a:cs typeface="Times New Roman" panose="02020603050405020304" pitchFamily="18" charset="0"/>
              </a:rPr>
              <a:t>  delay(2000);  </a:t>
            </a:r>
          </a:p>
          <a:p>
            <a:r>
              <a:rPr lang="en-IN" sz="1400" dirty="0">
                <a:latin typeface="Times New Roman" panose="02020603050405020304" pitchFamily="18" charset="0"/>
                <a:cs typeface="Times New Roman" panose="02020603050405020304" pitchFamily="18" charset="0"/>
              </a:rPr>
              <a:t>lcd.clear();  </a:t>
            </a:r>
          </a:p>
          <a:p>
            <a:r>
              <a:rPr lang="en-IN" sz="1400" dirty="0">
                <a:latin typeface="Times New Roman" panose="02020603050405020304" pitchFamily="18" charset="0"/>
                <a:cs typeface="Times New Roman" panose="02020603050405020304" pitchFamily="18" charset="0"/>
              </a:rPr>
              <a:t>pinMode(sensorPin, INPUT);</a:t>
            </a:r>
          </a:p>
          <a:p>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void loop() { </a:t>
            </a:r>
          </a:p>
          <a:p>
            <a:r>
              <a:rPr lang="en-IN" sz="1400" dirty="0">
                <a:latin typeface="Times New Roman" panose="02020603050405020304" pitchFamily="18" charset="0"/>
                <a:cs typeface="Times New Roman" panose="02020603050405020304" pitchFamily="18" charset="0"/>
              </a:rPr>
              <a:t>  int sensor State = digital Read(sensorPin);  </a:t>
            </a:r>
          </a:p>
          <a:p>
            <a:r>
              <a:rPr lang="en-IN" sz="1400" dirty="0">
                <a:latin typeface="Times New Roman" panose="02020603050405020304" pitchFamily="18" charset="0"/>
                <a:cs typeface="Times New Roman" panose="02020603050405020304" pitchFamily="18" charset="0"/>
              </a:rPr>
              <a:t>  digital Read(0, 0);  </a:t>
            </a:r>
          </a:p>
          <a:p>
            <a:r>
              <a:rPr lang="en-IN" sz="1400" dirty="0">
                <a:latin typeface="Times New Roman" panose="02020603050405020304" pitchFamily="18" charset="0"/>
                <a:cs typeface="Times New Roman" panose="02020603050405020304" pitchFamily="18" charset="0"/>
              </a:rPr>
              <a:t>  lcd.print("Soil Status:");  </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digital Read(0, 1);  </a:t>
            </a:r>
          </a:p>
          <a:p>
            <a:r>
              <a:rPr lang="en-IN" sz="1400" dirty="0">
                <a:latin typeface="Times New Roman" panose="02020603050405020304" pitchFamily="18" charset="0"/>
                <a:cs typeface="Times New Roman" panose="02020603050405020304" pitchFamily="18" charset="0"/>
              </a:rPr>
              <a:t> if (sensor State == LOW) {    </a:t>
            </a:r>
          </a:p>
          <a:p>
            <a:r>
              <a:rPr lang="en-IN" sz="1400" dirty="0">
                <a:latin typeface="Times New Roman" panose="02020603050405020304" pitchFamily="18" charset="0"/>
                <a:cs typeface="Times New Roman" panose="02020603050405020304" pitchFamily="18" charset="0"/>
              </a:rPr>
              <a:t>    lcd.print("The soil is wet");  </a:t>
            </a:r>
          </a:p>
          <a:p>
            <a:r>
              <a:rPr lang="en-IN" sz="1400" dirty="0">
                <a:latin typeface="Times New Roman" panose="02020603050405020304" pitchFamily="18" charset="0"/>
                <a:cs typeface="Times New Roman" panose="02020603050405020304" pitchFamily="18" charset="0"/>
              </a:rPr>
              <a:t> } else {   </a:t>
            </a:r>
          </a:p>
          <a:p>
            <a:r>
              <a:rPr lang="en-IN" sz="1400" dirty="0">
                <a:latin typeface="Times New Roman" panose="02020603050405020304" pitchFamily="18" charset="0"/>
                <a:cs typeface="Times New Roman" panose="02020603050405020304" pitchFamily="18" charset="0"/>
              </a:rPr>
              <a:t>    lcd.print("The soil is dry"); }  </a:t>
            </a:r>
          </a:p>
          <a:p>
            <a:r>
              <a:rPr lang="en-IN" sz="1400" dirty="0">
                <a:latin typeface="Times New Roman" panose="02020603050405020304" pitchFamily="18" charset="0"/>
                <a:cs typeface="Times New Roman" panose="02020603050405020304" pitchFamily="18" charset="0"/>
              </a:rPr>
              <a:t> delay(2000);  </a:t>
            </a:r>
          </a:p>
          <a:p>
            <a:r>
              <a:rPr lang="en-IN" sz="1400" dirty="0">
                <a:latin typeface="Times New Roman" panose="02020603050405020304" pitchFamily="18" charset="0"/>
                <a:cs typeface="Times New Roman" panose="02020603050405020304" pitchFamily="18" charset="0"/>
              </a:rPr>
              <a:t>  lcd.clear();  </a:t>
            </a:r>
          </a:p>
          <a:p>
            <a:r>
              <a:rPr lang="en-IN" sz="1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33993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B5F694-2D6E-0EBA-C2D0-257C2F364697}"/>
              </a:ext>
            </a:extLst>
          </p:cNvPr>
          <p:cNvPicPr>
            <a:picLocks noChangeAspect="1"/>
          </p:cNvPicPr>
          <p:nvPr/>
        </p:nvPicPr>
        <p:blipFill>
          <a:blip r:embed="rId2" cstate="print"/>
          <a:srcRect t="20925" b="14217"/>
          <a:stretch>
            <a:fillRect/>
          </a:stretch>
        </p:blipFill>
        <p:spPr>
          <a:xfrm>
            <a:off x="235983" y="176984"/>
            <a:ext cx="2816934" cy="958645"/>
          </a:xfrm>
          <a:prstGeom prst="rect">
            <a:avLst/>
          </a:prstGeom>
        </p:spPr>
      </p:pic>
      <p:pic>
        <p:nvPicPr>
          <p:cNvPr id="3" name="Picture 2">
            <a:extLst>
              <a:ext uri="{FF2B5EF4-FFF2-40B4-BE49-F238E27FC236}">
                <a16:creationId xmlns:a16="http://schemas.microsoft.com/office/drawing/2014/main" id="{F3F244C0-BBF3-ADD5-1734-F7BF14F69CAB}"/>
              </a:ext>
            </a:extLst>
          </p:cNvPr>
          <p:cNvPicPr>
            <a:picLocks noChangeAspect="1"/>
          </p:cNvPicPr>
          <p:nvPr/>
        </p:nvPicPr>
        <p:blipFill>
          <a:blip r:embed="rId3" cstate="print"/>
          <a:stretch>
            <a:fillRect/>
          </a:stretch>
        </p:blipFill>
        <p:spPr>
          <a:xfrm>
            <a:off x="5928852" y="269154"/>
            <a:ext cx="979948" cy="736822"/>
          </a:xfrm>
          <a:prstGeom prst="rect">
            <a:avLst/>
          </a:prstGeom>
        </p:spPr>
      </p:pic>
      <p:pic>
        <p:nvPicPr>
          <p:cNvPr id="4" name="Picture 3">
            <a:extLst>
              <a:ext uri="{FF2B5EF4-FFF2-40B4-BE49-F238E27FC236}">
                <a16:creationId xmlns:a16="http://schemas.microsoft.com/office/drawing/2014/main" id="{D605C593-251B-1535-437F-3FB5C735EED8}"/>
              </a:ext>
            </a:extLst>
          </p:cNvPr>
          <p:cNvPicPr>
            <a:picLocks noChangeAspect="1"/>
          </p:cNvPicPr>
          <p:nvPr/>
        </p:nvPicPr>
        <p:blipFill rotWithShape="1">
          <a:blip r:embed="rId4"/>
          <a:srcRect l="17820" r="18861"/>
          <a:stretch>
            <a:fillRect/>
          </a:stretch>
        </p:blipFill>
        <p:spPr>
          <a:xfrm>
            <a:off x="11282517" y="191728"/>
            <a:ext cx="680332" cy="635895"/>
          </a:xfrm>
          <a:prstGeom prst="rect">
            <a:avLst/>
          </a:prstGeom>
        </p:spPr>
      </p:pic>
      <p:sp>
        <p:nvSpPr>
          <p:cNvPr id="6" name="Rectangle 5">
            <a:extLst>
              <a:ext uri="{FF2B5EF4-FFF2-40B4-BE49-F238E27FC236}">
                <a16:creationId xmlns:a16="http://schemas.microsoft.com/office/drawing/2014/main" id="{C12E1E13-D64C-F578-C29C-061648BFF2CF}"/>
              </a:ext>
            </a:extLst>
          </p:cNvPr>
          <p:cNvSpPr/>
          <p:nvPr/>
        </p:nvSpPr>
        <p:spPr>
          <a:xfrm>
            <a:off x="206477" y="1287292"/>
            <a:ext cx="11783962"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OUTPUT</a:t>
            </a:r>
            <a:endParaRPr lang="en-IN" sz="20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7874C13-9734-3D80-2444-7A8B4F2AC913}"/>
              </a:ext>
            </a:extLst>
          </p:cNvPr>
          <p:cNvSpPr txBox="1"/>
          <p:nvPr/>
        </p:nvSpPr>
        <p:spPr>
          <a:xfrm>
            <a:off x="3130211" y="2245624"/>
            <a:ext cx="9567519" cy="3170099"/>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Expected Output on LCD</a:t>
            </a:r>
          </a:p>
          <a:p>
            <a:endParaRPr lang="en-IN" dirty="0"/>
          </a:p>
          <a:p>
            <a:r>
              <a:rPr lang="en-IN" sz="2000" dirty="0">
                <a:latin typeface="Times New Roman" panose="02020603050405020304" pitchFamily="18" charset="0"/>
                <a:cs typeface="Times New Roman" panose="02020603050405020304" pitchFamily="18" charset="0"/>
              </a:rPr>
              <a:t>Case 1</a:t>
            </a:r>
            <a:r>
              <a:rPr lang="en-IN" dirty="0">
                <a:latin typeface="Times New Roman" panose="02020603050405020304" pitchFamily="18" charset="0"/>
                <a:cs typeface="Times New Roman" panose="02020603050405020304" pitchFamily="18" charset="0"/>
              </a:rPr>
              <a:t>: When the Soil is Wet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Soil Status:</a:t>
            </a:r>
          </a:p>
          <a:p>
            <a:r>
              <a:rPr lang="en-IN" dirty="0">
                <a:latin typeface="Times New Roman" panose="02020603050405020304" pitchFamily="18" charset="0"/>
                <a:cs typeface="Times New Roman" panose="02020603050405020304" pitchFamily="18" charset="0"/>
              </a:rPr>
              <a:t>    The soil is wet</a:t>
            </a:r>
          </a:p>
          <a:p>
            <a:endParaRPr lang="en-IN"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Case 2</a:t>
            </a:r>
            <a:r>
              <a:rPr lang="en-IN" dirty="0">
                <a:latin typeface="Times New Roman" panose="02020603050405020304" pitchFamily="18" charset="0"/>
                <a:cs typeface="Times New Roman" panose="02020603050405020304" pitchFamily="18" charset="0"/>
              </a:rPr>
              <a:t>: When the Soil is Dry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Soil Status:</a:t>
            </a:r>
          </a:p>
          <a:p>
            <a:r>
              <a:rPr lang="en-IN" dirty="0">
                <a:latin typeface="Times New Roman" panose="02020603050405020304" pitchFamily="18" charset="0"/>
                <a:cs typeface="Times New Roman" panose="02020603050405020304" pitchFamily="18" charset="0"/>
              </a:rPr>
              <a:t>    The soil is dry</a:t>
            </a:r>
          </a:p>
        </p:txBody>
      </p:sp>
    </p:spTree>
    <p:extLst>
      <p:ext uri="{BB962C8B-B14F-4D97-AF65-F5344CB8AC3E}">
        <p14:creationId xmlns:p14="http://schemas.microsoft.com/office/powerpoint/2010/main" val="161069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9D980-9E6B-964D-AC1A-00495987D6D7}"/>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F174CF05-23F6-F2C0-E6F8-77EDCC24D5D9}"/>
              </a:ext>
            </a:extLst>
          </p:cNvPr>
          <p:cNvPicPr>
            <a:picLocks noChangeAspect="1"/>
          </p:cNvPicPr>
          <p:nvPr/>
        </p:nvPicPr>
        <p:blipFill>
          <a:blip r:embed="rId2" cstate="print"/>
          <a:srcRect t="20925" b="14217"/>
          <a:stretch>
            <a:fillRect/>
          </a:stretch>
        </p:blipFill>
        <p:spPr>
          <a:xfrm>
            <a:off x="235983" y="176984"/>
            <a:ext cx="2816934" cy="958645"/>
          </a:xfrm>
          <a:prstGeom prst="rect">
            <a:avLst/>
          </a:prstGeom>
        </p:spPr>
      </p:pic>
      <p:pic>
        <p:nvPicPr>
          <p:cNvPr id="3" name="Picture 2">
            <a:extLst>
              <a:ext uri="{FF2B5EF4-FFF2-40B4-BE49-F238E27FC236}">
                <a16:creationId xmlns:a16="http://schemas.microsoft.com/office/drawing/2014/main" id="{4509CE39-82B8-B955-2176-4E40A0BAC50D}"/>
              </a:ext>
            </a:extLst>
          </p:cNvPr>
          <p:cNvPicPr>
            <a:picLocks noChangeAspect="1"/>
          </p:cNvPicPr>
          <p:nvPr/>
        </p:nvPicPr>
        <p:blipFill>
          <a:blip r:embed="rId3" cstate="print"/>
          <a:stretch>
            <a:fillRect/>
          </a:stretch>
        </p:blipFill>
        <p:spPr>
          <a:xfrm>
            <a:off x="5928852" y="269154"/>
            <a:ext cx="979948" cy="736822"/>
          </a:xfrm>
          <a:prstGeom prst="rect">
            <a:avLst/>
          </a:prstGeom>
        </p:spPr>
      </p:pic>
      <p:pic>
        <p:nvPicPr>
          <p:cNvPr id="4" name="Picture 3">
            <a:extLst>
              <a:ext uri="{FF2B5EF4-FFF2-40B4-BE49-F238E27FC236}">
                <a16:creationId xmlns:a16="http://schemas.microsoft.com/office/drawing/2014/main" id="{14E55396-9BD3-9227-DC7F-4D71614125FC}"/>
              </a:ext>
            </a:extLst>
          </p:cNvPr>
          <p:cNvPicPr>
            <a:picLocks noChangeAspect="1"/>
          </p:cNvPicPr>
          <p:nvPr/>
        </p:nvPicPr>
        <p:blipFill rotWithShape="1">
          <a:blip r:embed="rId4"/>
          <a:srcRect l="17820" r="18861"/>
          <a:stretch>
            <a:fillRect/>
          </a:stretch>
        </p:blipFill>
        <p:spPr>
          <a:xfrm>
            <a:off x="11282517" y="191728"/>
            <a:ext cx="680332" cy="635895"/>
          </a:xfrm>
          <a:prstGeom prst="rect">
            <a:avLst/>
          </a:prstGeom>
        </p:spPr>
      </p:pic>
      <p:sp>
        <p:nvSpPr>
          <p:cNvPr id="5" name="Rectangle 4">
            <a:extLst>
              <a:ext uri="{FF2B5EF4-FFF2-40B4-BE49-F238E27FC236}">
                <a16:creationId xmlns:a16="http://schemas.microsoft.com/office/drawing/2014/main" id="{F5C51560-A48A-A0D4-E7B7-9568A2F8CD8A}"/>
              </a:ext>
            </a:extLst>
          </p:cNvPr>
          <p:cNvSpPr/>
          <p:nvPr/>
        </p:nvSpPr>
        <p:spPr>
          <a:xfrm>
            <a:off x="206477" y="1287292"/>
            <a:ext cx="11783962"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SIMULATION</a:t>
            </a:r>
            <a:endParaRPr lang="en-IN" sz="2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BEC39D5-CCCA-6458-5EE9-C3524294881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72618" y="1937617"/>
            <a:ext cx="9860437" cy="4529171"/>
          </a:xfrm>
          <a:prstGeom prst="rect">
            <a:avLst/>
          </a:prstGeom>
          <a:noFill/>
        </p:spPr>
      </p:pic>
    </p:spTree>
    <p:extLst>
      <p:ext uri="{BB962C8B-B14F-4D97-AF65-F5344CB8AC3E}">
        <p14:creationId xmlns:p14="http://schemas.microsoft.com/office/powerpoint/2010/main" val="629731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7DBED8-322C-7295-C376-498542D1DD29}"/>
              </a:ext>
            </a:extLst>
          </p:cNvPr>
          <p:cNvPicPr>
            <a:picLocks noChangeAspect="1"/>
          </p:cNvPicPr>
          <p:nvPr/>
        </p:nvPicPr>
        <p:blipFill>
          <a:blip r:embed="rId2" cstate="print"/>
          <a:srcRect t="20925" b="14217"/>
          <a:stretch>
            <a:fillRect/>
          </a:stretch>
        </p:blipFill>
        <p:spPr>
          <a:xfrm>
            <a:off x="235983" y="176984"/>
            <a:ext cx="2816934" cy="958645"/>
          </a:xfrm>
          <a:prstGeom prst="rect">
            <a:avLst/>
          </a:prstGeom>
        </p:spPr>
      </p:pic>
      <p:pic>
        <p:nvPicPr>
          <p:cNvPr id="3" name="Picture 2">
            <a:extLst>
              <a:ext uri="{FF2B5EF4-FFF2-40B4-BE49-F238E27FC236}">
                <a16:creationId xmlns:a16="http://schemas.microsoft.com/office/drawing/2014/main" id="{99E3B732-6812-FD14-D74D-7CE9F3371DAA}"/>
              </a:ext>
            </a:extLst>
          </p:cNvPr>
          <p:cNvPicPr>
            <a:picLocks noChangeAspect="1"/>
          </p:cNvPicPr>
          <p:nvPr/>
        </p:nvPicPr>
        <p:blipFill>
          <a:blip r:embed="rId3" cstate="print"/>
          <a:stretch>
            <a:fillRect/>
          </a:stretch>
        </p:blipFill>
        <p:spPr>
          <a:xfrm>
            <a:off x="5928852" y="269154"/>
            <a:ext cx="979948" cy="736822"/>
          </a:xfrm>
          <a:prstGeom prst="rect">
            <a:avLst/>
          </a:prstGeom>
        </p:spPr>
      </p:pic>
      <p:pic>
        <p:nvPicPr>
          <p:cNvPr id="4" name="Picture 3">
            <a:extLst>
              <a:ext uri="{FF2B5EF4-FFF2-40B4-BE49-F238E27FC236}">
                <a16:creationId xmlns:a16="http://schemas.microsoft.com/office/drawing/2014/main" id="{52FB5DBE-643D-0122-7522-7AC7C8874DF4}"/>
              </a:ext>
            </a:extLst>
          </p:cNvPr>
          <p:cNvPicPr>
            <a:picLocks noChangeAspect="1"/>
          </p:cNvPicPr>
          <p:nvPr/>
        </p:nvPicPr>
        <p:blipFill rotWithShape="1">
          <a:blip r:embed="rId4"/>
          <a:srcRect l="17820" r="18861"/>
          <a:stretch>
            <a:fillRect/>
          </a:stretch>
        </p:blipFill>
        <p:spPr>
          <a:xfrm>
            <a:off x="11282517" y="191728"/>
            <a:ext cx="680332" cy="635895"/>
          </a:xfrm>
          <a:prstGeom prst="rect">
            <a:avLst/>
          </a:prstGeom>
        </p:spPr>
      </p:pic>
      <p:sp>
        <p:nvSpPr>
          <p:cNvPr id="5" name="Rectangle 4">
            <a:extLst>
              <a:ext uri="{FF2B5EF4-FFF2-40B4-BE49-F238E27FC236}">
                <a16:creationId xmlns:a16="http://schemas.microsoft.com/office/drawing/2014/main" id="{95ACE832-2260-E266-72AB-D1EDD8364A9D}"/>
              </a:ext>
            </a:extLst>
          </p:cNvPr>
          <p:cNvSpPr/>
          <p:nvPr/>
        </p:nvSpPr>
        <p:spPr>
          <a:xfrm>
            <a:off x="196538" y="1287292"/>
            <a:ext cx="11783962"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CONCLUSION</a:t>
            </a:r>
            <a:endParaRPr lang="en-IN"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0833A84-6AD1-79D8-CEF7-13D582261B0B}"/>
              </a:ext>
            </a:extLst>
          </p:cNvPr>
          <p:cNvSpPr txBox="1"/>
          <p:nvPr/>
        </p:nvSpPr>
        <p:spPr>
          <a:xfrm>
            <a:off x="619760" y="2515351"/>
            <a:ext cx="10283466" cy="3477875"/>
          </a:xfrm>
          <a:prstGeom prst="rect">
            <a:avLst/>
          </a:prstGeom>
          <a:noFill/>
        </p:spPr>
        <p:txBody>
          <a:bodyPr wrap="square">
            <a:spAutoFit/>
          </a:bodyPr>
          <a:lstStyle/>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The Arduino-based plant moisture monitoring system is an efficient, cost-effective, and user-friendly solution for maintaining optimal soil moisture levels for plants. By integrating a soil moisture sensor, display, and optional alert mechanisms, it provides real-time data about soil conditions.</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This system ensures better plant health by alerting users to water the plants when necessary or automating irrigation processes. Its simplicity and scalability make it suitable for home gardens, greenhouses, and agricultural applications.</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Moreover, it encourages resource-efficient practices, reducing water wastage and promoting sustainable gardening.</a:t>
            </a:r>
          </a:p>
        </p:txBody>
      </p:sp>
    </p:spTree>
    <p:extLst>
      <p:ext uri="{BB962C8B-B14F-4D97-AF65-F5344CB8AC3E}">
        <p14:creationId xmlns:p14="http://schemas.microsoft.com/office/powerpoint/2010/main" val="2802485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47BC2D-6146-2A0A-CEBF-4AC5C9C0ED44}"/>
              </a:ext>
            </a:extLst>
          </p:cNvPr>
          <p:cNvPicPr>
            <a:picLocks noChangeAspect="1"/>
          </p:cNvPicPr>
          <p:nvPr/>
        </p:nvPicPr>
        <p:blipFill>
          <a:blip r:embed="rId2" cstate="print"/>
          <a:srcRect t="20925" b="14217"/>
          <a:stretch>
            <a:fillRect/>
          </a:stretch>
        </p:blipFill>
        <p:spPr>
          <a:xfrm>
            <a:off x="235983" y="176984"/>
            <a:ext cx="2816934" cy="958645"/>
          </a:xfrm>
          <a:prstGeom prst="rect">
            <a:avLst/>
          </a:prstGeom>
        </p:spPr>
      </p:pic>
      <p:pic>
        <p:nvPicPr>
          <p:cNvPr id="3" name="Picture 2">
            <a:extLst>
              <a:ext uri="{FF2B5EF4-FFF2-40B4-BE49-F238E27FC236}">
                <a16:creationId xmlns:a16="http://schemas.microsoft.com/office/drawing/2014/main" id="{DBB8C06B-B2D4-DB65-CF01-FD1BBB68256F}"/>
              </a:ext>
            </a:extLst>
          </p:cNvPr>
          <p:cNvPicPr>
            <a:picLocks noChangeAspect="1"/>
          </p:cNvPicPr>
          <p:nvPr/>
        </p:nvPicPr>
        <p:blipFill>
          <a:blip r:embed="rId3" cstate="print"/>
          <a:stretch>
            <a:fillRect/>
          </a:stretch>
        </p:blipFill>
        <p:spPr>
          <a:xfrm>
            <a:off x="5928852" y="269154"/>
            <a:ext cx="979948" cy="736822"/>
          </a:xfrm>
          <a:prstGeom prst="rect">
            <a:avLst/>
          </a:prstGeom>
        </p:spPr>
      </p:pic>
      <p:pic>
        <p:nvPicPr>
          <p:cNvPr id="4" name="Picture 3">
            <a:extLst>
              <a:ext uri="{FF2B5EF4-FFF2-40B4-BE49-F238E27FC236}">
                <a16:creationId xmlns:a16="http://schemas.microsoft.com/office/drawing/2014/main" id="{6F51923F-A628-B2FF-914F-0A70623AA83E}"/>
              </a:ext>
            </a:extLst>
          </p:cNvPr>
          <p:cNvPicPr>
            <a:picLocks noChangeAspect="1"/>
          </p:cNvPicPr>
          <p:nvPr/>
        </p:nvPicPr>
        <p:blipFill rotWithShape="1">
          <a:blip r:embed="rId4"/>
          <a:srcRect l="17820" r="18861"/>
          <a:stretch>
            <a:fillRect/>
          </a:stretch>
        </p:blipFill>
        <p:spPr>
          <a:xfrm>
            <a:off x="11282517" y="191728"/>
            <a:ext cx="680332" cy="635895"/>
          </a:xfrm>
          <a:prstGeom prst="rect">
            <a:avLst/>
          </a:prstGeom>
        </p:spPr>
      </p:pic>
      <p:sp>
        <p:nvSpPr>
          <p:cNvPr id="5" name="Rectangle 4">
            <a:extLst>
              <a:ext uri="{FF2B5EF4-FFF2-40B4-BE49-F238E27FC236}">
                <a16:creationId xmlns:a16="http://schemas.microsoft.com/office/drawing/2014/main" id="{3E59FF8A-278B-CD9A-DAAB-2D3A0930BC3C}"/>
              </a:ext>
            </a:extLst>
          </p:cNvPr>
          <p:cNvSpPr/>
          <p:nvPr/>
        </p:nvSpPr>
        <p:spPr>
          <a:xfrm>
            <a:off x="186599" y="1287292"/>
            <a:ext cx="11783962"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FUTURE  ENHANCEMENT</a:t>
            </a:r>
            <a:endParaRPr lang="en-IN"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3CA0494-97A4-FF5E-7E45-38C155168A2B}"/>
              </a:ext>
            </a:extLst>
          </p:cNvPr>
          <p:cNvSpPr txBox="1"/>
          <p:nvPr/>
        </p:nvSpPr>
        <p:spPr>
          <a:xfrm>
            <a:off x="487680" y="2067271"/>
            <a:ext cx="10794837" cy="4154984"/>
          </a:xfrm>
          <a:prstGeom prst="rect">
            <a:avLst/>
          </a:prstGeom>
          <a:noFill/>
        </p:spPr>
        <p:txBody>
          <a:bodyPr wrap="square">
            <a:spAutoFit/>
          </a:bodyPr>
          <a:lstStyle/>
          <a:p>
            <a:pPr marL="285750" indent="-285750"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Automated Irrigation:    </a:t>
            </a:r>
            <a:r>
              <a:rPr lang="en-IN" dirty="0"/>
              <a:t>Integrate a water pump controlled by a relay to automate the watering process when moisture levels drop below a set threshold.</a:t>
            </a:r>
          </a:p>
          <a:p>
            <a:pPr algn="just"/>
            <a:endParaRPr lang="en-IN" dirty="0"/>
          </a:p>
          <a:p>
            <a:pPr marL="285750" indent="-285750"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 IoT Integration:  </a:t>
            </a:r>
            <a:r>
              <a:rPr lang="en-IN" dirty="0">
                <a:latin typeface="Times New Roman" panose="02020603050405020304" pitchFamily="18" charset="0"/>
                <a:cs typeface="Times New Roman" panose="02020603050405020304" pitchFamily="18" charset="0"/>
              </a:rPr>
              <a:t>Connect the system to the Internet using modules like ESP8266 or ESP32 for remote monitoring and control via a smartphone app or web interface</a:t>
            </a:r>
            <a:r>
              <a:rPr lang="en-IN" dirty="0"/>
              <a:t>.</a:t>
            </a:r>
          </a:p>
          <a:p>
            <a:pPr algn="just"/>
            <a:endParaRPr lang="en-IN" dirty="0"/>
          </a:p>
          <a:p>
            <a:pPr marL="285750" indent="-285750" algn="just">
              <a:buFont typeface="Wingdings" panose="05000000000000000000" pitchFamily="2" charset="2"/>
              <a:buChar char="v"/>
            </a:pPr>
            <a:r>
              <a:rPr lang="en-IN" dirty="0"/>
              <a:t> </a:t>
            </a:r>
            <a:r>
              <a:rPr lang="en-IN" sz="2000" dirty="0">
                <a:latin typeface="Times New Roman" panose="02020603050405020304" pitchFamily="18" charset="0"/>
                <a:cs typeface="Times New Roman" panose="02020603050405020304" pitchFamily="18" charset="0"/>
              </a:rPr>
              <a:t>Multi-Sensor Network</a:t>
            </a:r>
            <a:r>
              <a:rPr lang="en-IN" dirty="0">
                <a:latin typeface="Times New Roman" panose="02020603050405020304" pitchFamily="18" charset="0"/>
                <a:cs typeface="Times New Roman" panose="02020603050405020304" pitchFamily="18" charset="0"/>
              </a:rPr>
              <a:t>:  Deploy multiple sensors to monitor moisture levels in different areas of a garden or farm and optimize irrigation per zone.</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 Weather Monitoring:   </a:t>
            </a:r>
            <a:r>
              <a:rPr lang="en-IN" dirty="0">
                <a:latin typeface="Times New Roman" panose="02020603050405020304" pitchFamily="18" charset="0"/>
                <a:cs typeface="Times New Roman" panose="02020603050405020304" pitchFamily="18" charset="0"/>
              </a:rPr>
              <a:t>Include additional sensors (e.g., temperature, humidity, and rain sensors) to create a comprehensive weather station for smarter irrigation decisions.</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IN" dirty="0"/>
              <a:t> </a:t>
            </a:r>
            <a:r>
              <a:rPr lang="en-IN" sz="2000" dirty="0">
                <a:latin typeface="Times New Roman" panose="02020603050405020304" pitchFamily="18" charset="0"/>
                <a:cs typeface="Times New Roman" panose="02020603050405020304" pitchFamily="18" charset="0"/>
              </a:rPr>
              <a:t>Mobile Notifications:   </a:t>
            </a:r>
            <a:r>
              <a:rPr lang="en-IN" dirty="0">
                <a:latin typeface="Times New Roman" panose="02020603050405020304" pitchFamily="18" charset="0"/>
                <a:cs typeface="Times New Roman" panose="02020603050405020304" pitchFamily="18" charset="0"/>
              </a:rPr>
              <a:t>Set up alerts via SMS, email, or mobile apps to notify users when soil moisture drops to critical levels.</a:t>
            </a:r>
          </a:p>
        </p:txBody>
      </p:sp>
    </p:spTree>
    <p:extLst>
      <p:ext uri="{BB962C8B-B14F-4D97-AF65-F5344CB8AC3E}">
        <p14:creationId xmlns:p14="http://schemas.microsoft.com/office/powerpoint/2010/main" val="2017915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1785955"/>
            <a:ext cx="11430000" cy="4272758"/>
          </a:xfrm>
          <a:prstGeom prst="rect">
            <a:avLst/>
          </a:prstGeom>
        </p:spPr>
        <p:txBody>
          <a:bodyPr wrap="square">
            <a:no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 Plant Moisture Monitoring System is a simple yet effective solution for maintaining the health of plants by continuously monitoring soil moisture levels. This system uses an Arduino Uno, a soil moisture sensor, and an optional LCD display to determine whether the soil is wet or dry.</a:t>
            </a:r>
          </a:p>
          <a:p>
            <a:pPr marL="342900" indent="-342900"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primary goal of this project is to assist users in ensuring optimal water levels for their plants, which is critical for healthy growth. The system operates by reading data from a soil moisture sensor, processing it using the Arduino, and displaying the status on an LCD screen. This makes it an ideal tool for gardening enthusiasts, farmers, and automated irrigation systems.</a:t>
            </a:r>
          </a:p>
        </p:txBody>
      </p:sp>
      <p:sp>
        <p:nvSpPr>
          <p:cNvPr id="3" name="Rectangle 2"/>
          <p:cNvSpPr/>
          <p:nvPr/>
        </p:nvSpPr>
        <p:spPr>
          <a:xfrm>
            <a:off x="206477" y="1287292"/>
            <a:ext cx="11783962"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ABSTRACT</a:t>
            </a:r>
          </a:p>
        </p:txBody>
      </p:sp>
      <p:pic>
        <p:nvPicPr>
          <p:cNvPr id="8" name="Picture 7"/>
          <p:cNvPicPr>
            <a:picLocks noChangeAspect="1"/>
          </p:cNvPicPr>
          <p:nvPr/>
        </p:nvPicPr>
        <p:blipFill>
          <a:blip r:embed="rId2" cstate="print"/>
          <a:srcRect t="20925" b="14217"/>
          <a:stretch>
            <a:fillRect/>
          </a:stretch>
        </p:blipFill>
        <p:spPr>
          <a:xfrm>
            <a:off x="235983" y="176984"/>
            <a:ext cx="2816934" cy="958645"/>
          </a:xfrm>
          <a:prstGeom prst="rect">
            <a:avLst/>
          </a:prstGeom>
        </p:spPr>
      </p:pic>
      <p:pic>
        <p:nvPicPr>
          <p:cNvPr id="9" name="Picture 8"/>
          <p:cNvPicPr>
            <a:picLocks noChangeAspect="1"/>
          </p:cNvPicPr>
          <p:nvPr/>
        </p:nvPicPr>
        <p:blipFill rotWithShape="1">
          <a:blip r:embed="rId3"/>
          <a:srcRect l="17820" r="18861"/>
          <a:stretch>
            <a:fillRect/>
          </a:stretch>
        </p:blipFill>
        <p:spPr>
          <a:xfrm>
            <a:off x="11282517" y="191728"/>
            <a:ext cx="680332" cy="635895"/>
          </a:xfrm>
          <a:prstGeom prst="rect">
            <a:avLst/>
          </a:prstGeom>
        </p:spPr>
      </p:pic>
      <p:pic>
        <p:nvPicPr>
          <p:cNvPr id="10" name="Picture 9"/>
          <p:cNvPicPr>
            <a:picLocks noChangeAspect="1"/>
          </p:cNvPicPr>
          <p:nvPr/>
        </p:nvPicPr>
        <p:blipFill>
          <a:blip r:embed="rId4" cstate="print"/>
          <a:stretch>
            <a:fillRect/>
          </a:stretch>
        </p:blipFill>
        <p:spPr>
          <a:xfrm>
            <a:off x="5928852" y="269154"/>
            <a:ext cx="979948" cy="736822"/>
          </a:xfrm>
          <a:prstGeom prst="rect">
            <a:avLst/>
          </a:prstGeom>
        </p:spPr>
      </p:pic>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C84D9A-C161-476C-F438-F0DC2D0DB6C0}"/>
              </a:ext>
            </a:extLst>
          </p:cNvPr>
          <p:cNvPicPr>
            <a:picLocks noChangeAspect="1"/>
          </p:cNvPicPr>
          <p:nvPr/>
        </p:nvPicPr>
        <p:blipFill>
          <a:blip r:embed="rId2" cstate="print"/>
          <a:srcRect t="20925" b="14217"/>
          <a:stretch>
            <a:fillRect/>
          </a:stretch>
        </p:blipFill>
        <p:spPr>
          <a:xfrm>
            <a:off x="235983" y="176984"/>
            <a:ext cx="2816934" cy="958645"/>
          </a:xfrm>
          <a:prstGeom prst="rect">
            <a:avLst/>
          </a:prstGeom>
        </p:spPr>
      </p:pic>
      <p:pic>
        <p:nvPicPr>
          <p:cNvPr id="3" name="Picture 2">
            <a:extLst>
              <a:ext uri="{FF2B5EF4-FFF2-40B4-BE49-F238E27FC236}">
                <a16:creationId xmlns:a16="http://schemas.microsoft.com/office/drawing/2014/main" id="{201BFF13-8D17-A4BF-6A45-BDB332050AC1}"/>
              </a:ext>
            </a:extLst>
          </p:cNvPr>
          <p:cNvPicPr>
            <a:picLocks noChangeAspect="1"/>
          </p:cNvPicPr>
          <p:nvPr/>
        </p:nvPicPr>
        <p:blipFill>
          <a:blip r:embed="rId3" cstate="print"/>
          <a:stretch>
            <a:fillRect/>
          </a:stretch>
        </p:blipFill>
        <p:spPr>
          <a:xfrm>
            <a:off x="5928852" y="269154"/>
            <a:ext cx="979948" cy="736822"/>
          </a:xfrm>
          <a:prstGeom prst="rect">
            <a:avLst/>
          </a:prstGeom>
        </p:spPr>
      </p:pic>
      <p:pic>
        <p:nvPicPr>
          <p:cNvPr id="4" name="Picture 3">
            <a:extLst>
              <a:ext uri="{FF2B5EF4-FFF2-40B4-BE49-F238E27FC236}">
                <a16:creationId xmlns:a16="http://schemas.microsoft.com/office/drawing/2014/main" id="{8041571A-5386-112C-7D30-4C571379F18B}"/>
              </a:ext>
            </a:extLst>
          </p:cNvPr>
          <p:cNvPicPr>
            <a:picLocks noChangeAspect="1"/>
          </p:cNvPicPr>
          <p:nvPr/>
        </p:nvPicPr>
        <p:blipFill rotWithShape="1">
          <a:blip r:embed="rId4"/>
          <a:srcRect l="17820" r="18861"/>
          <a:stretch>
            <a:fillRect/>
          </a:stretch>
        </p:blipFill>
        <p:spPr>
          <a:xfrm>
            <a:off x="11282517" y="191728"/>
            <a:ext cx="680332" cy="635895"/>
          </a:xfrm>
          <a:prstGeom prst="rect">
            <a:avLst/>
          </a:prstGeom>
        </p:spPr>
      </p:pic>
      <p:sp>
        <p:nvSpPr>
          <p:cNvPr id="5" name="Rectangle 4">
            <a:extLst>
              <a:ext uri="{FF2B5EF4-FFF2-40B4-BE49-F238E27FC236}">
                <a16:creationId xmlns:a16="http://schemas.microsoft.com/office/drawing/2014/main" id="{0E965CB6-8B6B-4C15-59E5-B8D37B7FA2D8}"/>
              </a:ext>
            </a:extLst>
          </p:cNvPr>
          <p:cNvSpPr/>
          <p:nvPr/>
        </p:nvSpPr>
        <p:spPr>
          <a:xfrm>
            <a:off x="186599" y="1287292"/>
            <a:ext cx="11783962"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REFERENCE</a:t>
            </a:r>
            <a:endParaRPr lang="en-IN" sz="20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5B96100-2C81-9549-19DE-A085311C5499}"/>
              </a:ext>
            </a:extLst>
          </p:cNvPr>
          <p:cNvSpPr txBox="1"/>
          <p:nvPr/>
        </p:nvSpPr>
        <p:spPr>
          <a:xfrm>
            <a:off x="457200" y="2128231"/>
            <a:ext cx="11163782" cy="5009898"/>
          </a:xfrm>
          <a:prstGeom prst="rect">
            <a:avLst/>
          </a:prstGeom>
          <a:noFill/>
        </p:spPr>
        <p:txBody>
          <a:bodyPr wrap="square">
            <a:spAutoFit/>
          </a:bodyPr>
          <a:lstStyle/>
          <a:p>
            <a:pPr marL="742950" indent="-285750">
              <a:lnSpc>
                <a:spcPct val="107000"/>
              </a:lnSpc>
              <a:buFont typeface="Wingdings" panose="05000000000000000000" pitchFamily="2" charset="2"/>
              <a:buChar char="Ø"/>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IEEE:</a:t>
            </a:r>
            <a:r>
              <a:rPr lang="en-US" sz="2000" b="1" kern="18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Automatic plant monitoring system on </a:t>
            </a:r>
            <a:r>
              <a:rPr lang="en-IN" sz="20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2017 International Conference on Trends in Electronics and Informatics (ICEI)</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indent="-285750">
              <a:lnSpc>
                <a:spcPct val="107000"/>
              </a:lnSpc>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Nermin Duzic(International  BURCH University) </a:t>
            </a:r>
            <a:r>
              <a:rPr lang="it-IT" sz="2000" b="0" i="0" dirty="0">
                <a:solidFill>
                  <a:srgbClr val="555555"/>
                </a:solidFill>
                <a:effectLst/>
                <a:latin typeface="Roboto" panose="02000000000000000000" pitchFamily="2" charset="0"/>
              </a:rPr>
              <a:t>June 2017 </a:t>
            </a:r>
            <a:r>
              <a:rPr lang="it-IT" sz="2000" b="0" i="0" u="sng" dirty="0">
                <a:solidFill>
                  <a:srgbClr val="555555"/>
                </a:solidFill>
                <a:effectLst/>
                <a:latin typeface="inherit"/>
                <a:hlinkClick r:id="rId6"/>
              </a:rPr>
              <a:t>Collegium Antropologicum</a:t>
            </a:r>
            <a:r>
              <a:rPr lang="it-IT" sz="2000" b="0" i="0" dirty="0">
                <a:solidFill>
                  <a:srgbClr val="555555"/>
                </a:solidFill>
                <a:effectLst/>
                <a:latin typeface="Roboto" panose="02000000000000000000" pitchFamily="2" charset="0"/>
              </a:rPr>
              <a:t> 41(2):169-172</a:t>
            </a:r>
            <a:r>
              <a:rPr lang="it-IT" sz="2000" dirty="0">
                <a:solidFill>
                  <a:srgbClr val="555555"/>
                </a:solidFill>
                <a:latin typeface="Roboto" panose="02000000000000000000" pitchFamily="2" charset="0"/>
              </a:rPr>
              <a:t> </a:t>
            </a:r>
            <a:r>
              <a:rPr lang="en-US" sz="2000" b="0" i="0" dirty="0">
                <a:solidFill>
                  <a:srgbClr val="111111"/>
                </a:solidFill>
                <a:effectLst/>
                <a:latin typeface="Roboto" panose="02000000000000000000" pitchFamily="2" charset="0"/>
              </a:rPr>
              <a:t>“Automatic Plant Watering System via Soil Moisture Sensing” </a:t>
            </a:r>
          </a:p>
          <a:p>
            <a:pPr marL="742950" indent="-285750">
              <a:lnSpc>
                <a:spcPct val="107000"/>
              </a:lnSpc>
              <a:buFont typeface="Wingdings" panose="05000000000000000000" pitchFamily="2" charset="2"/>
              <a:buChar char="Ø"/>
            </a:pPr>
            <a:endParaRPr lang="en-US" sz="2000" dirty="0">
              <a:solidFill>
                <a:srgbClr val="111111"/>
              </a:solidFill>
              <a:latin typeface="Roboto" panose="02000000000000000000" pitchFamily="2" charset="0"/>
            </a:endParaRPr>
          </a:p>
          <a:p>
            <a:pPr marL="742950" indent="-285750">
              <a:lnSpc>
                <a:spcPct val="107000"/>
              </a:lnSpc>
              <a:buFont typeface="Wingdings" panose="05000000000000000000" pitchFamily="2" charset="2"/>
              <a:buChar char="Ø"/>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International Journal of Engineering Research &amp; Technology (IJERT) http://www.ijert.org ISSN: 2278-0181 IJERTV10IS090003 (This work is licensed under a Creative Commons Attribution 4.0 International License.) Published by: www.ijert.org Vol. 10 Issue 09, September-2021.</a:t>
            </a:r>
          </a:p>
          <a:p>
            <a:pPr marL="742950" indent="-285750">
              <a:lnSpc>
                <a:spcPct val="107000"/>
              </a:lnSpc>
              <a:buFont typeface="Wingdings" panose="05000000000000000000" pitchFamily="2" charset="2"/>
              <a:buChar char="Ø"/>
            </a:pP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742950" indent="-285750">
              <a:lnSpc>
                <a:spcPct val="107000"/>
              </a:lnSpc>
              <a:buFont typeface="Wingdings" panose="05000000000000000000" pitchFamily="2" charset="2"/>
              <a:buChar char="Ø"/>
            </a:pPr>
            <a:r>
              <a:rPr lang="en-IN" sz="20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7" tooltip="Go to Smart Agricultural Technology on ScienceDirect"/>
              </a:rPr>
              <a:t> Smart Agricultural Technology</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8" tooltip="Go to table of contents for this volume/issue"/>
              </a:rPr>
              <a:t>Volume 2</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December 2022, 100032 Automation of soil moisture sensor.</a:t>
            </a:r>
            <a:b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2000" b="0" i="0" dirty="0">
                <a:solidFill>
                  <a:srgbClr val="111111"/>
                </a:solidFill>
                <a:effectLst/>
                <a:latin typeface="Roboto" panose="02000000000000000000" pitchFamily="2" charset="0"/>
              </a:rPr>
            </a:b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8686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77" y="1287292"/>
            <a:ext cx="11783962"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IDENTIFICATION &amp; DEFINITION OF PROBLEM</a:t>
            </a:r>
          </a:p>
        </p:txBody>
      </p:sp>
      <p:pic>
        <p:nvPicPr>
          <p:cNvPr id="8" name="Picture 7"/>
          <p:cNvPicPr>
            <a:picLocks noChangeAspect="1"/>
          </p:cNvPicPr>
          <p:nvPr/>
        </p:nvPicPr>
        <p:blipFill>
          <a:blip r:embed="rId2" cstate="print"/>
          <a:srcRect t="20925" b="14217"/>
          <a:stretch>
            <a:fillRect/>
          </a:stretch>
        </p:blipFill>
        <p:spPr>
          <a:xfrm>
            <a:off x="235983" y="176984"/>
            <a:ext cx="2816934" cy="958645"/>
          </a:xfrm>
          <a:prstGeom prst="rect">
            <a:avLst/>
          </a:prstGeom>
        </p:spPr>
      </p:pic>
      <p:pic>
        <p:nvPicPr>
          <p:cNvPr id="9" name="Picture 8"/>
          <p:cNvPicPr>
            <a:picLocks noChangeAspect="1"/>
          </p:cNvPicPr>
          <p:nvPr/>
        </p:nvPicPr>
        <p:blipFill rotWithShape="1">
          <a:blip r:embed="rId3"/>
          <a:srcRect l="17820" r="18861"/>
          <a:stretch>
            <a:fillRect/>
          </a:stretch>
        </p:blipFill>
        <p:spPr>
          <a:xfrm>
            <a:off x="11282517" y="191728"/>
            <a:ext cx="680332" cy="635895"/>
          </a:xfrm>
          <a:prstGeom prst="rect">
            <a:avLst/>
          </a:prstGeom>
        </p:spPr>
      </p:pic>
      <p:pic>
        <p:nvPicPr>
          <p:cNvPr id="10" name="Picture 9"/>
          <p:cNvPicPr>
            <a:picLocks noChangeAspect="1"/>
          </p:cNvPicPr>
          <p:nvPr/>
        </p:nvPicPr>
        <p:blipFill>
          <a:blip r:embed="rId4" cstate="print"/>
          <a:stretch>
            <a:fillRect/>
          </a:stretch>
        </p:blipFill>
        <p:spPr>
          <a:xfrm>
            <a:off x="5928852" y="269154"/>
            <a:ext cx="979948" cy="736822"/>
          </a:xfrm>
          <a:prstGeom prst="rect">
            <a:avLst/>
          </a:prstGeom>
        </p:spPr>
      </p:pic>
      <p:sp>
        <p:nvSpPr>
          <p:cNvPr id="2" name="Text Box 1"/>
          <p:cNvSpPr txBox="1"/>
          <p:nvPr/>
        </p:nvSpPr>
        <p:spPr>
          <a:xfrm>
            <a:off x="206477" y="1867811"/>
            <a:ext cx="11756372" cy="4721035"/>
          </a:xfrm>
          <a:prstGeom prst="rect">
            <a:avLst/>
          </a:prstGeom>
          <a:noFill/>
        </p:spPr>
        <p:txBody>
          <a:bodyPr wrap="square" rtlCol="0">
            <a:noAutofit/>
          </a:bodyPr>
          <a:lstStyle/>
          <a:p>
            <a:pPr algn="just"/>
            <a:r>
              <a:rPr lang="en-US" dirty="0"/>
              <a:t> </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Accuracy of Soil Moisture Readings: Soil moisture sensors may provide inconsistent or inaccurate readings due to varying soil types, salinity, or sensor degradation over.</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Power Consumption:  Continuous operation of the LCD and the Arduino board can lead to higher power consumption, especially in battery-powered systems.</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Threshold Sensitivity:  Predefined moisture thresholds may not suit all plants or environmental conditions, leading to false alerts or improper watering schedules.</a:t>
            </a:r>
          </a:p>
          <a:p>
            <a:pPr marL="285750" indent="-285750">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Maintenance and DurabilityProblem: Soil moisture sensors and LCD modules may require regular maintenance or replacements due to wear and tear or environmental exposure.</a:t>
            </a:r>
          </a:p>
          <a:p>
            <a:pPr marL="285750" indent="-285750">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3539" y="1785955"/>
            <a:ext cx="11100122" cy="5110897"/>
          </a:xfrm>
          <a:prstGeom prst="rect">
            <a:avLst/>
          </a:prstGeom>
        </p:spPr>
        <p:txBody>
          <a:bodyPr wrap="square">
            <a:noAutofit/>
          </a:bodyPr>
          <a:lstStyle/>
          <a:p>
            <a:pPr algn="l">
              <a:lnSpc>
                <a:spcPct val="250000"/>
              </a:lnSpc>
              <a:spcBef>
                <a:spcPts val="1050"/>
              </a:spcBef>
            </a:pPr>
            <a:r>
              <a:rPr lang="en-US" sz="1600" b="1" i="0" u="sng" strike="noStrike" dirty="0">
                <a:effectLst/>
                <a:latin typeface="Times New Roman" panose="02020603050405020304" pitchFamily="18" charset="0"/>
                <a:cs typeface="Times New Roman" panose="02020603050405020304" pitchFamily="18" charset="0"/>
                <a:hlinkClick r:id="rId2" tooltip="View other papers by this author">
                  <a:extLst>
                    <a:ext uri="{A12FA001-AC4F-418D-AE19-62706E023703}">
                      <ahyp:hlinkClr xmlns:ahyp="http://schemas.microsoft.com/office/drawing/2018/hyperlinkcolor" val="tx"/>
                    </a:ext>
                  </a:extLst>
                </a:hlinkClick>
              </a:rPr>
              <a:t>Megh Sahasrabudhe</a:t>
            </a:r>
            <a:endParaRPr lang="en-US" sz="1600" b="1" i="0" u="sng" dirty="0">
              <a:effectLst/>
              <a:latin typeface="Times New Roman" panose="02020603050405020304" pitchFamily="18" charset="0"/>
              <a:cs typeface="Times New Roman" panose="02020603050405020304" pitchFamily="18" charset="0"/>
            </a:endParaRPr>
          </a:p>
          <a:p>
            <a:pPr algn="l">
              <a:lnSpc>
                <a:spcPts val="1500"/>
              </a:lnSpc>
              <a:spcAft>
                <a:spcPts val="750"/>
              </a:spcAft>
            </a:pPr>
            <a:r>
              <a:rPr lang="en-US" sz="1600" b="1" i="0" dirty="0">
                <a:solidFill>
                  <a:srgbClr val="505050"/>
                </a:solidFill>
                <a:effectLst/>
                <a:latin typeface="Times New Roman" panose="02020603050405020304" pitchFamily="18" charset="0"/>
                <a:cs typeface="Times New Roman" panose="02020603050405020304" pitchFamily="18" charset="0"/>
              </a:rPr>
              <a:t>K. J. Somaiya College of Engineering(</a:t>
            </a:r>
            <a:r>
              <a:rPr lang="en-IN" sz="1600" b="1" i="0" dirty="0">
                <a:solidFill>
                  <a:srgbClr val="666666"/>
                </a:solidFill>
                <a:effectLst/>
                <a:latin typeface="Times New Roman" panose="02020603050405020304" pitchFamily="18" charset="0"/>
                <a:cs typeface="Times New Roman" panose="02020603050405020304" pitchFamily="18" charset="0"/>
              </a:rPr>
              <a:t>18 Jul 2023</a:t>
            </a:r>
            <a:r>
              <a:rPr lang="en-US" sz="1600" b="1" i="0" dirty="0">
                <a:solidFill>
                  <a:srgbClr val="505050"/>
                </a:solidFill>
                <a:effectLst/>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1600" b="0" i="0" dirty="0">
                <a:solidFill>
                  <a:srgbClr val="505050"/>
                </a:solidFill>
                <a:effectLst/>
                <a:latin typeface="Times New Roman" panose="02020603050405020304" pitchFamily="18" charset="0"/>
                <a:cs typeface="Times New Roman" panose="02020603050405020304" pitchFamily="18" charset="0"/>
              </a:rPr>
              <a:t>Monitoring the soil moisture of plants is crucial for their proper growth and health. However, it can be a tedious and time-consuming task to check these values manually. In this paper, we propose an Arduino Uno-based system that uses soil moisture and pH sensors to continuously monitor and helps to maintain optimal soil conditions for plants. The microcontroller of the system constantly checks the values and displays them on an LCD screen as well as the Serial Monitor for easy monitoring by the user. </a:t>
            </a:r>
          </a:p>
          <a:p>
            <a:pPr marL="342900" indent="-342900" algn="just">
              <a:lnSpc>
                <a:spcPct val="150000"/>
              </a:lnSpc>
              <a:buFont typeface="Wingdings" panose="05000000000000000000" pitchFamily="2" charset="2"/>
              <a:buChar char="Ø"/>
            </a:pPr>
            <a:r>
              <a:rPr lang="en-US" sz="1600" b="0" i="0" dirty="0">
                <a:solidFill>
                  <a:srgbClr val="505050"/>
                </a:solidFill>
                <a:effectLst/>
                <a:latin typeface="Times New Roman" panose="02020603050405020304" pitchFamily="18" charset="0"/>
                <a:cs typeface="Times New Roman" panose="02020603050405020304" pitchFamily="18" charset="0"/>
              </a:rPr>
              <a:t>The system offers an effective and efficient solution for maintaining healthy plants, making it suitable for use in home gardens, indoor plant setups, or even in commercial greenhouses. The paper describes the system’s design, implementation, and testing, along with its advantages and limitations. The proposed system provides an automated solution for insuring optimal soil moisture for plants, eliminating the need for manual monitoring and reducing the risk of plant decay or death due to neglect.</a:t>
            </a:r>
            <a:endParaRPr lang="en-US" sz="1600" dirty="0">
              <a:latin typeface="Times New Roman" panose="02020603050405020304" pitchFamily="18" charset="0"/>
              <a:cs typeface="Times New Roman" panose="02020603050405020304" pitchFamily="18" charset="0"/>
            </a:endParaRPr>
          </a:p>
        </p:txBody>
      </p:sp>
      <p:sp>
        <p:nvSpPr>
          <p:cNvPr id="3" name="Rectangle 2"/>
          <p:cNvSpPr/>
          <p:nvPr/>
        </p:nvSpPr>
        <p:spPr>
          <a:xfrm>
            <a:off x="206477" y="1287292"/>
            <a:ext cx="11783962"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LITERATURE REVIEW</a:t>
            </a:r>
          </a:p>
        </p:txBody>
      </p:sp>
      <p:pic>
        <p:nvPicPr>
          <p:cNvPr id="8" name="Picture 7"/>
          <p:cNvPicPr>
            <a:picLocks noChangeAspect="1"/>
          </p:cNvPicPr>
          <p:nvPr/>
        </p:nvPicPr>
        <p:blipFill>
          <a:blip r:embed="rId3" cstate="print"/>
          <a:srcRect t="20925" b="14217"/>
          <a:stretch>
            <a:fillRect/>
          </a:stretch>
        </p:blipFill>
        <p:spPr>
          <a:xfrm>
            <a:off x="235983" y="176984"/>
            <a:ext cx="2816934" cy="958645"/>
          </a:xfrm>
          <a:prstGeom prst="rect">
            <a:avLst/>
          </a:prstGeom>
        </p:spPr>
      </p:pic>
      <p:pic>
        <p:nvPicPr>
          <p:cNvPr id="9" name="Picture 8"/>
          <p:cNvPicPr>
            <a:picLocks noChangeAspect="1"/>
          </p:cNvPicPr>
          <p:nvPr/>
        </p:nvPicPr>
        <p:blipFill rotWithShape="1">
          <a:blip r:embed="rId4"/>
          <a:srcRect l="17820" r="18861"/>
          <a:stretch>
            <a:fillRect/>
          </a:stretch>
        </p:blipFill>
        <p:spPr>
          <a:xfrm>
            <a:off x="11282517" y="191728"/>
            <a:ext cx="680332" cy="635895"/>
          </a:xfrm>
          <a:prstGeom prst="rect">
            <a:avLst/>
          </a:prstGeom>
        </p:spPr>
      </p:pic>
      <p:pic>
        <p:nvPicPr>
          <p:cNvPr id="10" name="Picture 9"/>
          <p:cNvPicPr>
            <a:picLocks noChangeAspect="1"/>
          </p:cNvPicPr>
          <p:nvPr/>
        </p:nvPicPr>
        <p:blipFill>
          <a:blip r:embed="rId5" cstate="print"/>
          <a:stretch>
            <a:fillRect/>
          </a:stretch>
        </p:blipFill>
        <p:spPr>
          <a:xfrm>
            <a:off x="5928852" y="269154"/>
            <a:ext cx="979948" cy="736822"/>
          </a:xfrm>
          <a:prstGeom prst="rect">
            <a:avLst/>
          </a:prstGeom>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8887" y="1282498"/>
            <a:ext cx="11783962"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IN" sz="2000" b="1" dirty="0">
                <a:latin typeface="Times New Roman" panose="02020603050405020304" pitchFamily="18" charset="0"/>
                <a:cs typeface="Times New Roman" panose="02020603050405020304" pitchFamily="18" charset="0"/>
              </a:rPr>
              <a:t>IDENTIFICATION OF ALTERNATE SOLUTIONS</a:t>
            </a:r>
          </a:p>
        </p:txBody>
      </p:sp>
      <p:pic>
        <p:nvPicPr>
          <p:cNvPr id="8" name="Picture 7"/>
          <p:cNvPicPr>
            <a:picLocks noChangeAspect="1"/>
          </p:cNvPicPr>
          <p:nvPr/>
        </p:nvPicPr>
        <p:blipFill>
          <a:blip r:embed="rId2" cstate="print"/>
          <a:srcRect t="20925" b="14217"/>
          <a:stretch>
            <a:fillRect/>
          </a:stretch>
        </p:blipFill>
        <p:spPr>
          <a:xfrm>
            <a:off x="235983" y="176984"/>
            <a:ext cx="2816934" cy="958645"/>
          </a:xfrm>
          <a:prstGeom prst="rect">
            <a:avLst/>
          </a:prstGeom>
        </p:spPr>
      </p:pic>
      <p:pic>
        <p:nvPicPr>
          <p:cNvPr id="9" name="Picture 8"/>
          <p:cNvPicPr>
            <a:picLocks noChangeAspect="1"/>
          </p:cNvPicPr>
          <p:nvPr/>
        </p:nvPicPr>
        <p:blipFill rotWithShape="1">
          <a:blip r:embed="rId3"/>
          <a:srcRect l="17820" r="18861"/>
          <a:stretch>
            <a:fillRect/>
          </a:stretch>
        </p:blipFill>
        <p:spPr>
          <a:xfrm>
            <a:off x="11282517" y="191728"/>
            <a:ext cx="680332" cy="635895"/>
          </a:xfrm>
          <a:prstGeom prst="rect">
            <a:avLst/>
          </a:prstGeom>
        </p:spPr>
      </p:pic>
      <p:pic>
        <p:nvPicPr>
          <p:cNvPr id="10" name="Picture 9"/>
          <p:cNvPicPr>
            <a:picLocks noChangeAspect="1"/>
          </p:cNvPicPr>
          <p:nvPr/>
        </p:nvPicPr>
        <p:blipFill>
          <a:blip r:embed="rId4" cstate="print"/>
          <a:stretch>
            <a:fillRect/>
          </a:stretch>
        </p:blipFill>
        <p:spPr>
          <a:xfrm>
            <a:off x="5928852" y="269154"/>
            <a:ext cx="979948" cy="736822"/>
          </a:xfrm>
          <a:prstGeom prst="rect">
            <a:avLst/>
          </a:prstGeom>
        </p:spPr>
      </p:pic>
      <p:sp>
        <p:nvSpPr>
          <p:cNvPr id="4" name="TextBox 3">
            <a:extLst>
              <a:ext uri="{FF2B5EF4-FFF2-40B4-BE49-F238E27FC236}">
                <a16:creationId xmlns:a16="http://schemas.microsoft.com/office/drawing/2014/main" id="{37987BD3-6551-67B0-3C5B-39D3D6453843}"/>
              </a:ext>
            </a:extLst>
          </p:cNvPr>
          <p:cNvSpPr txBox="1"/>
          <p:nvPr/>
        </p:nvSpPr>
        <p:spPr>
          <a:xfrm>
            <a:off x="974035" y="2236036"/>
            <a:ext cx="10605052" cy="3785652"/>
          </a:xfrm>
          <a:prstGeom prst="rect">
            <a:avLst/>
          </a:prstGeom>
          <a:noFill/>
        </p:spPr>
        <p:txBody>
          <a:bodyPr wrap="square">
            <a:spAutoFit/>
          </a:bodyPr>
          <a:lstStyle/>
          <a:p>
            <a:pPr marL="342900" indent="-3429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IoT-Based Sensors: Deploy sensors to monitor soil moisture, temperature, humidity, and light levels. Data from these sensors can be sent to a central system for real-time monitoring and alerts.</a:t>
            </a:r>
          </a:p>
          <a:p>
            <a:pPr marL="342900" indent="-342900">
              <a:buAutoNum type="arabicPeriod"/>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Machine Learning: Implement machine learning algorithms to analyze data collected from sensors. This can help in predicting plant health issues and optimizing growth conditions based on historical data. </a:t>
            </a:r>
          </a:p>
          <a:p>
            <a:pPr marL="342900" indent="-342900">
              <a:buAutoNum type="arabicPeriod"/>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Automated Irrigation Systems: Combine sensor data with automated irrigation systems to ensure plants receive the right amount of water. This can reduce water waste and improve plant health. </a:t>
            </a:r>
          </a:p>
          <a:p>
            <a:pPr marL="342900" indent="-342900">
              <a:buAutoNum type="arabicPeriod"/>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Remote Sensing Technologies: Employ remote sensing technologies like satellite imagery to monitor large-scale agricultural areas, providing data on crop health, soil conditions, and more</a:t>
            </a:r>
            <a:r>
              <a:rPr lang="en-US" sz="2000" dirty="0"/>
              <a:t>.</a:t>
            </a:r>
            <a:endParaRPr lang="en-IN" sz="2000" dirty="0"/>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77" y="1287292"/>
            <a:ext cx="11783962"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IN" sz="2000" b="1" dirty="0">
                <a:latin typeface="Times New Roman" panose="02020603050405020304" pitchFamily="18" charset="0"/>
                <a:cs typeface="Times New Roman" panose="02020603050405020304" pitchFamily="18" charset="0"/>
              </a:rPr>
              <a:t>PROJECT OBJECTIVES</a:t>
            </a:r>
          </a:p>
        </p:txBody>
      </p:sp>
      <p:pic>
        <p:nvPicPr>
          <p:cNvPr id="8" name="Picture 7"/>
          <p:cNvPicPr>
            <a:picLocks noChangeAspect="1"/>
          </p:cNvPicPr>
          <p:nvPr/>
        </p:nvPicPr>
        <p:blipFill>
          <a:blip r:embed="rId2" cstate="print"/>
          <a:srcRect t="20925" b="14217"/>
          <a:stretch>
            <a:fillRect/>
          </a:stretch>
        </p:blipFill>
        <p:spPr>
          <a:xfrm>
            <a:off x="235983" y="176984"/>
            <a:ext cx="2816934" cy="958645"/>
          </a:xfrm>
          <a:prstGeom prst="rect">
            <a:avLst/>
          </a:prstGeom>
        </p:spPr>
      </p:pic>
      <p:pic>
        <p:nvPicPr>
          <p:cNvPr id="9" name="Picture 8"/>
          <p:cNvPicPr>
            <a:picLocks noChangeAspect="1"/>
          </p:cNvPicPr>
          <p:nvPr/>
        </p:nvPicPr>
        <p:blipFill rotWithShape="1">
          <a:blip r:embed="rId3"/>
          <a:srcRect l="17820" r="18861"/>
          <a:stretch>
            <a:fillRect/>
          </a:stretch>
        </p:blipFill>
        <p:spPr>
          <a:xfrm>
            <a:off x="11282517" y="191728"/>
            <a:ext cx="680332" cy="635895"/>
          </a:xfrm>
          <a:prstGeom prst="rect">
            <a:avLst/>
          </a:prstGeom>
        </p:spPr>
      </p:pic>
      <p:pic>
        <p:nvPicPr>
          <p:cNvPr id="10" name="Picture 9"/>
          <p:cNvPicPr>
            <a:picLocks noChangeAspect="1"/>
          </p:cNvPicPr>
          <p:nvPr/>
        </p:nvPicPr>
        <p:blipFill>
          <a:blip r:embed="rId4" cstate="print"/>
          <a:stretch>
            <a:fillRect/>
          </a:stretch>
        </p:blipFill>
        <p:spPr>
          <a:xfrm>
            <a:off x="5928852" y="269154"/>
            <a:ext cx="979948" cy="736822"/>
          </a:xfrm>
          <a:prstGeom prst="rect">
            <a:avLst/>
          </a:prstGeom>
        </p:spPr>
      </p:pic>
      <p:sp>
        <p:nvSpPr>
          <p:cNvPr id="6" name="TextBox 5">
            <a:extLst>
              <a:ext uri="{FF2B5EF4-FFF2-40B4-BE49-F238E27FC236}">
                <a16:creationId xmlns:a16="http://schemas.microsoft.com/office/drawing/2014/main" id="{E8FA0833-D343-118F-0172-39320A52633E}"/>
              </a:ext>
            </a:extLst>
          </p:cNvPr>
          <p:cNvSpPr txBox="1"/>
          <p:nvPr/>
        </p:nvSpPr>
        <p:spPr>
          <a:xfrm>
            <a:off x="365760" y="2245624"/>
            <a:ext cx="10795883" cy="4401205"/>
          </a:xfrm>
          <a:prstGeom prst="rect">
            <a:avLst/>
          </a:prstGeom>
          <a:noFill/>
        </p:spPr>
        <p:txBody>
          <a:bodyPr wrap="square">
            <a:spAutoFit/>
          </a:bodyPr>
          <a:lstStyle/>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Real-Time Monitoring</a:t>
            </a:r>
            <a:r>
              <a:rPr lang="en-US" sz="2000" dirty="0">
                <a:latin typeface="Times New Roman" panose="02020603050405020304" pitchFamily="18" charset="0"/>
                <a:cs typeface="Times New Roman" panose="02020603050405020304" pitchFamily="18" charset="0"/>
              </a:rPr>
              <a:t>: To continuously measure soil moisture levels and display the status on an LCD screen.</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Portable Design</a:t>
            </a:r>
            <a:r>
              <a:rPr lang="en-US" sz="2000" dirty="0">
                <a:latin typeface="Times New Roman" panose="02020603050405020304" pitchFamily="18" charset="0"/>
                <a:cs typeface="Times New Roman" panose="02020603050405020304" pitchFamily="18" charset="0"/>
              </a:rPr>
              <a:t>: To create a system powered by a battery with a voltage regulator for stable operation, making it portable and efficient.</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User-Friendly Interface</a:t>
            </a:r>
            <a:r>
              <a:rPr lang="en-US" sz="2000" dirty="0">
                <a:latin typeface="Times New Roman" panose="02020603050405020304" pitchFamily="18" charset="0"/>
                <a:cs typeface="Times New Roman" panose="02020603050405020304" pitchFamily="18" charset="0"/>
              </a:rPr>
              <a:t>: To provide a simple, easy-to-read moisture status (e.g., "Dry," "Moist," or "Wet") on an LCD screen.</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Cost-Effective Solution</a:t>
            </a:r>
            <a:r>
              <a:rPr lang="en-US" sz="2000" dirty="0">
                <a:latin typeface="Times New Roman" panose="02020603050405020304" pitchFamily="18" charset="0"/>
                <a:cs typeface="Times New Roman" panose="02020603050405020304" pitchFamily="18" charset="0"/>
              </a:rPr>
              <a:t>: To design an affordable tool for farmers, gardeners, or hobbyists to monitor soil conditions without complex setups.</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Improved Plant Care Awareness</a:t>
            </a:r>
            <a:r>
              <a:rPr lang="en-US" sz="2000" dirty="0">
                <a:latin typeface="Times New Roman" panose="02020603050405020304" pitchFamily="18" charset="0"/>
                <a:cs typeface="Times New Roman" panose="02020603050405020304" pitchFamily="18" charset="0"/>
              </a:rPr>
              <a:t>: To help users make informed decisions about watering their plants based on real-time soil conditions.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77" y="1287292"/>
            <a:ext cx="11783962"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IN" sz="2000" b="1" dirty="0">
                <a:latin typeface="Times New Roman" panose="02020603050405020304" pitchFamily="18" charset="0"/>
                <a:cs typeface="Times New Roman" panose="02020603050405020304" pitchFamily="18" charset="0"/>
              </a:rPr>
              <a:t>PROJECT OBJECTIVES</a:t>
            </a:r>
          </a:p>
        </p:txBody>
      </p:sp>
      <p:pic>
        <p:nvPicPr>
          <p:cNvPr id="8" name="Picture 7"/>
          <p:cNvPicPr>
            <a:picLocks noChangeAspect="1"/>
          </p:cNvPicPr>
          <p:nvPr/>
        </p:nvPicPr>
        <p:blipFill>
          <a:blip r:embed="rId3" cstate="print"/>
          <a:srcRect t="20925" b="14217"/>
          <a:stretch>
            <a:fillRect/>
          </a:stretch>
        </p:blipFill>
        <p:spPr>
          <a:xfrm>
            <a:off x="235983" y="176984"/>
            <a:ext cx="2816934" cy="958645"/>
          </a:xfrm>
          <a:prstGeom prst="rect">
            <a:avLst/>
          </a:prstGeom>
        </p:spPr>
      </p:pic>
      <p:pic>
        <p:nvPicPr>
          <p:cNvPr id="9" name="Picture 8"/>
          <p:cNvPicPr>
            <a:picLocks noChangeAspect="1"/>
          </p:cNvPicPr>
          <p:nvPr/>
        </p:nvPicPr>
        <p:blipFill rotWithShape="1">
          <a:blip r:embed="rId4"/>
          <a:srcRect l="17820" r="18861"/>
          <a:stretch>
            <a:fillRect/>
          </a:stretch>
        </p:blipFill>
        <p:spPr>
          <a:xfrm>
            <a:off x="11282517" y="191728"/>
            <a:ext cx="680332" cy="635895"/>
          </a:xfrm>
          <a:prstGeom prst="rect">
            <a:avLst/>
          </a:prstGeom>
        </p:spPr>
      </p:pic>
      <p:pic>
        <p:nvPicPr>
          <p:cNvPr id="10" name="Picture 9"/>
          <p:cNvPicPr>
            <a:picLocks noChangeAspect="1"/>
          </p:cNvPicPr>
          <p:nvPr/>
        </p:nvPicPr>
        <p:blipFill>
          <a:blip r:embed="rId5" cstate="print"/>
          <a:stretch>
            <a:fillRect/>
          </a:stretch>
        </p:blipFill>
        <p:spPr>
          <a:xfrm>
            <a:off x="5928852" y="269154"/>
            <a:ext cx="979948" cy="736822"/>
          </a:xfrm>
          <a:prstGeom prst="rect">
            <a:avLst/>
          </a:prstGeom>
        </p:spPr>
      </p:pic>
      <p:sp>
        <p:nvSpPr>
          <p:cNvPr id="4" name="TextBox 3">
            <a:extLst>
              <a:ext uri="{FF2B5EF4-FFF2-40B4-BE49-F238E27FC236}">
                <a16:creationId xmlns:a16="http://schemas.microsoft.com/office/drawing/2014/main" id="{034CF9C1-1511-8CF2-93EE-FA39AED62DE6}"/>
              </a:ext>
            </a:extLst>
          </p:cNvPr>
          <p:cNvSpPr txBox="1"/>
          <p:nvPr/>
        </p:nvSpPr>
        <p:spPr>
          <a:xfrm>
            <a:off x="335281" y="2435161"/>
            <a:ext cx="10947236" cy="3785652"/>
          </a:xfrm>
          <a:prstGeom prst="rect">
            <a:avLst/>
          </a:prstGeom>
          <a:noFill/>
        </p:spPr>
        <p:txBody>
          <a:bodyPr wrap="square">
            <a:spAutoFit/>
          </a:bodyPr>
          <a:lstStyle/>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Energy Efficiency</a:t>
            </a:r>
            <a:r>
              <a:rPr lang="en-US" sz="2000" dirty="0">
                <a:latin typeface="Times New Roman" panose="02020603050405020304" pitchFamily="18" charset="0"/>
                <a:cs typeface="Times New Roman" panose="02020603050405020304" pitchFamily="18" charset="0"/>
              </a:rPr>
              <a:t>: To design a system that consumes minimal power, ensuring prolonged operation on battery power.</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Data Accuracy</a:t>
            </a:r>
            <a:r>
              <a:rPr lang="en-US" sz="2000" dirty="0">
                <a:latin typeface="Times New Roman" panose="02020603050405020304" pitchFamily="18" charset="0"/>
                <a:cs typeface="Times New Roman" panose="02020603050405020304" pitchFamily="18" charset="0"/>
              </a:rPr>
              <a:t>: To ensure precise and reliable measurement of soil moisture for better decision-making.</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Customizable Thresholds</a:t>
            </a:r>
            <a:r>
              <a:rPr lang="en-US" sz="2000" dirty="0">
                <a:latin typeface="Times New Roman" panose="02020603050405020304" pitchFamily="18" charset="0"/>
                <a:cs typeface="Times New Roman" panose="02020603050405020304" pitchFamily="18" charset="0"/>
              </a:rPr>
              <a:t>: To enable users to set custom soil moisture thresholds based on specific plant requirements.</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Low-Cost Implementation</a:t>
            </a:r>
            <a:r>
              <a:rPr lang="en-US" sz="2000" dirty="0">
                <a:latin typeface="Times New Roman" panose="02020603050405020304" pitchFamily="18" charset="0"/>
                <a:cs typeface="Times New Roman" panose="02020603050405020304" pitchFamily="18" charset="0"/>
              </a:rPr>
              <a:t>: To develop an affordable system suitable for small-scale and individual use.</a:t>
            </a: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77" y="1287292"/>
            <a:ext cx="11783962"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CIRCUIT DIAGRAM</a:t>
            </a:r>
          </a:p>
        </p:txBody>
      </p:sp>
      <p:pic>
        <p:nvPicPr>
          <p:cNvPr id="8" name="Picture 7"/>
          <p:cNvPicPr>
            <a:picLocks noChangeAspect="1"/>
          </p:cNvPicPr>
          <p:nvPr/>
        </p:nvPicPr>
        <p:blipFill>
          <a:blip r:embed="rId2" cstate="print"/>
          <a:srcRect t="20925" b="14217"/>
          <a:stretch>
            <a:fillRect/>
          </a:stretch>
        </p:blipFill>
        <p:spPr>
          <a:xfrm>
            <a:off x="235983" y="176984"/>
            <a:ext cx="2816934" cy="958645"/>
          </a:xfrm>
          <a:prstGeom prst="rect">
            <a:avLst/>
          </a:prstGeom>
        </p:spPr>
      </p:pic>
      <p:pic>
        <p:nvPicPr>
          <p:cNvPr id="9" name="Picture 8"/>
          <p:cNvPicPr>
            <a:picLocks noChangeAspect="1"/>
          </p:cNvPicPr>
          <p:nvPr/>
        </p:nvPicPr>
        <p:blipFill rotWithShape="1">
          <a:blip r:embed="rId3"/>
          <a:srcRect l="17820" r="18861"/>
          <a:stretch>
            <a:fillRect/>
          </a:stretch>
        </p:blipFill>
        <p:spPr>
          <a:xfrm>
            <a:off x="11282517" y="191728"/>
            <a:ext cx="680332" cy="635895"/>
          </a:xfrm>
          <a:prstGeom prst="rect">
            <a:avLst/>
          </a:prstGeom>
        </p:spPr>
      </p:pic>
      <p:pic>
        <p:nvPicPr>
          <p:cNvPr id="10" name="Picture 9"/>
          <p:cNvPicPr>
            <a:picLocks noChangeAspect="1"/>
          </p:cNvPicPr>
          <p:nvPr/>
        </p:nvPicPr>
        <p:blipFill>
          <a:blip r:embed="rId4" cstate="print"/>
          <a:stretch>
            <a:fillRect/>
          </a:stretch>
        </p:blipFill>
        <p:spPr>
          <a:xfrm>
            <a:off x="5730431" y="398807"/>
            <a:ext cx="979948" cy="736822"/>
          </a:xfrm>
          <a:prstGeom prst="rect">
            <a:avLst/>
          </a:prstGeom>
        </p:spPr>
      </p:pic>
      <p:pic>
        <p:nvPicPr>
          <p:cNvPr id="2" name="Picture 1">
            <a:extLst>
              <a:ext uri="{FF2B5EF4-FFF2-40B4-BE49-F238E27FC236}">
                <a16:creationId xmlns:a16="http://schemas.microsoft.com/office/drawing/2014/main" id="{89CB85B0-44C0-232A-BB4F-35D5F1C06897}"/>
              </a:ext>
            </a:extLst>
          </p:cNvPr>
          <p:cNvPicPr>
            <a:picLocks noChangeAspect="1"/>
          </p:cNvPicPr>
          <p:nvPr/>
        </p:nvPicPr>
        <p:blipFill>
          <a:blip r:embed="rId5"/>
          <a:stretch>
            <a:fillRect/>
          </a:stretch>
        </p:blipFill>
        <p:spPr>
          <a:xfrm>
            <a:off x="625033" y="2245624"/>
            <a:ext cx="9373983" cy="4084983"/>
          </a:xfrm>
          <a:prstGeom prst="rect">
            <a:avLst/>
          </a:prstGeom>
        </p:spPr>
      </p:pic>
      <p:pic>
        <p:nvPicPr>
          <p:cNvPr id="11" name="Picture 10">
            <a:extLst>
              <a:ext uri="{FF2B5EF4-FFF2-40B4-BE49-F238E27FC236}">
                <a16:creationId xmlns:a16="http://schemas.microsoft.com/office/drawing/2014/main" id="{9C424B3B-3E46-1C1E-C32A-07231C7E59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122" y="1785955"/>
            <a:ext cx="12078878" cy="5378415"/>
          </a:xfrm>
          <a:prstGeom prst="rect">
            <a:avLst/>
          </a:prstGeom>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6477" y="1287292"/>
            <a:ext cx="11783962" cy="498663"/>
          </a:xfrm>
          <a:prstGeom prst="rect">
            <a:avLst/>
          </a:prstGeom>
          <a:solidFill>
            <a:schemeClr val="accent1">
              <a:lumMod val="40000"/>
              <a:lumOff val="60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50000"/>
              </a:lnSpc>
            </a:pPr>
            <a:r>
              <a:rPr lang="en-IN" sz="2000" b="1" dirty="0">
                <a:latin typeface="Times New Roman" panose="02020603050405020304" pitchFamily="18" charset="0"/>
                <a:cs typeface="Times New Roman" panose="02020603050405020304" pitchFamily="18" charset="0"/>
              </a:rPr>
              <a:t>COMPONENTS USED</a:t>
            </a:r>
            <a:endParaRPr lang="en-US" sz="2000" b="1"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cstate="print"/>
          <a:srcRect t="20925" b="14217"/>
          <a:stretch>
            <a:fillRect/>
          </a:stretch>
        </p:blipFill>
        <p:spPr>
          <a:xfrm>
            <a:off x="235983" y="176984"/>
            <a:ext cx="2816934" cy="958645"/>
          </a:xfrm>
          <a:prstGeom prst="rect">
            <a:avLst/>
          </a:prstGeom>
        </p:spPr>
      </p:pic>
      <p:pic>
        <p:nvPicPr>
          <p:cNvPr id="9" name="Picture 8"/>
          <p:cNvPicPr>
            <a:picLocks noChangeAspect="1"/>
          </p:cNvPicPr>
          <p:nvPr/>
        </p:nvPicPr>
        <p:blipFill rotWithShape="1">
          <a:blip r:embed="rId3"/>
          <a:srcRect l="17820" r="18861"/>
          <a:stretch>
            <a:fillRect/>
          </a:stretch>
        </p:blipFill>
        <p:spPr>
          <a:xfrm>
            <a:off x="11282517" y="191728"/>
            <a:ext cx="680332" cy="635895"/>
          </a:xfrm>
          <a:prstGeom prst="rect">
            <a:avLst/>
          </a:prstGeom>
        </p:spPr>
      </p:pic>
      <p:pic>
        <p:nvPicPr>
          <p:cNvPr id="10" name="Picture 9"/>
          <p:cNvPicPr>
            <a:picLocks noChangeAspect="1"/>
          </p:cNvPicPr>
          <p:nvPr/>
        </p:nvPicPr>
        <p:blipFill>
          <a:blip r:embed="rId4" cstate="print"/>
          <a:stretch>
            <a:fillRect/>
          </a:stretch>
        </p:blipFill>
        <p:spPr>
          <a:xfrm>
            <a:off x="5928852" y="269154"/>
            <a:ext cx="979948" cy="736822"/>
          </a:xfrm>
          <a:prstGeom prst="rect">
            <a:avLst/>
          </a:prstGeom>
        </p:spPr>
      </p:pic>
      <p:sp>
        <p:nvSpPr>
          <p:cNvPr id="6" name="Content Placeholder 5">
            <a:extLst>
              <a:ext uri="{FF2B5EF4-FFF2-40B4-BE49-F238E27FC236}">
                <a16:creationId xmlns:a16="http://schemas.microsoft.com/office/drawing/2014/main" id="{10D7CC41-9D09-551B-3FFC-E1E1905732B7}"/>
              </a:ext>
            </a:extLst>
          </p:cNvPr>
          <p:cNvSpPr>
            <a:spLocks noGrp="1"/>
          </p:cNvSpPr>
          <p:nvPr>
            <p:ph idx="1"/>
          </p:nvPr>
        </p:nvSpPr>
        <p:spPr>
          <a:xfrm>
            <a:off x="3291840" y="2314934"/>
            <a:ext cx="8986827" cy="4351338"/>
          </a:xfrm>
        </p:spPr>
        <p:txBody>
          <a:bodyPr/>
          <a:lstStyle/>
          <a:p>
            <a:pPr marL="0" indent="0">
              <a:buNone/>
            </a:pPr>
            <a:r>
              <a:rPr lang="en-US" dirty="0"/>
              <a:t>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Arduino Board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Soil Moisture Sensor</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LCD Display</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Power Supply</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Voltage Regulator</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1753</Words>
  <Application>Microsoft Office PowerPoint</Application>
  <PresentationFormat>Widescreen</PresentationFormat>
  <Paragraphs>160</Paragraphs>
  <Slides>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Algerian</vt:lpstr>
      <vt:lpstr>Aptos</vt:lpstr>
      <vt:lpstr>Arial</vt:lpstr>
      <vt:lpstr>Calibri</vt:lpstr>
      <vt:lpstr>Calibri Light</vt:lpstr>
      <vt:lpstr>inherit</vt:lpstr>
      <vt:lpstr>Roboto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Mokish</dc:creator>
  <cp:lastModifiedBy>Abarna S</cp:lastModifiedBy>
  <cp:revision>35</cp:revision>
  <dcterms:created xsi:type="dcterms:W3CDTF">2023-10-14T16:50:00Z</dcterms:created>
  <dcterms:modified xsi:type="dcterms:W3CDTF">2025-07-29T14:26:19Z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05C7B110817E41F4929993711017F9C8_13</vt:lpwstr>
  </property>
  <property fmtid="{D5CDD505-2E9C-101B-9397-08002B2CF9AE}" pid="3" name="KSOProductBuildVer">
    <vt:lpwstr>1033-12.2.0.17562</vt:lpwstr>
  </property>
</Properties>
</file>