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14" autoAdjust="0"/>
  </p:normalViewPr>
  <p:slideViewPr>
    <p:cSldViewPr snapToGrid="0">
      <p:cViewPr varScale="1">
        <p:scale>
          <a:sx n="85" d="100"/>
          <a:sy n="85" d="100"/>
        </p:scale>
        <p:origin x="120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20000"/>
        <c:axId val="12084237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42464"/>
        <c:axId val="1208445792"/>
      </c:lineChart>
      <c:catAx>
        <c:axId val="12084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3744"/>
        <c:crosses val="autoZero"/>
        <c:auto val="1"/>
        <c:lblAlgn val="ctr"/>
        <c:lblOffset val="100"/>
        <c:noMultiLvlLbl val="0"/>
      </c:catAx>
      <c:valAx>
        <c:axId val="1208423744"/>
        <c:scaling>
          <c:orientation val="minMax"/>
        </c:scaling>
        <c:delete val="0"/>
        <c:axPos val="l"/>
        <c:majorGridlines>
          <c:spPr>
            <a:ln>
              <a:solidFill>
                <a:schemeClr val="accent4">
                  <a:alpha val="10000"/>
                </a:schemeClr>
              </a:solidFill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0000"/>
        <c:crosses val="autoZero"/>
        <c:crossBetween val="between"/>
        <c:majorUnit val="4.0000000000000008E-2"/>
      </c:valAx>
      <c:valAx>
        <c:axId val="1208445792"/>
        <c:scaling>
          <c:orientation val="minMax"/>
          <c:max val="7"/>
        </c:scaling>
        <c:delete val="0"/>
        <c:axPos val="r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42464"/>
        <c:crosses val="max"/>
        <c:crossBetween val="between"/>
      </c:valAx>
      <c:catAx>
        <c:axId val="120844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844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glow rad="127000">
            <a:schemeClr val="accent1">
              <a:alpha val="13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A-4D74-B902-C862E053D495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A-4D74-B902-C862E053D495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A-4D74-B902-C862E053D495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A-4D74-B902-C862E053D495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A-4D74-B902-C862E053D495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A-4D74-B902-C862E053D495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A-4D74-B902-C862E053D495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A-4D74-B902-C862E053D495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A-4D74-B902-C862E053D495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4A-4D74-B902-C862E053D495}"/>
              </c:ext>
            </c:extLst>
          </c:dPt>
          <c:dLbls>
            <c:dLbl>
              <c:idx val="0"/>
              <c:layout>
                <c:manualLayout>
                  <c:x val="4.5248868778280465E-2"/>
                  <c:y val="-5.8898316594683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4A-4D74-B902-C862E053D495}"/>
                </c:ext>
              </c:extLst>
            </c:dLbl>
            <c:dLbl>
              <c:idx val="1"/>
              <c:layout>
                <c:manualLayout>
                  <c:x val="4.7305635540929508E-2"/>
                  <c:y val="7.0117043565099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4A-4D74-B902-C862E053D495}"/>
                </c:ext>
              </c:extLst>
            </c:dLbl>
            <c:dLbl>
              <c:idx val="2"/>
              <c:layout>
                <c:manualLayout>
                  <c:x val="4.1135335252982158E-2"/>
                  <c:y val="5.6093634852079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A-4D74-B902-C862E053D495}"/>
                </c:ext>
              </c:extLst>
            </c:dLbl>
            <c:dLbl>
              <c:idx val="3"/>
              <c:layout>
                <c:manualLayout>
                  <c:x val="2.2624434389140195E-2"/>
                  <c:y val="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A-4D74-B902-C862E053D495}"/>
                </c:ext>
              </c:extLst>
            </c:dLbl>
            <c:dLbl>
              <c:idx val="4"/>
              <c:layout>
                <c:manualLayout>
                  <c:x val="-2.8794734677087694E-2"/>
                  <c:y val="0.120601314931971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A-4D74-B902-C862E053D495}"/>
                </c:ext>
              </c:extLst>
            </c:dLbl>
            <c:dLbl>
              <c:idx val="5"/>
              <c:layout>
                <c:manualLayout>
                  <c:x val="-1.0283833813245616E-2"/>
                  <c:y val="0.20193708546748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A-4D74-B902-C862E053D495}"/>
                </c:ext>
              </c:extLst>
            </c:dLbl>
            <c:dLbl>
              <c:idx val="6"/>
              <c:layout>
                <c:manualLayout>
                  <c:x val="-4.9362402303578773E-2"/>
                  <c:y val="-4.7679589624267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A-4D74-B902-C862E053D495}"/>
                </c:ext>
              </c:extLst>
            </c:dLbl>
            <c:dLbl>
              <c:idx val="7"/>
              <c:layout>
                <c:manualLayout>
                  <c:x val="-5.5532702591526123E-2"/>
                  <c:y val="-4.2070226139059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A-4D74-B902-C862E053D495}"/>
                </c:ext>
              </c:extLst>
            </c:dLbl>
            <c:dLbl>
              <c:idx val="8"/>
              <c:layout>
                <c:manualLayout>
                  <c:x val="-4.9362402303578815E-2"/>
                  <c:y val="-5.3288953109475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A-4D74-B902-C862E053D495}"/>
                </c:ext>
              </c:extLst>
            </c:dLbl>
            <c:dLbl>
              <c:idx val="9"/>
              <c:layout>
                <c:manualLayout>
                  <c:x val="6.1703002879473466E-3"/>
                  <c:y val="-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4A-4D74-B902-C862E053D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FF&amp;E</c:v>
                </c:pt>
                <c:pt idx="1">
                  <c:v>IMPROVEMENT</c:v>
                </c:pt>
                <c:pt idx="2">
                  <c:v>RETAIL BUSINESS INSURANCE</c:v>
                </c:pt>
                <c:pt idx="3">
                  <c:v>COFFEE SUPPLIES INVENTORY</c:v>
                </c:pt>
                <c:pt idx="4">
                  <c:v>MARKETING</c:v>
                </c:pt>
                <c:pt idx="5">
                  <c:v>WORKING CAPITAL</c:v>
                </c:pt>
                <c:pt idx="6">
                  <c:v>WEBSITE DEVELOPMENT</c:v>
                </c:pt>
                <c:pt idx="7">
                  <c:v>MISCELLANEOUS COSTS</c:v>
                </c:pt>
                <c:pt idx="8">
                  <c:v>INITIAL LEASE PAYMENTS</c:v>
                </c:pt>
                <c:pt idx="9">
                  <c:v>LEASE DEPOSIT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0.24</c:v>
                </c:pt>
                <c:pt idx="1">
                  <c:v>0.2</c:v>
                </c:pt>
                <c:pt idx="2">
                  <c:v>0.02</c:v>
                </c:pt>
                <c:pt idx="3">
                  <c:v>0.08</c:v>
                </c:pt>
                <c:pt idx="4">
                  <c:v>0.04</c:v>
                </c:pt>
                <c:pt idx="5">
                  <c:v>0.28000000000000003</c:v>
                </c:pt>
                <c:pt idx="6">
                  <c:v>0.02</c:v>
                </c:pt>
                <c:pt idx="7">
                  <c:v>0.08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4A-4D74-B902-C862E053D4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Twitter Vaccine</a:t>
            </a:r>
            <a:br>
              <a:rPr lang="en-US" dirty="0"/>
            </a:br>
            <a:r>
              <a:rPr lang="en-US" dirty="0"/>
              <a:t>NLP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By: The A-Team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BUSINESS RATIOS DURING THE PAST 3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535F35-2827-4072-AE4C-D615FED6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9027"/>
              </p:ext>
            </p:extLst>
          </p:nvPr>
        </p:nvGraphicFramePr>
        <p:xfrm>
          <a:off x="630000" y="1825625"/>
          <a:ext cx="531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9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FINANCIAL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RATIOS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F75518-60C3-4E8C-9EDA-7E365372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7269"/>
              </p:ext>
            </p:extLst>
          </p:nvPr>
        </p:nvGraphicFramePr>
        <p:xfrm>
          <a:off x="6227924" y="1825625"/>
          <a:ext cx="5310000" cy="10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31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LIQUIDITY RATIOS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ACID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CASH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ASSETS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2221BF-5D6F-46B4-B14D-31C322BD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523275"/>
              </p:ext>
            </p:extLst>
          </p:nvPr>
        </p:nvGraphicFramePr>
        <p:xfrm>
          <a:off x="630000" y="4073627"/>
          <a:ext cx="10907924" cy="23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9B0272-590F-46CF-B03F-3D641F9F446E}"/>
              </a:ext>
            </a:extLst>
          </p:cNvPr>
          <p:cNvSpPr txBox="1"/>
          <p:nvPr/>
        </p:nvSpPr>
        <p:spPr>
          <a:xfrm>
            <a:off x="630000" y="3741904"/>
            <a:ext cx="1056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Success Ratios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Contoso Suites – 10 MILE</a:t>
            </a:r>
            <a:br>
              <a:rPr lang="en-US" sz="1200" dirty="0"/>
            </a:br>
            <a:r>
              <a:rPr lang="en-US" sz="1200" dirty="0"/>
              <a:t>Started practicing in 2002. Main market is primarily business executives in the downtown financial district. Not very competitive on pricing. Standard business hours from 9:00AM to 5:00PM Mon-Fri.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Fabrikam, Inc.</a:t>
            </a:r>
            <a:br>
              <a:rPr lang="en-US" sz="1200" dirty="0"/>
            </a:br>
            <a:r>
              <a:rPr lang="en-US" sz="1200" dirty="0"/>
              <a:t>Started practicing in 2005. Very innovative in technology and service offerings. Pricing standard to market. Practices pediatrics as well as general dentistry. Offers a </a:t>
            </a:r>
            <a:r>
              <a:rPr lang="en-US" sz="1200"/>
              <a:t>“kids’ </a:t>
            </a:r>
            <a:r>
              <a:rPr lang="en-US" sz="1200" dirty="0"/>
              <a:t>corner” for parents.</a:t>
            </a:r>
          </a:p>
          <a:p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Lamna Healthcare Company</a:t>
            </a:r>
            <a:br>
              <a:rPr lang="en-US" sz="1200" dirty="0"/>
            </a:br>
            <a:r>
              <a:rPr lang="en-US" sz="1200" dirty="0"/>
              <a:t>Chain company. Standard hours. Reviews reveal customer service is lacking. Main target market is geared towards seniors and office specializes in dental implants and surgeries. </a:t>
            </a: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6" name="Picture Placeholder 11" descr="Placeholder Logo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1" t="10693" r="10631" b="15411"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Picture Placeholder 13" descr="Placeholder Logo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2" t="13454" r="8042" b="21893"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Picture Placeholder 15" descr="Placeholder Logo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2" t="1639" r="5674" b="2515"/>
          <a:stretch/>
        </p:blipFill>
        <p:spPr>
          <a:xfrm>
            <a:off x="684213" y="4869334"/>
            <a:ext cx="1095375" cy="1095375"/>
          </a:xfr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 descr="Icon Stethoscope ">
            <a:extLst>
              <a:ext uri="{FF2B5EF4-FFF2-40B4-BE49-F238E27FC236}">
                <a16:creationId xmlns:a16="http://schemas.microsoft.com/office/drawing/2014/main" id="{49C2930A-BA57-460C-81A6-F126250C3554}"/>
              </a:ext>
            </a:extLst>
          </p:cNvPr>
          <p:cNvGrpSpPr>
            <a:grpSpLocks noChangeAspect="1"/>
          </p:cNvGrpSpPr>
          <p:nvPr/>
        </p:nvGrpSpPr>
        <p:grpSpPr>
          <a:xfrm>
            <a:off x="5929814" y="3738901"/>
            <a:ext cx="332372" cy="430129"/>
            <a:chOff x="5772150" y="3009900"/>
            <a:chExt cx="647700" cy="8382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E6F12-4FB5-4776-8A61-3CC1958EF92F}"/>
                </a:ext>
              </a:extLst>
            </p:cNvPr>
            <p:cNvSpPr/>
            <p:nvPr/>
          </p:nvSpPr>
          <p:spPr>
            <a:xfrm>
              <a:off x="5772150" y="3009900"/>
              <a:ext cx="647700" cy="838200"/>
            </a:xfrm>
            <a:custGeom>
              <a:avLst/>
              <a:gdLst>
                <a:gd name="connsiteX0" fmla="*/ 542925 w 647700"/>
                <a:gd name="connsiteY0" fmla="*/ 381000 h 838200"/>
                <a:gd name="connsiteX1" fmla="*/ 476250 w 647700"/>
                <a:gd name="connsiteY1" fmla="*/ 314325 h 838200"/>
                <a:gd name="connsiteX2" fmla="*/ 542925 w 647700"/>
                <a:gd name="connsiteY2" fmla="*/ 247650 h 838200"/>
                <a:gd name="connsiteX3" fmla="*/ 609600 w 647700"/>
                <a:gd name="connsiteY3" fmla="*/ 314325 h 838200"/>
                <a:gd name="connsiteX4" fmla="*/ 542925 w 647700"/>
                <a:gd name="connsiteY4" fmla="*/ 381000 h 838200"/>
                <a:gd name="connsiteX5" fmla="*/ 647700 w 647700"/>
                <a:gd name="connsiteY5" fmla="*/ 314325 h 838200"/>
                <a:gd name="connsiteX6" fmla="*/ 542925 w 647700"/>
                <a:gd name="connsiteY6" fmla="*/ 209550 h 838200"/>
                <a:gd name="connsiteX7" fmla="*/ 438150 w 647700"/>
                <a:gd name="connsiteY7" fmla="*/ 314325 h 838200"/>
                <a:gd name="connsiteX8" fmla="*/ 514350 w 647700"/>
                <a:gd name="connsiteY8" fmla="*/ 415290 h 838200"/>
                <a:gd name="connsiteX9" fmla="*/ 514350 w 647700"/>
                <a:gd name="connsiteY9" fmla="*/ 638175 h 838200"/>
                <a:gd name="connsiteX10" fmla="*/ 371475 w 647700"/>
                <a:gd name="connsiteY10" fmla="*/ 781050 h 838200"/>
                <a:gd name="connsiteX11" fmla="*/ 228600 w 647700"/>
                <a:gd name="connsiteY11" fmla="*/ 638175 h 838200"/>
                <a:gd name="connsiteX12" fmla="*/ 228600 w 647700"/>
                <a:gd name="connsiteY12" fmla="*/ 541020 h 838200"/>
                <a:gd name="connsiteX13" fmla="*/ 400050 w 647700"/>
                <a:gd name="connsiteY13" fmla="*/ 342900 h 838200"/>
                <a:gd name="connsiteX14" fmla="*/ 381000 w 647700"/>
                <a:gd name="connsiteY14" fmla="*/ 310515 h 838200"/>
                <a:gd name="connsiteX15" fmla="*/ 381000 w 647700"/>
                <a:gd name="connsiteY15" fmla="*/ 76200 h 838200"/>
                <a:gd name="connsiteX16" fmla="*/ 331470 w 647700"/>
                <a:gd name="connsiteY16" fmla="*/ 20003 h 838200"/>
                <a:gd name="connsiteX17" fmla="*/ 304800 w 647700"/>
                <a:gd name="connsiteY17" fmla="*/ 0 h 838200"/>
                <a:gd name="connsiteX18" fmla="*/ 295275 w 647700"/>
                <a:gd name="connsiteY18" fmla="*/ 0 h 838200"/>
                <a:gd name="connsiteX19" fmla="*/ 257175 w 647700"/>
                <a:gd name="connsiteY19" fmla="*/ 38100 h 838200"/>
                <a:gd name="connsiteX20" fmla="*/ 295275 w 647700"/>
                <a:gd name="connsiteY20" fmla="*/ 76200 h 838200"/>
                <a:gd name="connsiteX21" fmla="*/ 304800 w 647700"/>
                <a:gd name="connsiteY21" fmla="*/ 76200 h 838200"/>
                <a:gd name="connsiteX22" fmla="*/ 331470 w 647700"/>
                <a:gd name="connsiteY22" fmla="*/ 59055 h 838200"/>
                <a:gd name="connsiteX23" fmla="*/ 342900 w 647700"/>
                <a:gd name="connsiteY23" fmla="*/ 76200 h 838200"/>
                <a:gd name="connsiteX24" fmla="*/ 342900 w 647700"/>
                <a:gd name="connsiteY24" fmla="*/ 310515 h 838200"/>
                <a:gd name="connsiteX25" fmla="*/ 323850 w 647700"/>
                <a:gd name="connsiteY25" fmla="*/ 342900 h 838200"/>
                <a:gd name="connsiteX26" fmla="*/ 200025 w 647700"/>
                <a:gd name="connsiteY26" fmla="*/ 466725 h 838200"/>
                <a:gd name="connsiteX27" fmla="*/ 76200 w 647700"/>
                <a:gd name="connsiteY27" fmla="*/ 342900 h 838200"/>
                <a:gd name="connsiteX28" fmla="*/ 57150 w 647700"/>
                <a:gd name="connsiteY28" fmla="*/ 310515 h 838200"/>
                <a:gd name="connsiteX29" fmla="*/ 57150 w 647700"/>
                <a:gd name="connsiteY29" fmla="*/ 76200 h 838200"/>
                <a:gd name="connsiteX30" fmla="*/ 68580 w 647700"/>
                <a:gd name="connsiteY30" fmla="*/ 59055 h 838200"/>
                <a:gd name="connsiteX31" fmla="*/ 95250 w 647700"/>
                <a:gd name="connsiteY31" fmla="*/ 76200 h 838200"/>
                <a:gd name="connsiteX32" fmla="*/ 104775 w 647700"/>
                <a:gd name="connsiteY32" fmla="*/ 76200 h 838200"/>
                <a:gd name="connsiteX33" fmla="*/ 142875 w 647700"/>
                <a:gd name="connsiteY33" fmla="*/ 38100 h 838200"/>
                <a:gd name="connsiteX34" fmla="*/ 104775 w 647700"/>
                <a:gd name="connsiteY34" fmla="*/ 0 h 838200"/>
                <a:gd name="connsiteX35" fmla="*/ 95250 w 647700"/>
                <a:gd name="connsiteY35" fmla="*/ 0 h 838200"/>
                <a:gd name="connsiteX36" fmla="*/ 68580 w 647700"/>
                <a:gd name="connsiteY36" fmla="*/ 20003 h 838200"/>
                <a:gd name="connsiteX37" fmla="*/ 19050 w 647700"/>
                <a:gd name="connsiteY37" fmla="*/ 76200 h 838200"/>
                <a:gd name="connsiteX38" fmla="*/ 19050 w 647700"/>
                <a:gd name="connsiteY38" fmla="*/ 310515 h 838200"/>
                <a:gd name="connsiteX39" fmla="*/ 0 w 647700"/>
                <a:gd name="connsiteY39" fmla="*/ 342900 h 838200"/>
                <a:gd name="connsiteX40" fmla="*/ 171450 w 647700"/>
                <a:gd name="connsiteY40" fmla="*/ 541020 h 838200"/>
                <a:gd name="connsiteX41" fmla="*/ 171450 w 647700"/>
                <a:gd name="connsiteY41" fmla="*/ 638175 h 838200"/>
                <a:gd name="connsiteX42" fmla="*/ 371475 w 647700"/>
                <a:gd name="connsiteY42" fmla="*/ 838200 h 838200"/>
                <a:gd name="connsiteX43" fmla="*/ 571500 w 647700"/>
                <a:gd name="connsiteY43" fmla="*/ 638175 h 838200"/>
                <a:gd name="connsiteX44" fmla="*/ 571500 w 647700"/>
                <a:gd name="connsiteY44" fmla="*/ 415290 h 838200"/>
                <a:gd name="connsiteX45" fmla="*/ 647700 w 647700"/>
                <a:gd name="connsiteY45" fmla="*/ 3143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47700" h="838200">
                  <a:moveTo>
                    <a:pt x="542925" y="381000"/>
                  </a:moveTo>
                  <a:cubicBezTo>
                    <a:pt x="505778" y="381000"/>
                    <a:pt x="476250" y="351473"/>
                    <a:pt x="476250" y="314325"/>
                  </a:cubicBezTo>
                  <a:cubicBezTo>
                    <a:pt x="476250" y="277178"/>
                    <a:pt x="505778" y="247650"/>
                    <a:pt x="542925" y="247650"/>
                  </a:cubicBezTo>
                  <a:cubicBezTo>
                    <a:pt x="580073" y="247650"/>
                    <a:pt x="609600" y="277178"/>
                    <a:pt x="609600" y="314325"/>
                  </a:cubicBezTo>
                  <a:cubicBezTo>
                    <a:pt x="609600" y="351473"/>
                    <a:pt x="580073" y="381000"/>
                    <a:pt x="542925" y="381000"/>
                  </a:cubicBezTo>
                  <a:close/>
                  <a:moveTo>
                    <a:pt x="647700" y="314325"/>
                  </a:moveTo>
                  <a:cubicBezTo>
                    <a:pt x="647700" y="256223"/>
                    <a:pt x="601028" y="209550"/>
                    <a:pt x="542925" y="209550"/>
                  </a:cubicBezTo>
                  <a:cubicBezTo>
                    <a:pt x="484823" y="209550"/>
                    <a:pt x="438150" y="256223"/>
                    <a:pt x="438150" y="314325"/>
                  </a:cubicBezTo>
                  <a:cubicBezTo>
                    <a:pt x="438150" y="361950"/>
                    <a:pt x="470535" y="402908"/>
                    <a:pt x="514350" y="415290"/>
                  </a:cubicBezTo>
                  <a:lnTo>
                    <a:pt x="514350" y="638175"/>
                  </a:lnTo>
                  <a:cubicBezTo>
                    <a:pt x="514350" y="717233"/>
                    <a:pt x="450533" y="781050"/>
                    <a:pt x="371475" y="781050"/>
                  </a:cubicBezTo>
                  <a:cubicBezTo>
                    <a:pt x="292418" y="781050"/>
                    <a:pt x="228600" y="717233"/>
                    <a:pt x="228600" y="638175"/>
                  </a:cubicBezTo>
                  <a:lnTo>
                    <a:pt x="228600" y="541020"/>
                  </a:lnTo>
                  <a:cubicBezTo>
                    <a:pt x="325755" y="526733"/>
                    <a:pt x="400050" y="443865"/>
                    <a:pt x="400050" y="342900"/>
                  </a:cubicBezTo>
                  <a:cubicBezTo>
                    <a:pt x="400050" y="328613"/>
                    <a:pt x="392430" y="316230"/>
                    <a:pt x="381000" y="310515"/>
                  </a:cubicBezTo>
                  <a:lnTo>
                    <a:pt x="381000" y="76200"/>
                  </a:lnTo>
                  <a:cubicBezTo>
                    <a:pt x="381000" y="47625"/>
                    <a:pt x="359093" y="23813"/>
                    <a:pt x="331470" y="20003"/>
                  </a:cubicBezTo>
                  <a:cubicBezTo>
                    <a:pt x="327660" y="8573"/>
                    <a:pt x="317183" y="0"/>
                    <a:pt x="304800" y="0"/>
                  </a:cubicBezTo>
                  <a:lnTo>
                    <a:pt x="295275" y="0"/>
                  </a:lnTo>
                  <a:cubicBezTo>
                    <a:pt x="274320" y="0"/>
                    <a:pt x="257175" y="17145"/>
                    <a:pt x="257175" y="38100"/>
                  </a:cubicBezTo>
                  <a:cubicBezTo>
                    <a:pt x="257175" y="59055"/>
                    <a:pt x="274320" y="76200"/>
                    <a:pt x="295275" y="76200"/>
                  </a:cubicBezTo>
                  <a:lnTo>
                    <a:pt x="304800" y="76200"/>
                  </a:lnTo>
                  <a:cubicBezTo>
                    <a:pt x="316230" y="76200"/>
                    <a:pt x="326708" y="68580"/>
                    <a:pt x="331470" y="59055"/>
                  </a:cubicBezTo>
                  <a:cubicBezTo>
                    <a:pt x="338138" y="61913"/>
                    <a:pt x="342900" y="68580"/>
                    <a:pt x="342900" y="76200"/>
                  </a:cubicBezTo>
                  <a:lnTo>
                    <a:pt x="342900" y="310515"/>
                  </a:lnTo>
                  <a:cubicBezTo>
                    <a:pt x="331470" y="317183"/>
                    <a:pt x="323850" y="329565"/>
                    <a:pt x="323850" y="342900"/>
                  </a:cubicBezTo>
                  <a:cubicBezTo>
                    <a:pt x="323850" y="411480"/>
                    <a:pt x="268605" y="466725"/>
                    <a:pt x="200025" y="466725"/>
                  </a:cubicBezTo>
                  <a:cubicBezTo>
                    <a:pt x="131445" y="466725"/>
                    <a:pt x="76200" y="411480"/>
                    <a:pt x="76200" y="342900"/>
                  </a:cubicBezTo>
                  <a:cubicBezTo>
                    <a:pt x="76200" y="328613"/>
                    <a:pt x="68580" y="316230"/>
                    <a:pt x="57150" y="310515"/>
                  </a:cubicBezTo>
                  <a:lnTo>
                    <a:pt x="57150" y="76200"/>
                  </a:lnTo>
                  <a:cubicBezTo>
                    <a:pt x="57150" y="68580"/>
                    <a:pt x="61913" y="61913"/>
                    <a:pt x="68580" y="59055"/>
                  </a:cubicBezTo>
                  <a:cubicBezTo>
                    <a:pt x="73343" y="69533"/>
                    <a:pt x="82868" y="76200"/>
                    <a:pt x="95250" y="76200"/>
                  </a:cubicBezTo>
                  <a:lnTo>
                    <a:pt x="104775" y="76200"/>
                  </a:lnTo>
                  <a:cubicBezTo>
                    <a:pt x="125730" y="76200"/>
                    <a:pt x="142875" y="59055"/>
                    <a:pt x="142875" y="38100"/>
                  </a:cubicBezTo>
                  <a:cubicBezTo>
                    <a:pt x="142875" y="17145"/>
                    <a:pt x="125730" y="0"/>
                    <a:pt x="104775" y="0"/>
                  </a:cubicBezTo>
                  <a:lnTo>
                    <a:pt x="95250" y="0"/>
                  </a:lnTo>
                  <a:cubicBezTo>
                    <a:pt x="82868" y="0"/>
                    <a:pt x="72390" y="8573"/>
                    <a:pt x="68580" y="20003"/>
                  </a:cubicBezTo>
                  <a:cubicBezTo>
                    <a:pt x="40957" y="23813"/>
                    <a:pt x="19050" y="47625"/>
                    <a:pt x="19050" y="76200"/>
                  </a:cubicBezTo>
                  <a:lnTo>
                    <a:pt x="19050" y="310515"/>
                  </a:lnTo>
                  <a:cubicBezTo>
                    <a:pt x="7620" y="317183"/>
                    <a:pt x="0" y="329565"/>
                    <a:pt x="0" y="342900"/>
                  </a:cubicBezTo>
                  <a:cubicBezTo>
                    <a:pt x="0" y="443865"/>
                    <a:pt x="74295" y="526733"/>
                    <a:pt x="171450" y="541020"/>
                  </a:cubicBezTo>
                  <a:lnTo>
                    <a:pt x="171450" y="638175"/>
                  </a:lnTo>
                  <a:cubicBezTo>
                    <a:pt x="171450" y="748665"/>
                    <a:pt x="260985" y="838200"/>
                    <a:pt x="371475" y="838200"/>
                  </a:cubicBezTo>
                  <a:cubicBezTo>
                    <a:pt x="481965" y="838200"/>
                    <a:pt x="571500" y="748665"/>
                    <a:pt x="571500" y="638175"/>
                  </a:cubicBezTo>
                  <a:lnTo>
                    <a:pt x="571500" y="415290"/>
                  </a:lnTo>
                  <a:cubicBezTo>
                    <a:pt x="615315" y="402908"/>
                    <a:pt x="647700" y="361950"/>
                    <a:pt x="647700" y="3143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8EA7DE-86F4-478B-9D9B-28A0D3E0D041}"/>
                </a:ext>
              </a:extLst>
            </p:cNvPr>
            <p:cNvSpPr/>
            <p:nvPr/>
          </p:nvSpPr>
          <p:spPr>
            <a:xfrm>
              <a:off x="6267450" y="327660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08F0F99-C79A-4CE0-89AB-B33FE3FDF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25769"/>
              </p:ext>
            </p:extLst>
          </p:nvPr>
        </p:nvGraphicFramePr>
        <p:xfrm>
          <a:off x="3008630" y="1660567"/>
          <a:ext cx="6174740" cy="452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64F0C47-5577-4CF1-892C-74FD8E7B89C3}"/>
              </a:ext>
            </a:extLst>
          </p:cNvPr>
          <p:cNvSpPr/>
          <p:nvPr/>
        </p:nvSpPr>
        <p:spPr>
          <a:xfrm>
            <a:off x="1400801" y="5797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1AA33-C31E-4FC9-AC74-48CD41F6A5D8}"/>
              </a:ext>
            </a:extLst>
          </p:cNvPr>
          <p:cNvSpPr/>
          <p:nvPr/>
        </p:nvSpPr>
        <p:spPr>
          <a:xfrm>
            <a:off x="1400801" y="5581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Administrative Startup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4075F-6CDB-42CC-9B2E-17626DED01F3}"/>
              </a:ext>
            </a:extLst>
          </p:cNvPr>
          <p:cNvSpPr/>
          <p:nvPr/>
        </p:nvSpPr>
        <p:spPr>
          <a:xfrm>
            <a:off x="1400801" y="2242499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Website Development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05FBE-B5DC-426E-8EAF-A431201C872E}"/>
              </a:ext>
            </a:extLst>
          </p:cNvPr>
          <p:cNvSpPr/>
          <p:nvPr/>
        </p:nvSpPr>
        <p:spPr>
          <a:xfrm>
            <a:off x="1400801" y="2025061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Miscellaneous Costs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37E1AA-94B7-40C7-9B7A-FD7E9E8CDF93}"/>
              </a:ext>
            </a:extLst>
          </p:cNvPr>
          <p:cNvSpPr/>
          <p:nvPr/>
        </p:nvSpPr>
        <p:spPr>
          <a:xfrm>
            <a:off x="1400801" y="1807623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Initial Lease Payments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58D075-D152-4824-942D-18F09EB96E38}"/>
              </a:ext>
            </a:extLst>
          </p:cNvPr>
          <p:cNvSpPr/>
          <p:nvPr/>
        </p:nvSpPr>
        <p:spPr>
          <a:xfrm>
            <a:off x="8335005" y="2025061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Medical Equipment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FAEC7D-86CD-4334-ACAE-C1C20F137C93}"/>
              </a:ext>
            </a:extLst>
          </p:cNvPr>
          <p:cNvSpPr/>
          <p:nvPr/>
        </p:nvSpPr>
        <p:spPr>
          <a:xfrm>
            <a:off x="8335005" y="536629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Start Up Fees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9439AC-F25B-4EE0-A1B7-5E440F45AAA9}"/>
              </a:ext>
            </a:extLst>
          </p:cNvPr>
          <p:cNvSpPr/>
          <p:nvPr/>
        </p:nvSpPr>
        <p:spPr>
          <a:xfrm>
            <a:off x="8335005" y="5581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Retail Business Insurance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C531DE-C361-4C6A-BA19-EEE1702D410F}"/>
              </a:ext>
            </a:extLst>
          </p:cNvPr>
          <p:cNvSpPr/>
          <p:nvPr/>
        </p:nvSpPr>
        <p:spPr>
          <a:xfrm>
            <a:off x="8335005" y="5797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133C82-78B8-4F5A-A194-5108506FC629}"/>
              </a:ext>
            </a:extLst>
          </p:cNvPr>
          <p:cNvSpPr/>
          <p:nvPr/>
        </p:nvSpPr>
        <p:spPr>
          <a:xfrm>
            <a:off x="8335005" y="1807623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Lease Deposit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9F86F5-065C-44E2-82A3-AF694BBC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48801" y="1915345"/>
            <a:ext cx="1946401" cy="13966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757" y="2731934"/>
            <a:ext cx="7395840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How does sentiment regarding the vaccine vary across the globe?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64.4%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US Population Who Visit their GP Regularly*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$124B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Healthcare Spending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40-60%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Profit Margin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$175,000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Average Annual Revenue per Doctor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Market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1004644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QUARTER MILESTONES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3"/>
            <a:ext cx="3396535" cy="735588"/>
            <a:chOff x="446364" y="3962124"/>
            <a:chExt cx="4109808" cy="890061"/>
          </a:xfrm>
        </p:grpSpPr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727511"/>
              <a:chOff x="1510891" y="3741332"/>
              <a:chExt cx="1969024" cy="72751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7"/>
                <a:ext cx="1294782" cy="18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4FCE0FE-F05F-4461-A24B-26E43CE8E41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7"/>
            <a:ext cx="2178177" cy="756002"/>
            <a:chOff x="3047824" y="3575569"/>
            <a:chExt cx="2635595" cy="914763"/>
          </a:xfrm>
        </p:grpSpPr>
        <p:grpSp>
          <p:nvGrpSpPr>
            <p:cNvPr id="165" name="Group 164" title="Milestone Text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727511"/>
              <a:chOff x="2110555" y="2162177"/>
              <a:chExt cx="2008437" cy="72751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9CE5B4-7202-46C7-9C4C-6504221AD37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5"/>
            <a:ext cx="3792468" cy="739259"/>
            <a:chOff x="5653543" y="3048963"/>
            <a:chExt cx="4588886" cy="894504"/>
          </a:xfrm>
        </p:grpSpPr>
        <p:grpSp>
          <p:nvGrpSpPr>
            <p:cNvPr id="189" name="Group 188" title="Milestone Text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727511"/>
              <a:chOff x="2110554" y="2162177"/>
              <a:chExt cx="1915699" cy="7275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2F518BC-C890-4815-BF76-E8D9A75F074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 title="Milestone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3"/>
            <a:ext cx="2135197" cy="735436"/>
            <a:chOff x="9514670" y="2137867"/>
            <a:chExt cx="2583588" cy="88987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</a:rPr>
                <a:t>MILESTONE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18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159E383-8E4F-4666-978D-485924147B35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34" name="Rectangle: Rounded Corners 233" title="Milestone Graphic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aphic 234" title="Milestone Flag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Straight Connector 236" descr="Time line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 descr="Year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Straight Connector 128" title="q lines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title="q lines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May</a:t>
              </a:r>
            </a:p>
          </p:txBody>
        </p:sp>
        <p:cxnSp>
          <p:nvCxnSpPr>
            <p:cNvPr id="132" name="Straight Connector 131" title="q lines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 title="Year Bar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Straight Connector 137" title="q lines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 descr="Year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 title="q lines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 title="q lines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 title="q lines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June</a:t>
              </a:r>
            </a:p>
          </p:txBody>
        </p:sp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Straight Connector 161" title="q lines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 descr="Year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 title="q lines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July</a:t>
              </a:r>
            </a:p>
          </p:txBody>
        </p:sp>
        <p:cxnSp>
          <p:nvCxnSpPr>
            <p:cNvPr id="179" name="Straight Connector 178" title="q lines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 title="Year Bar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 title="q lines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 descr="Year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August</a:t>
              </a:r>
            </a:p>
          </p:txBody>
        </p: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: Rounded Corners 212" title="Year Bar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Straight Connector 217" title="q lines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 title="q lines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TODAY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Short Description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br>
              <a:rPr lang="en-US" dirty="0"/>
            </a:br>
            <a:endParaRPr lang="en-US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9</TotalTime>
  <Words>575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</vt:lpstr>
      <vt:lpstr>Calibri</vt:lpstr>
      <vt:lpstr>Courier New</vt:lpstr>
      <vt:lpstr>Gill Sans MT</vt:lpstr>
      <vt:lpstr>Office Theme</vt:lpstr>
      <vt:lpstr>Twitter Vaccine NLP Analysis</vt:lpstr>
      <vt:lpstr>Business Questions</vt:lpstr>
      <vt:lpstr>Question 1</vt:lpstr>
      <vt:lpstr>Question 1</vt:lpstr>
      <vt:lpstr>Question 2</vt:lpstr>
      <vt:lpstr>Question 2 </vt:lpstr>
      <vt:lpstr>Question 3 </vt:lpstr>
      <vt:lpstr>Question 3</vt:lpstr>
      <vt:lpstr>Question 3 </vt:lpstr>
      <vt:lpstr>Other stuff</vt:lpstr>
      <vt:lpstr>Other stuff</vt:lpstr>
      <vt:lpstr>FUNDING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Vaccine NLP Analysis</dc:title>
  <dc:creator>Alejandro Barnatan</dc:creator>
  <cp:lastModifiedBy>Alejandro Barnatan</cp:lastModifiedBy>
  <cp:revision>2</cp:revision>
  <dcterms:created xsi:type="dcterms:W3CDTF">2021-03-16T02:07:27Z</dcterms:created>
  <dcterms:modified xsi:type="dcterms:W3CDTF">2021-03-16T02:17:20Z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