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4"/>
  </p:notesMasterIdLst>
  <p:sldIdLst>
    <p:sldId id="257" r:id="rId5"/>
    <p:sldId id="261" r:id="rId6"/>
    <p:sldId id="266" r:id="rId7"/>
    <p:sldId id="265" r:id="rId8"/>
    <p:sldId id="263" r:id="rId9"/>
    <p:sldId id="262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997" autoAdjust="0"/>
  </p:normalViewPr>
  <p:slideViewPr>
    <p:cSldViewPr snapToGrid="0">
      <p:cViewPr>
        <p:scale>
          <a:sx n="75" d="100"/>
          <a:sy n="75" d="100"/>
        </p:scale>
        <p:origin x="18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Discounting strategy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Customer reviews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Customer ratings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Original data source</a:t>
          </a:r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Remove bad data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Clean up columns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Y="-238727" custLinFactNeighborX="4010" custLinFactNeighborY="-300000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Y="-200000" custLinFactNeighborX="2412" custLinFactNeighborY="-28619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Y="-200000" custLinFactNeighborX="1194" custLinFactNeighborY="-226159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Product category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 Sales Data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size &amp; scope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Discounting strategy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Customer reviews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Customer ratings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55154" y="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Original data source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900" kern="1200" dirty="0"/>
        </a:p>
      </dsp:txBody>
      <dsp:txXfrm>
        <a:off x="155154" y="0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610482" y="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Remove bad data</a:t>
          </a:r>
        </a:p>
      </dsp:txBody>
      <dsp:txXfrm>
        <a:off x="3610482" y="0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77139" y="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Clean up columns</a:t>
          </a:r>
        </a:p>
      </dsp:txBody>
      <dsp:txXfrm>
        <a:off x="7077139" y="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Product category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NO Sales Data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Data size &amp; scope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1BA5-2BD3-4EC6-A0E8-5178E1553E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DE17-6DC8-4C29-8158-5E696A77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was to compare Nike vs. Adidas </a:t>
            </a:r>
          </a:p>
          <a:p>
            <a:pPr marL="171450" indent="-171450">
              <a:buFontTx/>
              <a:buChar char="-"/>
            </a:pPr>
            <a:r>
              <a:rPr lang="en-US" dirty="0"/>
              <a:t>Customer reviews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Discounting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Brett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Assess differences in discounting strategy between Adidas &amp; Nike.</a:t>
            </a:r>
          </a:p>
          <a:p>
            <a:pPr marL="171450" indent="-171450">
              <a:buFontTx/>
              <a:buChar char="-"/>
            </a:pPr>
            <a:r>
              <a:rPr lang="en-US" dirty="0"/>
              <a:t>Evaluate differences in customer ratings between Adidas &amp; Nike.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Evaluate differences in customer reviews between Adidas &amp; Nike. 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</a:p>
          <a:p>
            <a:r>
              <a:rPr lang="en-US" dirty="0"/>
              <a:t>30 seconds, hi-level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Original Data Source: Kaggle.com &gt; intended for a blog to compare discounting trends in early COVID</a:t>
            </a:r>
          </a:p>
          <a:p>
            <a:pPr marL="171450" indent="-171450">
              <a:buFontTx/>
              <a:buChar char="-"/>
            </a:pPr>
            <a:r>
              <a:rPr lang="en-US" dirty="0"/>
              <a:t>Remove Bad Data: missing price, no ratings, no reviews. Dropped 600 of 3,200 rows.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Clean up Columns: added brand consolidation column (Nike vs. Adidas), Gender column, and columns for list &amp; sale price (divide by 100)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Product Category: data not standardized enough to create category bins (</a:t>
            </a:r>
            <a:r>
              <a:rPr lang="en-US" dirty="0" err="1"/>
              <a:t>ie</a:t>
            </a:r>
            <a:r>
              <a:rPr lang="en-US" dirty="0"/>
              <a:t>: running, basketball, etc.)</a:t>
            </a:r>
          </a:p>
          <a:p>
            <a:pPr marL="171450" indent="-171450">
              <a:buFontTx/>
              <a:buChar char="-"/>
            </a:pPr>
            <a:r>
              <a:rPr lang="en-US" dirty="0"/>
              <a:t>Sales Data: no units or dollars sold. Potentially could provide more relevant guidance to company if we had sales units or dollars.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size &amp; scope: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Single-day snapshot in time for prices (April 2020),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Timing of ratings &amp; reviews unknown, but likely different from pricing data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more adidas rows than Nike (&gt;2k for Adidas, only 155 for Nike)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5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Alejandro</a:t>
            </a:r>
          </a:p>
          <a:p>
            <a:pPr marL="228600" indent="-228600">
              <a:buAutoNum type="arabicPeriod"/>
            </a:pPr>
            <a:r>
              <a:rPr lang="en-US" dirty="0"/>
              <a:t>Nike generally had higher-rated products, potentially indicating higher customer satisfaction</a:t>
            </a:r>
          </a:p>
          <a:p>
            <a:pPr marL="228600" indent="-228600">
              <a:buAutoNum type="arabicPeriod"/>
            </a:pPr>
            <a:r>
              <a:rPr lang="en-US" dirty="0"/>
              <a:t>Adidas generally had more ratings, potentially indicating higher customer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Ttest_indResult</a:t>
            </a:r>
            <a:r>
              <a:rPr lang="en-US" dirty="0"/>
              <a:t>(statistic=-9.181162235290103, </a:t>
            </a:r>
            <a:r>
              <a:rPr lang="en-US" dirty="0" err="1"/>
              <a:t>pvalue</a:t>
            </a:r>
            <a:r>
              <a:rPr lang="en-US" dirty="0"/>
              <a:t>=9.538449921033955e-17)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0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was to compare Nike vs. Adidas </a:t>
            </a:r>
          </a:p>
          <a:p>
            <a:pPr marL="171450" indent="-171450">
              <a:buFontTx/>
              <a:buChar char="-"/>
            </a:pPr>
            <a:r>
              <a:rPr lang="en-US" dirty="0"/>
              <a:t>Customer reviews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Discounting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7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Nike vs. adidas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Alejandro, Aaron, Brett, Sung, Adam</a:t>
            </a:r>
          </a:p>
        </p:txBody>
      </p:sp>
      <p:pic>
        <p:nvPicPr>
          <p:cNvPr id="4098" name="Picture 2" descr="Nike Bought 'Swoosh' Logo For $35 - Business Insider">
            <a:extLst>
              <a:ext uri="{FF2B5EF4-FFF2-40B4-BE49-F238E27FC236}">
                <a16:creationId xmlns:a16="http://schemas.microsoft.com/office/drawing/2014/main" id="{B2C7DD73-9371-4DCB-9016-CA6B8CF37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r="5319" b="12060"/>
          <a:stretch/>
        </p:blipFill>
        <p:spPr bwMode="auto">
          <a:xfrm>
            <a:off x="261906" y="255245"/>
            <a:ext cx="5267217" cy="310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didas (@adidas) | Twitter">
            <a:extLst>
              <a:ext uri="{FF2B5EF4-FFF2-40B4-BE49-F238E27FC236}">
                <a16:creationId xmlns:a16="http://schemas.microsoft.com/office/drawing/2014/main" id="{4E0DC626-8758-4928-B41B-90F878DED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0" t="-51763" r="-103900" b="51763"/>
          <a:stretch/>
        </p:blipFill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didas (@adidas) | Twitter">
            <a:extLst>
              <a:ext uri="{FF2B5EF4-FFF2-40B4-BE49-F238E27FC236}">
                <a16:creationId xmlns:a16="http://schemas.microsoft.com/office/drawing/2014/main" id="{3DC6718E-436E-4C2D-B855-82DC28C6D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0" b="24845"/>
          <a:stretch/>
        </p:blipFill>
        <p:spPr bwMode="auto">
          <a:xfrm>
            <a:off x="268744" y="3767597"/>
            <a:ext cx="5260379" cy="268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QUESTIONS: Nike vs. Adidas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69310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utoShape 2">
            <a:extLst>
              <a:ext uri="{FF2B5EF4-FFF2-40B4-BE49-F238E27FC236}">
                <a16:creationId xmlns:a16="http://schemas.microsoft.com/office/drawing/2014/main" id="{2AB050F2-CE46-49D4-A324-0A7A0CBD8B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1DDDD8DE-32E1-426F-B31B-C8BF79E5C7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93F8720-E87F-4E87-8E21-6F820D0C9D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0B22F0-AD4E-4068-BB6E-DF1CE8C4C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2357437"/>
            <a:ext cx="2143125" cy="21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FB071A-DC9D-4C85-85DC-7365E35CC98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299" t="3446" r="8245" b="9370"/>
          <a:stretch/>
        </p:blipFill>
        <p:spPr>
          <a:xfrm>
            <a:off x="8661691" y="2489143"/>
            <a:ext cx="1918650" cy="2143125"/>
          </a:xfrm>
          <a:prstGeom prst="rect">
            <a:avLst/>
          </a:prstGeom>
        </p:spPr>
      </p:pic>
      <p:sp>
        <p:nvSpPr>
          <p:cNvPr id="11" name="AutoShape 8">
            <a:extLst>
              <a:ext uri="{FF2B5EF4-FFF2-40B4-BE49-F238E27FC236}">
                <a16:creationId xmlns:a16="http://schemas.microsoft.com/office/drawing/2014/main" id="{17A4AB64-E08E-415C-AE82-9E044FDC75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AB46FE-DC05-4250-B267-F14624DC00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1856" y="2476500"/>
            <a:ext cx="2143124" cy="21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30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Clean-Up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69013"/>
              </p:ext>
            </p:extLst>
          </p:nvPr>
        </p:nvGraphicFramePr>
        <p:xfrm>
          <a:off x="943510" y="1391666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Kaggle Kernels Tutorials - Beginner Guide to Improve Your Skills">
            <a:extLst>
              <a:ext uri="{FF2B5EF4-FFF2-40B4-BE49-F238E27FC236}">
                <a16:creationId xmlns:a16="http://schemas.microsoft.com/office/drawing/2014/main" id="{09FA4878-59C6-485A-A85D-246DA31BB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r="20766"/>
          <a:stretch/>
        </p:blipFill>
        <p:spPr bwMode="auto">
          <a:xfrm>
            <a:off x="1190089" y="1706375"/>
            <a:ext cx="2547616" cy="212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EEADD0-0476-476D-A93C-21BF0D00DD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297" y="1706375"/>
            <a:ext cx="2138179" cy="2138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7912DA-D4B0-42DB-8459-7D2D07987F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1147" y="1689618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76A2D6-378B-4EC0-95C5-F7818D2634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15" y="4187919"/>
            <a:ext cx="11330897" cy="15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Limitations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40761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utoShape 2">
            <a:extLst>
              <a:ext uri="{FF2B5EF4-FFF2-40B4-BE49-F238E27FC236}">
                <a16:creationId xmlns:a16="http://schemas.microsoft.com/office/drawing/2014/main" id="{9AB5A4B3-A007-4D9E-A2D8-FB1B6DBA78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5682E-C088-4149-9E88-C2CA298F7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" y="2496727"/>
            <a:ext cx="3016091" cy="2169346"/>
          </a:xfrm>
          <a:prstGeom prst="rect">
            <a:avLst/>
          </a:prstGeom>
        </p:spPr>
      </p:pic>
      <p:pic>
        <p:nvPicPr>
          <p:cNvPr id="3076" name="Picture 4" descr="7 key data every sales managers must analyse to be in control of sales">
            <a:extLst>
              <a:ext uri="{FF2B5EF4-FFF2-40B4-BE49-F238E27FC236}">
                <a16:creationId xmlns:a16="http://schemas.microsoft.com/office/drawing/2014/main" id="{2BE57878-5D44-4190-9FD4-A78A2AF2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85" y="2516419"/>
            <a:ext cx="3134918" cy="216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776D1F24-7469-447B-BF3C-F8265303CB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BF245-730E-482A-9AB8-FBCED2A841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5473" y="2469329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3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Customer Ratings / Reviews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C1B1E8-A018-4D11-AAAF-7A9606448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20" y="2014193"/>
            <a:ext cx="5333880" cy="425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CABF10-F457-4331-A253-9773C54C9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59" y="2014192"/>
            <a:ext cx="5176040" cy="410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0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Discounting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1D44F7E-FB9F-46F0-A76F-12A4F1568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876" y="1560870"/>
            <a:ext cx="4198794" cy="35919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097E9D-50D5-4B01-8B3F-D9C07758B362}"/>
              </a:ext>
            </a:extLst>
          </p:cNvPr>
          <p:cNvSpPr/>
          <p:nvPr/>
        </p:nvSpPr>
        <p:spPr>
          <a:xfrm>
            <a:off x="1026761" y="5262383"/>
            <a:ext cx="9916909" cy="1187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Average Discount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1C3DA27-8494-4462-82D3-4DDF539F6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596" y="5489805"/>
            <a:ext cx="3126620" cy="77295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633B085-CFCE-4097-B0F7-7136151A5E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292"/>
          <a:stretch/>
        </p:blipFill>
        <p:spPr>
          <a:xfrm>
            <a:off x="2074350" y="5489805"/>
            <a:ext cx="3128055" cy="772951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E2E0D45-D1D5-4437-AB82-F2B320CFD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61" y="1560870"/>
            <a:ext cx="4420363" cy="3591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15877C-5418-4751-8724-959CA17CE357}"/>
              </a:ext>
            </a:extLst>
          </p:cNvPr>
          <p:cNvSpPr/>
          <p:nvPr/>
        </p:nvSpPr>
        <p:spPr>
          <a:xfrm>
            <a:off x="1823357" y="6079671"/>
            <a:ext cx="3456214" cy="2926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3C90F3-2FC5-45DD-B357-6900AD937BCB}"/>
              </a:ext>
            </a:extLst>
          </p:cNvPr>
          <p:cNvSpPr/>
          <p:nvPr/>
        </p:nvSpPr>
        <p:spPr>
          <a:xfrm>
            <a:off x="6744876" y="6079671"/>
            <a:ext cx="3456214" cy="2926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Appendix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4F9E93-4551-41A1-A504-E8C944D64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1" y="1830837"/>
            <a:ext cx="5106244" cy="369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DB64DB3-0C5F-44F1-96A1-04BBFF6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018" y="1830837"/>
            <a:ext cx="5106244" cy="369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84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Appendix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18ABDA-8BFA-4504-B54B-8480FB29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891" y="1810713"/>
            <a:ext cx="4596837" cy="459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26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Alejandro, Aaron, Brett, Sung, Adam</a:t>
            </a:r>
          </a:p>
        </p:txBody>
      </p:sp>
    </p:spTree>
    <p:extLst>
      <p:ext uri="{BB962C8B-B14F-4D97-AF65-F5344CB8AC3E}">
        <p14:creationId xmlns:p14="http://schemas.microsoft.com/office/powerpoint/2010/main" val="216558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{581831F5-C50E-43E1-83AF-CF0DE0F691F5}tf78438558_win32</Template>
  <TotalTime>456</TotalTime>
  <Words>331</Words>
  <Application>Microsoft Office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SavonVTI</vt:lpstr>
      <vt:lpstr>Nike vs. adidas</vt:lpstr>
      <vt:lpstr>BUSINESS QUESTIONS: Nike vs. Adidas</vt:lpstr>
      <vt:lpstr>Data Clean-Up</vt:lpstr>
      <vt:lpstr>Limitations</vt:lpstr>
      <vt:lpstr>Customer Ratings / Reviews</vt:lpstr>
      <vt:lpstr>Discounting</vt:lpstr>
      <vt:lpstr>Appendix</vt:lpstr>
      <vt:lpstr>Appendix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Nike vs. adidas</dc:title>
  <dc:creator>Fancher, Adam</dc:creator>
  <cp:lastModifiedBy>Fancher, Adam</cp:lastModifiedBy>
  <cp:revision>35</cp:revision>
  <dcterms:created xsi:type="dcterms:W3CDTF">2020-11-07T19:42:49Z</dcterms:created>
  <dcterms:modified xsi:type="dcterms:W3CDTF">2020-11-10T03:54:05Z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