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3" r:id="rId2"/>
    <p:sldId id="310" r:id="rId3"/>
    <p:sldId id="302" r:id="rId4"/>
    <p:sldId id="311" r:id="rId5"/>
    <p:sldId id="356" r:id="rId6"/>
    <p:sldId id="348" r:id="rId7"/>
    <p:sldId id="354" r:id="rId8"/>
    <p:sldId id="353" r:id="rId9"/>
    <p:sldId id="352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65FF"/>
    <a:srgbClr val="5DCEAF"/>
    <a:srgbClr val="FFFFFF"/>
    <a:srgbClr val="21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F32E6-83C0-4878-BCF4-57D07C03EA0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94A2E3-C58B-44EA-8086-721A8E5BE170}">
      <dgm:prSet/>
      <dgm:spPr/>
      <dgm:t>
        <a:bodyPr/>
        <a:lstStyle/>
        <a:p>
          <a:r>
            <a:rPr lang="en-US"/>
            <a:t>Genetics</a:t>
          </a:r>
        </a:p>
      </dgm:t>
    </dgm:pt>
    <dgm:pt modelId="{D392EE11-8BD3-410E-A65B-580B38D62C10}" type="parTrans" cxnId="{E1A98D94-0DD0-4BB9-86EC-DFAAA2D0626F}">
      <dgm:prSet/>
      <dgm:spPr/>
      <dgm:t>
        <a:bodyPr/>
        <a:lstStyle/>
        <a:p>
          <a:endParaRPr lang="en-US"/>
        </a:p>
      </dgm:t>
    </dgm:pt>
    <dgm:pt modelId="{18948D36-A591-468C-9185-D78B281DF457}" type="sibTrans" cxnId="{E1A98D94-0DD0-4BB9-86EC-DFAAA2D0626F}">
      <dgm:prSet/>
      <dgm:spPr/>
      <dgm:t>
        <a:bodyPr/>
        <a:lstStyle/>
        <a:p>
          <a:endParaRPr lang="en-US"/>
        </a:p>
      </dgm:t>
    </dgm:pt>
    <dgm:pt modelId="{03E65E50-018E-4486-9FFB-25AD0FA2027E}">
      <dgm:prSet/>
      <dgm:spPr/>
      <dgm:t>
        <a:bodyPr/>
        <a:lstStyle/>
        <a:p>
          <a:r>
            <a:rPr lang="en-US"/>
            <a:t>Family pmHx</a:t>
          </a:r>
        </a:p>
      </dgm:t>
    </dgm:pt>
    <dgm:pt modelId="{EE75C663-4709-43F7-AA91-829E05D28C17}" type="parTrans" cxnId="{26B31A7D-9A1D-44AA-A41A-D8B6FB617093}">
      <dgm:prSet/>
      <dgm:spPr/>
      <dgm:t>
        <a:bodyPr/>
        <a:lstStyle/>
        <a:p>
          <a:endParaRPr lang="en-US"/>
        </a:p>
      </dgm:t>
    </dgm:pt>
    <dgm:pt modelId="{E0F87C81-39DD-4F7C-A7D2-C1722091FA18}" type="sibTrans" cxnId="{26B31A7D-9A1D-44AA-A41A-D8B6FB617093}">
      <dgm:prSet/>
      <dgm:spPr/>
      <dgm:t>
        <a:bodyPr/>
        <a:lstStyle/>
        <a:p>
          <a:endParaRPr lang="en-US"/>
        </a:p>
      </dgm:t>
    </dgm:pt>
    <dgm:pt modelId="{5A1528E2-BF8F-4D8C-B232-F8494B868F7D}">
      <dgm:prSet/>
      <dgm:spPr/>
      <dgm:t>
        <a:bodyPr/>
        <a:lstStyle/>
        <a:p>
          <a:pPr algn="ctr"/>
          <a:r>
            <a:rPr lang="en-US" dirty="0"/>
            <a:t>Polycystic ovary syndrome</a:t>
          </a:r>
        </a:p>
      </dgm:t>
    </dgm:pt>
    <dgm:pt modelId="{63D13350-3CA2-4827-BC83-764ED767CAE7}" type="parTrans" cxnId="{54500085-8D8F-4898-94CF-7303C90FE820}">
      <dgm:prSet/>
      <dgm:spPr/>
      <dgm:t>
        <a:bodyPr/>
        <a:lstStyle/>
        <a:p>
          <a:endParaRPr lang="en-US"/>
        </a:p>
      </dgm:t>
    </dgm:pt>
    <dgm:pt modelId="{E94BFDFF-0358-4ED6-9DDD-FD6D23897D7F}" type="sibTrans" cxnId="{54500085-8D8F-4898-94CF-7303C90FE820}">
      <dgm:prSet/>
      <dgm:spPr/>
      <dgm:t>
        <a:bodyPr/>
        <a:lstStyle/>
        <a:p>
          <a:endParaRPr lang="en-US"/>
        </a:p>
      </dgm:t>
    </dgm:pt>
    <dgm:pt modelId="{C98E195D-25AF-4F17-BEC3-BC6FA6BA11B4}">
      <dgm:prSet/>
      <dgm:spPr/>
      <dgm:t>
        <a:bodyPr/>
        <a:lstStyle/>
        <a:p>
          <a:pPr algn="l"/>
          <a:r>
            <a:rPr lang="en-US"/>
            <a:t>Irregular menses </a:t>
          </a:r>
        </a:p>
      </dgm:t>
    </dgm:pt>
    <dgm:pt modelId="{10B3D20A-809B-434B-91CE-106077DE1B28}" type="parTrans" cxnId="{4C780617-2692-42B5-911F-6C98867148FF}">
      <dgm:prSet/>
      <dgm:spPr/>
      <dgm:t>
        <a:bodyPr/>
        <a:lstStyle/>
        <a:p>
          <a:endParaRPr lang="en-US"/>
        </a:p>
      </dgm:t>
    </dgm:pt>
    <dgm:pt modelId="{E062C70C-4C19-4C42-816A-E15F61A42AD5}" type="sibTrans" cxnId="{4C780617-2692-42B5-911F-6C98867148FF}">
      <dgm:prSet/>
      <dgm:spPr/>
      <dgm:t>
        <a:bodyPr/>
        <a:lstStyle/>
        <a:p>
          <a:endParaRPr lang="en-US"/>
        </a:p>
      </dgm:t>
    </dgm:pt>
    <dgm:pt modelId="{2093BD4D-E154-40EA-BAE5-F8BCB2DB65E4}">
      <dgm:prSet/>
      <dgm:spPr/>
      <dgm:t>
        <a:bodyPr/>
        <a:lstStyle/>
        <a:p>
          <a:pPr algn="ctr"/>
          <a:r>
            <a:rPr lang="en-US" dirty="0"/>
            <a:t>Race</a:t>
          </a:r>
        </a:p>
      </dgm:t>
    </dgm:pt>
    <dgm:pt modelId="{1630E458-285F-4B1F-814A-B1A8FDC0D572}" type="parTrans" cxnId="{FABD3298-BAFB-4E3E-977E-F5E40B1E5529}">
      <dgm:prSet/>
      <dgm:spPr/>
      <dgm:t>
        <a:bodyPr/>
        <a:lstStyle/>
        <a:p>
          <a:endParaRPr lang="en-US"/>
        </a:p>
      </dgm:t>
    </dgm:pt>
    <dgm:pt modelId="{68A339A4-FC3F-47F2-ACE5-DBC045E52214}" type="sibTrans" cxnId="{FABD3298-BAFB-4E3E-977E-F5E40B1E5529}">
      <dgm:prSet/>
      <dgm:spPr/>
      <dgm:t>
        <a:bodyPr/>
        <a:lstStyle/>
        <a:p>
          <a:endParaRPr lang="en-US"/>
        </a:p>
      </dgm:t>
    </dgm:pt>
    <dgm:pt modelId="{A4336719-637F-4A48-A6D0-8635662F83D4}">
      <dgm:prSet/>
      <dgm:spPr/>
      <dgm:t>
        <a:bodyPr/>
        <a:lstStyle/>
        <a:p>
          <a:pPr algn="l"/>
          <a:r>
            <a:rPr lang="en-US" dirty="0"/>
            <a:t>African Americans, Hispanics and Asians &gt; whites</a:t>
          </a:r>
        </a:p>
      </dgm:t>
    </dgm:pt>
    <dgm:pt modelId="{54C8E558-B065-4B9F-AB6C-85BC4EB9A032}" type="parTrans" cxnId="{4001345C-29DE-42EF-9455-0CF1AEC24D81}">
      <dgm:prSet/>
      <dgm:spPr/>
      <dgm:t>
        <a:bodyPr/>
        <a:lstStyle/>
        <a:p>
          <a:endParaRPr lang="en-US"/>
        </a:p>
      </dgm:t>
    </dgm:pt>
    <dgm:pt modelId="{2F733211-DBBD-4070-A1E3-B19257AFBD41}" type="sibTrans" cxnId="{4001345C-29DE-42EF-9455-0CF1AEC24D81}">
      <dgm:prSet/>
      <dgm:spPr/>
      <dgm:t>
        <a:bodyPr/>
        <a:lstStyle/>
        <a:p>
          <a:endParaRPr lang="en-US"/>
        </a:p>
      </dgm:t>
    </dgm:pt>
    <dgm:pt modelId="{E7FD7772-1CEE-4D7E-A04B-7637CC626BA2}">
      <dgm:prSet/>
      <dgm:spPr/>
      <dgm:t>
        <a:bodyPr/>
        <a:lstStyle/>
        <a:p>
          <a:pPr algn="ctr"/>
          <a:r>
            <a:rPr lang="en-US" dirty="0"/>
            <a:t>Age</a:t>
          </a:r>
        </a:p>
      </dgm:t>
    </dgm:pt>
    <dgm:pt modelId="{3E3A67ED-FE8C-4D6B-B761-F1F0D398C9FC}" type="parTrans" cxnId="{BC174AB9-306C-4439-ABD6-64F8C8973F0F}">
      <dgm:prSet/>
      <dgm:spPr/>
      <dgm:t>
        <a:bodyPr/>
        <a:lstStyle/>
        <a:p>
          <a:endParaRPr lang="en-US"/>
        </a:p>
      </dgm:t>
    </dgm:pt>
    <dgm:pt modelId="{044743A9-6C3D-4088-AB7B-4B256C90980E}" type="sibTrans" cxnId="{BC174AB9-306C-4439-ABD6-64F8C8973F0F}">
      <dgm:prSet/>
      <dgm:spPr/>
      <dgm:t>
        <a:bodyPr/>
        <a:lstStyle/>
        <a:p>
          <a:endParaRPr lang="en-US"/>
        </a:p>
      </dgm:t>
    </dgm:pt>
    <dgm:pt modelId="{A58FBC87-4D81-4BBF-9E94-17D1D9A5D853}">
      <dgm:prSet/>
      <dgm:spPr/>
      <dgm:t>
        <a:bodyPr/>
        <a:lstStyle/>
        <a:p>
          <a:pPr algn="l"/>
          <a:r>
            <a:rPr lang="en-US"/>
            <a:t>After age 45, but increases in younger adults and children</a:t>
          </a:r>
        </a:p>
      </dgm:t>
    </dgm:pt>
    <dgm:pt modelId="{2A970954-6F50-42C2-863C-8B633D076F4C}" type="parTrans" cxnId="{B7E504A2-8C64-411E-8280-16AA4279D7CB}">
      <dgm:prSet/>
      <dgm:spPr/>
      <dgm:t>
        <a:bodyPr/>
        <a:lstStyle/>
        <a:p>
          <a:endParaRPr lang="en-US"/>
        </a:p>
      </dgm:t>
    </dgm:pt>
    <dgm:pt modelId="{AE9709F9-CE34-4BD4-AAFA-F584117F4028}" type="sibTrans" cxnId="{B7E504A2-8C64-411E-8280-16AA4279D7CB}">
      <dgm:prSet/>
      <dgm:spPr/>
      <dgm:t>
        <a:bodyPr/>
        <a:lstStyle/>
        <a:p>
          <a:endParaRPr lang="en-US"/>
        </a:p>
      </dgm:t>
    </dgm:pt>
    <dgm:pt modelId="{7DF0EF6C-0EBC-4FEF-A408-84FF99FBE519}">
      <dgm:prSet/>
      <dgm:spPr/>
      <dgm:t>
        <a:bodyPr/>
        <a:lstStyle/>
        <a:p>
          <a:pPr algn="ctr"/>
          <a:r>
            <a:rPr lang="en-US" dirty="0"/>
            <a:t>Environmental factors</a:t>
          </a:r>
        </a:p>
      </dgm:t>
    </dgm:pt>
    <dgm:pt modelId="{D46FBE2C-2263-47A1-B387-E40B105FA81F}" type="parTrans" cxnId="{9C5A880D-189D-4E9A-8A3D-B159DB88DDE1}">
      <dgm:prSet/>
      <dgm:spPr/>
      <dgm:t>
        <a:bodyPr/>
        <a:lstStyle/>
        <a:p>
          <a:endParaRPr lang="en-US"/>
        </a:p>
      </dgm:t>
    </dgm:pt>
    <dgm:pt modelId="{D4600904-F39C-403E-A264-6BF9AAAC506D}" type="sibTrans" cxnId="{9C5A880D-189D-4E9A-8A3D-B159DB88DDE1}">
      <dgm:prSet/>
      <dgm:spPr/>
      <dgm:t>
        <a:bodyPr/>
        <a:lstStyle/>
        <a:p>
          <a:endParaRPr lang="en-US"/>
        </a:p>
      </dgm:t>
    </dgm:pt>
    <dgm:pt modelId="{FABBC453-0260-4620-B97F-728F47929E8D}">
      <dgm:prSet/>
      <dgm:spPr/>
      <dgm:t>
        <a:bodyPr/>
        <a:lstStyle/>
        <a:p>
          <a:pPr algn="l"/>
          <a:r>
            <a:rPr lang="en-US" dirty="0"/>
            <a:t>Inactivity</a:t>
          </a:r>
        </a:p>
      </dgm:t>
    </dgm:pt>
    <dgm:pt modelId="{1AE093AF-A213-4531-AA7E-424C75564B90}" type="parTrans" cxnId="{0AD7FD04-6929-4938-92A8-32B74B37197F}">
      <dgm:prSet/>
      <dgm:spPr/>
      <dgm:t>
        <a:bodyPr/>
        <a:lstStyle/>
        <a:p>
          <a:endParaRPr lang="en-US"/>
        </a:p>
      </dgm:t>
    </dgm:pt>
    <dgm:pt modelId="{2228DD86-450D-438B-A956-2A30EF378A24}" type="sibTrans" cxnId="{0AD7FD04-6929-4938-92A8-32B74B37197F}">
      <dgm:prSet/>
      <dgm:spPr/>
      <dgm:t>
        <a:bodyPr/>
        <a:lstStyle/>
        <a:p>
          <a:endParaRPr lang="en-US"/>
        </a:p>
      </dgm:t>
    </dgm:pt>
    <dgm:pt modelId="{E1C9E2C0-AED7-4EC5-8DE1-98EB8F367231}">
      <dgm:prSet/>
      <dgm:spPr/>
      <dgm:t>
        <a:bodyPr/>
        <a:lstStyle/>
        <a:p>
          <a:pPr algn="l"/>
          <a:r>
            <a:rPr lang="en-US"/>
            <a:t>Weight gain</a:t>
          </a:r>
        </a:p>
      </dgm:t>
    </dgm:pt>
    <dgm:pt modelId="{DEC678FA-2359-4573-8B9C-50E787F43B0C}" type="parTrans" cxnId="{C10B764F-3B86-4DC4-BFA6-AACCB07812F4}">
      <dgm:prSet/>
      <dgm:spPr/>
      <dgm:t>
        <a:bodyPr/>
        <a:lstStyle/>
        <a:p>
          <a:endParaRPr lang="en-US"/>
        </a:p>
      </dgm:t>
    </dgm:pt>
    <dgm:pt modelId="{C2CE2160-F33D-4466-ABDD-91935B0E2491}" type="sibTrans" cxnId="{C10B764F-3B86-4DC4-BFA6-AACCB07812F4}">
      <dgm:prSet/>
      <dgm:spPr/>
      <dgm:t>
        <a:bodyPr/>
        <a:lstStyle/>
        <a:p>
          <a:endParaRPr lang="en-US"/>
        </a:p>
      </dgm:t>
    </dgm:pt>
    <dgm:pt modelId="{A8DBF006-15A7-478D-B075-AD5A0D454438}" type="pres">
      <dgm:prSet presAssocID="{F24F32E6-83C0-4878-BCF4-57D07C03EA02}" presName="diagram" presStyleCnt="0">
        <dgm:presLayoutVars>
          <dgm:dir/>
          <dgm:resizeHandles val="exact"/>
        </dgm:presLayoutVars>
      </dgm:prSet>
      <dgm:spPr/>
    </dgm:pt>
    <dgm:pt modelId="{636C4C08-A2FB-490A-8434-1B58D6A5A966}" type="pres">
      <dgm:prSet presAssocID="{8194A2E3-C58B-44EA-8086-721A8E5BE170}" presName="node" presStyleLbl="node1" presStyleIdx="0" presStyleCnt="6">
        <dgm:presLayoutVars>
          <dgm:bulletEnabled val="1"/>
        </dgm:presLayoutVars>
      </dgm:prSet>
      <dgm:spPr/>
    </dgm:pt>
    <dgm:pt modelId="{47DC9063-8E6F-430C-B2CF-C4884B00CFC0}" type="pres">
      <dgm:prSet presAssocID="{18948D36-A591-468C-9185-D78B281DF457}" presName="sibTrans" presStyleCnt="0"/>
      <dgm:spPr/>
    </dgm:pt>
    <dgm:pt modelId="{43963240-2D3A-4EAF-911A-2F5056B96C70}" type="pres">
      <dgm:prSet presAssocID="{03E65E50-018E-4486-9FFB-25AD0FA2027E}" presName="node" presStyleLbl="node1" presStyleIdx="1" presStyleCnt="6">
        <dgm:presLayoutVars>
          <dgm:bulletEnabled val="1"/>
        </dgm:presLayoutVars>
      </dgm:prSet>
      <dgm:spPr/>
    </dgm:pt>
    <dgm:pt modelId="{46632286-61DF-4948-B0E1-EF99EDFE3C04}" type="pres">
      <dgm:prSet presAssocID="{E0F87C81-39DD-4F7C-A7D2-C1722091FA18}" presName="sibTrans" presStyleCnt="0"/>
      <dgm:spPr/>
    </dgm:pt>
    <dgm:pt modelId="{17E54038-A146-448B-8DBA-697A8FCC40CD}" type="pres">
      <dgm:prSet presAssocID="{5A1528E2-BF8F-4D8C-B232-F8494B868F7D}" presName="node" presStyleLbl="node1" presStyleIdx="2" presStyleCnt="6">
        <dgm:presLayoutVars>
          <dgm:bulletEnabled val="1"/>
        </dgm:presLayoutVars>
      </dgm:prSet>
      <dgm:spPr/>
    </dgm:pt>
    <dgm:pt modelId="{4F91B608-04FB-4DAB-AF60-0200D277EA8A}" type="pres">
      <dgm:prSet presAssocID="{E94BFDFF-0358-4ED6-9DDD-FD6D23897D7F}" presName="sibTrans" presStyleCnt="0"/>
      <dgm:spPr/>
    </dgm:pt>
    <dgm:pt modelId="{1D33EE5E-D46C-485E-8EEC-39DCEADBE15D}" type="pres">
      <dgm:prSet presAssocID="{2093BD4D-E154-40EA-BAE5-F8BCB2DB65E4}" presName="node" presStyleLbl="node1" presStyleIdx="3" presStyleCnt="6">
        <dgm:presLayoutVars>
          <dgm:bulletEnabled val="1"/>
        </dgm:presLayoutVars>
      </dgm:prSet>
      <dgm:spPr/>
    </dgm:pt>
    <dgm:pt modelId="{3EF9757D-00B5-419D-BEF1-C1F56CF27872}" type="pres">
      <dgm:prSet presAssocID="{68A339A4-FC3F-47F2-ACE5-DBC045E52214}" presName="sibTrans" presStyleCnt="0"/>
      <dgm:spPr/>
    </dgm:pt>
    <dgm:pt modelId="{8916F148-C8F4-4877-B532-2104D593292B}" type="pres">
      <dgm:prSet presAssocID="{E7FD7772-1CEE-4D7E-A04B-7637CC626BA2}" presName="node" presStyleLbl="node1" presStyleIdx="4" presStyleCnt="6">
        <dgm:presLayoutVars>
          <dgm:bulletEnabled val="1"/>
        </dgm:presLayoutVars>
      </dgm:prSet>
      <dgm:spPr/>
    </dgm:pt>
    <dgm:pt modelId="{D8781F64-48FE-4F79-9589-27A70B1492F7}" type="pres">
      <dgm:prSet presAssocID="{044743A9-6C3D-4088-AB7B-4B256C90980E}" presName="sibTrans" presStyleCnt="0"/>
      <dgm:spPr/>
    </dgm:pt>
    <dgm:pt modelId="{3DD893BD-1D8B-4C0C-980C-55458B30C03F}" type="pres">
      <dgm:prSet presAssocID="{7DF0EF6C-0EBC-4FEF-A408-84FF99FBE519}" presName="node" presStyleLbl="node1" presStyleIdx="5" presStyleCnt="6">
        <dgm:presLayoutVars>
          <dgm:bulletEnabled val="1"/>
        </dgm:presLayoutVars>
      </dgm:prSet>
      <dgm:spPr/>
    </dgm:pt>
  </dgm:ptLst>
  <dgm:cxnLst>
    <dgm:cxn modelId="{0AD7FD04-6929-4938-92A8-32B74B37197F}" srcId="{7DF0EF6C-0EBC-4FEF-A408-84FF99FBE519}" destId="{FABBC453-0260-4620-B97F-728F47929E8D}" srcOrd="0" destOrd="0" parTransId="{1AE093AF-A213-4531-AA7E-424C75564B90}" sibTransId="{2228DD86-450D-438B-A956-2A30EF378A24}"/>
    <dgm:cxn modelId="{BE4C5F06-D3B2-4A55-B190-C768A66FCDE4}" type="presOf" srcId="{03E65E50-018E-4486-9FFB-25AD0FA2027E}" destId="{43963240-2D3A-4EAF-911A-2F5056B96C70}" srcOrd="0" destOrd="0" presId="urn:microsoft.com/office/officeart/2005/8/layout/default"/>
    <dgm:cxn modelId="{9C5A880D-189D-4E9A-8A3D-B159DB88DDE1}" srcId="{F24F32E6-83C0-4878-BCF4-57D07C03EA02}" destId="{7DF0EF6C-0EBC-4FEF-A408-84FF99FBE519}" srcOrd="5" destOrd="0" parTransId="{D46FBE2C-2263-47A1-B387-E40B105FA81F}" sibTransId="{D4600904-F39C-403E-A264-6BF9AAAC506D}"/>
    <dgm:cxn modelId="{C1E9F111-608A-433F-846B-61269D1791D2}" type="presOf" srcId="{8194A2E3-C58B-44EA-8086-721A8E5BE170}" destId="{636C4C08-A2FB-490A-8434-1B58D6A5A966}" srcOrd="0" destOrd="0" presId="urn:microsoft.com/office/officeart/2005/8/layout/default"/>
    <dgm:cxn modelId="{4C780617-2692-42B5-911F-6C98867148FF}" srcId="{5A1528E2-BF8F-4D8C-B232-F8494B868F7D}" destId="{C98E195D-25AF-4F17-BEC3-BC6FA6BA11B4}" srcOrd="0" destOrd="0" parTransId="{10B3D20A-809B-434B-91CE-106077DE1B28}" sibTransId="{E062C70C-4C19-4C42-816A-E15F61A42AD5}"/>
    <dgm:cxn modelId="{96EAF521-6FCE-4343-ACD1-27C4FDC9D263}" type="presOf" srcId="{A58FBC87-4D81-4BBF-9E94-17D1D9A5D853}" destId="{8916F148-C8F4-4877-B532-2104D593292B}" srcOrd="0" destOrd="1" presId="urn:microsoft.com/office/officeart/2005/8/layout/default"/>
    <dgm:cxn modelId="{4001345C-29DE-42EF-9455-0CF1AEC24D81}" srcId="{2093BD4D-E154-40EA-BAE5-F8BCB2DB65E4}" destId="{A4336719-637F-4A48-A6D0-8635662F83D4}" srcOrd="0" destOrd="0" parTransId="{54C8E558-B065-4B9F-AB6C-85BC4EB9A032}" sibTransId="{2F733211-DBBD-4070-A1E3-B19257AFBD41}"/>
    <dgm:cxn modelId="{C10B764F-3B86-4DC4-BFA6-AACCB07812F4}" srcId="{7DF0EF6C-0EBC-4FEF-A408-84FF99FBE519}" destId="{E1C9E2C0-AED7-4EC5-8DE1-98EB8F367231}" srcOrd="1" destOrd="0" parTransId="{DEC678FA-2359-4573-8B9C-50E787F43B0C}" sibTransId="{C2CE2160-F33D-4466-ABDD-91935B0E2491}"/>
    <dgm:cxn modelId="{A3E83555-4860-4A5E-88FA-3BBB91D7F353}" type="presOf" srcId="{FABBC453-0260-4620-B97F-728F47929E8D}" destId="{3DD893BD-1D8B-4C0C-980C-55458B30C03F}" srcOrd="0" destOrd="1" presId="urn:microsoft.com/office/officeart/2005/8/layout/default"/>
    <dgm:cxn modelId="{26B31A7D-9A1D-44AA-A41A-D8B6FB617093}" srcId="{F24F32E6-83C0-4878-BCF4-57D07C03EA02}" destId="{03E65E50-018E-4486-9FFB-25AD0FA2027E}" srcOrd="1" destOrd="0" parTransId="{EE75C663-4709-43F7-AA91-829E05D28C17}" sibTransId="{E0F87C81-39DD-4F7C-A7D2-C1722091FA18}"/>
    <dgm:cxn modelId="{FC5F2883-5E15-4F9E-BD00-FE4DECBC3A07}" type="presOf" srcId="{7DF0EF6C-0EBC-4FEF-A408-84FF99FBE519}" destId="{3DD893BD-1D8B-4C0C-980C-55458B30C03F}" srcOrd="0" destOrd="0" presId="urn:microsoft.com/office/officeart/2005/8/layout/default"/>
    <dgm:cxn modelId="{54500085-8D8F-4898-94CF-7303C90FE820}" srcId="{F24F32E6-83C0-4878-BCF4-57D07C03EA02}" destId="{5A1528E2-BF8F-4D8C-B232-F8494B868F7D}" srcOrd="2" destOrd="0" parTransId="{63D13350-3CA2-4827-BC83-764ED767CAE7}" sibTransId="{E94BFDFF-0358-4ED6-9DDD-FD6D23897D7F}"/>
    <dgm:cxn modelId="{E1A98D94-0DD0-4BB9-86EC-DFAAA2D0626F}" srcId="{F24F32E6-83C0-4878-BCF4-57D07C03EA02}" destId="{8194A2E3-C58B-44EA-8086-721A8E5BE170}" srcOrd="0" destOrd="0" parTransId="{D392EE11-8BD3-410E-A65B-580B38D62C10}" sibTransId="{18948D36-A591-468C-9185-D78B281DF457}"/>
    <dgm:cxn modelId="{FABD3298-BAFB-4E3E-977E-F5E40B1E5529}" srcId="{F24F32E6-83C0-4878-BCF4-57D07C03EA02}" destId="{2093BD4D-E154-40EA-BAE5-F8BCB2DB65E4}" srcOrd="3" destOrd="0" parTransId="{1630E458-285F-4B1F-814A-B1A8FDC0D572}" sibTransId="{68A339A4-FC3F-47F2-ACE5-DBC045E52214}"/>
    <dgm:cxn modelId="{D70CED9C-0E38-4446-AF28-DA580B3CD1CC}" type="presOf" srcId="{2093BD4D-E154-40EA-BAE5-F8BCB2DB65E4}" destId="{1D33EE5E-D46C-485E-8EEC-39DCEADBE15D}" srcOrd="0" destOrd="0" presId="urn:microsoft.com/office/officeart/2005/8/layout/default"/>
    <dgm:cxn modelId="{B7E504A2-8C64-411E-8280-16AA4279D7CB}" srcId="{E7FD7772-1CEE-4D7E-A04B-7637CC626BA2}" destId="{A58FBC87-4D81-4BBF-9E94-17D1D9A5D853}" srcOrd="0" destOrd="0" parTransId="{2A970954-6F50-42C2-863C-8B633D076F4C}" sibTransId="{AE9709F9-CE34-4BD4-AAFA-F584117F4028}"/>
    <dgm:cxn modelId="{61BD1CB8-6819-458A-B072-75AFCB51AAE6}" type="presOf" srcId="{F24F32E6-83C0-4878-BCF4-57D07C03EA02}" destId="{A8DBF006-15A7-478D-B075-AD5A0D454438}" srcOrd="0" destOrd="0" presId="urn:microsoft.com/office/officeart/2005/8/layout/default"/>
    <dgm:cxn modelId="{BC174AB9-306C-4439-ABD6-64F8C8973F0F}" srcId="{F24F32E6-83C0-4878-BCF4-57D07C03EA02}" destId="{E7FD7772-1CEE-4D7E-A04B-7637CC626BA2}" srcOrd="4" destOrd="0" parTransId="{3E3A67ED-FE8C-4D6B-B761-F1F0D398C9FC}" sibTransId="{044743A9-6C3D-4088-AB7B-4B256C90980E}"/>
    <dgm:cxn modelId="{F6F6A9B9-4910-4688-B7A3-E9761798D1C0}" type="presOf" srcId="{5A1528E2-BF8F-4D8C-B232-F8494B868F7D}" destId="{17E54038-A146-448B-8DBA-697A8FCC40CD}" srcOrd="0" destOrd="0" presId="urn:microsoft.com/office/officeart/2005/8/layout/default"/>
    <dgm:cxn modelId="{7DCF50BD-CB77-4AAF-83F9-46C3FEF67C33}" type="presOf" srcId="{E7FD7772-1CEE-4D7E-A04B-7637CC626BA2}" destId="{8916F148-C8F4-4877-B532-2104D593292B}" srcOrd="0" destOrd="0" presId="urn:microsoft.com/office/officeart/2005/8/layout/default"/>
    <dgm:cxn modelId="{D231F5CC-09C5-4298-B6C9-E65AB67275A3}" type="presOf" srcId="{C98E195D-25AF-4F17-BEC3-BC6FA6BA11B4}" destId="{17E54038-A146-448B-8DBA-697A8FCC40CD}" srcOrd="0" destOrd="1" presId="urn:microsoft.com/office/officeart/2005/8/layout/default"/>
    <dgm:cxn modelId="{C1D881E7-B3F4-4F52-A2CE-274BC15CA5C0}" type="presOf" srcId="{E1C9E2C0-AED7-4EC5-8DE1-98EB8F367231}" destId="{3DD893BD-1D8B-4C0C-980C-55458B30C03F}" srcOrd="0" destOrd="2" presId="urn:microsoft.com/office/officeart/2005/8/layout/default"/>
    <dgm:cxn modelId="{96F2FEF2-EC50-4472-9578-DC5C4EB9D42F}" type="presOf" srcId="{A4336719-637F-4A48-A6D0-8635662F83D4}" destId="{1D33EE5E-D46C-485E-8EEC-39DCEADBE15D}" srcOrd="0" destOrd="1" presId="urn:microsoft.com/office/officeart/2005/8/layout/default"/>
    <dgm:cxn modelId="{31F90497-2F86-4734-9CD8-8F9CE9B00C1F}" type="presParOf" srcId="{A8DBF006-15A7-478D-B075-AD5A0D454438}" destId="{636C4C08-A2FB-490A-8434-1B58D6A5A966}" srcOrd="0" destOrd="0" presId="urn:microsoft.com/office/officeart/2005/8/layout/default"/>
    <dgm:cxn modelId="{DD814CE4-0E8F-4BB5-982D-80B22F096641}" type="presParOf" srcId="{A8DBF006-15A7-478D-B075-AD5A0D454438}" destId="{47DC9063-8E6F-430C-B2CF-C4884B00CFC0}" srcOrd="1" destOrd="0" presId="urn:microsoft.com/office/officeart/2005/8/layout/default"/>
    <dgm:cxn modelId="{912A6332-E3BC-4F1E-8D14-A1EF6CB4984E}" type="presParOf" srcId="{A8DBF006-15A7-478D-B075-AD5A0D454438}" destId="{43963240-2D3A-4EAF-911A-2F5056B96C70}" srcOrd="2" destOrd="0" presId="urn:microsoft.com/office/officeart/2005/8/layout/default"/>
    <dgm:cxn modelId="{D7A72687-41A6-4655-BFB1-324148EF0513}" type="presParOf" srcId="{A8DBF006-15A7-478D-B075-AD5A0D454438}" destId="{46632286-61DF-4948-B0E1-EF99EDFE3C04}" srcOrd="3" destOrd="0" presId="urn:microsoft.com/office/officeart/2005/8/layout/default"/>
    <dgm:cxn modelId="{3921B1CF-8EFB-49C8-886F-C798CEDE6180}" type="presParOf" srcId="{A8DBF006-15A7-478D-B075-AD5A0D454438}" destId="{17E54038-A146-448B-8DBA-697A8FCC40CD}" srcOrd="4" destOrd="0" presId="urn:microsoft.com/office/officeart/2005/8/layout/default"/>
    <dgm:cxn modelId="{6DCFB81C-E1C7-4547-B95C-9A5652441991}" type="presParOf" srcId="{A8DBF006-15A7-478D-B075-AD5A0D454438}" destId="{4F91B608-04FB-4DAB-AF60-0200D277EA8A}" srcOrd="5" destOrd="0" presId="urn:microsoft.com/office/officeart/2005/8/layout/default"/>
    <dgm:cxn modelId="{9FBA979F-9ABF-43B4-BA91-35D1227264C0}" type="presParOf" srcId="{A8DBF006-15A7-478D-B075-AD5A0D454438}" destId="{1D33EE5E-D46C-485E-8EEC-39DCEADBE15D}" srcOrd="6" destOrd="0" presId="urn:microsoft.com/office/officeart/2005/8/layout/default"/>
    <dgm:cxn modelId="{F5C524AF-0C39-4AF0-944A-985E1BF804DD}" type="presParOf" srcId="{A8DBF006-15A7-478D-B075-AD5A0D454438}" destId="{3EF9757D-00B5-419D-BEF1-C1F56CF27872}" srcOrd="7" destOrd="0" presId="urn:microsoft.com/office/officeart/2005/8/layout/default"/>
    <dgm:cxn modelId="{726DB5DE-74EE-420A-B8C4-1044FD49C416}" type="presParOf" srcId="{A8DBF006-15A7-478D-B075-AD5A0D454438}" destId="{8916F148-C8F4-4877-B532-2104D593292B}" srcOrd="8" destOrd="0" presId="urn:microsoft.com/office/officeart/2005/8/layout/default"/>
    <dgm:cxn modelId="{A29F7E4F-8AC8-498B-B034-2C25027CD7CC}" type="presParOf" srcId="{A8DBF006-15A7-478D-B075-AD5A0D454438}" destId="{D8781F64-48FE-4F79-9589-27A70B1492F7}" srcOrd="9" destOrd="0" presId="urn:microsoft.com/office/officeart/2005/8/layout/default"/>
    <dgm:cxn modelId="{0EEFA3BA-57AB-4707-9275-2AE5237D2692}" type="presParOf" srcId="{A8DBF006-15A7-478D-B075-AD5A0D454438}" destId="{3DD893BD-1D8B-4C0C-980C-55458B30C03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C4C08-A2FB-490A-8434-1B58D6A5A966}">
      <dsp:nvSpPr>
        <dsp:cNvPr id="0" name=""/>
        <dsp:cNvSpPr/>
      </dsp:nvSpPr>
      <dsp:spPr>
        <a:xfrm>
          <a:off x="402550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Genetics</a:t>
          </a:r>
        </a:p>
      </dsp:txBody>
      <dsp:txXfrm>
        <a:off x="402550" y="1992"/>
        <a:ext cx="3034531" cy="1820718"/>
      </dsp:txXfrm>
    </dsp:sp>
    <dsp:sp modelId="{43963240-2D3A-4EAF-911A-2F5056B96C70}">
      <dsp:nvSpPr>
        <dsp:cNvPr id="0" name=""/>
        <dsp:cNvSpPr/>
      </dsp:nvSpPr>
      <dsp:spPr>
        <a:xfrm>
          <a:off x="3740534" y="1992"/>
          <a:ext cx="3034531" cy="1820718"/>
        </a:xfrm>
        <a:prstGeom prst="rect">
          <a:avLst/>
        </a:prstGeom>
        <a:solidFill>
          <a:schemeClr val="accent2">
            <a:hueOff val="-1311081"/>
            <a:satOff val="-1555"/>
            <a:lumOff val="-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Family pmHx</a:t>
          </a:r>
        </a:p>
      </dsp:txBody>
      <dsp:txXfrm>
        <a:off x="3740534" y="1992"/>
        <a:ext cx="3034531" cy="1820718"/>
      </dsp:txXfrm>
    </dsp:sp>
    <dsp:sp modelId="{17E54038-A146-448B-8DBA-697A8FCC40CD}">
      <dsp:nvSpPr>
        <dsp:cNvPr id="0" name=""/>
        <dsp:cNvSpPr/>
      </dsp:nvSpPr>
      <dsp:spPr>
        <a:xfrm>
          <a:off x="7078518" y="1992"/>
          <a:ext cx="3034531" cy="1820718"/>
        </a:xfrm>
        <a:prstGeom prst="rect">
          <a:avLst/>
        </a:prstGeom>
        <a:solidFill>
          <a:schemeClr val="accent2">
            <a:hueOff val="-2622161"/>
            <a:satOff val="-3110"/>
            <a:lumOff val="-1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Polycystic ovary syndrome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Irregular menses </a:t>
          </a:r>
        </a:p>
      </dsp:txBody>
      <dsp:txXfrm>
        <a:off x="7078518" y="1992"/>
        <a:ext cx="3034531" cy="1820718"/>
      </dsp:txXfrm>
    </dsp:sp>
    <dsp:sp modelId="{1D33EE5E-D46C-485E-8EEC-39DCEADBE15D}">
      <dsp:nvSpPr>
        <dsp:cNvPr id="0" name=""/>
        <dsp:cNvSpPr/>
      </dsp:nvSpPr>
      <dsp:spPr>
        <a:xfrm>
          <a:off x="402550" y="2126164"/>
          <a:ext cx="3034531" cy="1820718"/>
        </a:xfrm>
        <a:prstGeom prst="rect">
          <a:avLst/>
        </a:prstGeom>
        <a:solidFill>
          <a:schemeClr val="accent2">
            <a:hueOff val="-3933242"/>
            <a:satOff val="-4666"/>
            <a:lumOff val="-2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Race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African Americans, Hispanics and Asians &gt; whites</a:t>
          </a:r>
        </a:p>
      </dsp:txBody>
      <dsp:txXfrm>
        <a:off x="402550" y="2126164"/>
        <a:ext cx="3034531" cy="1820718"/>
      </dsp:txXfrm>
    </dsp:sp>
    <dsp:sp modelId="{8916F148-C8F4-4877-B532-2104D593292B}">
      <dsp:nvSpPr>
        <dsp:cNvPr id="0" name=""/>
        <dsp:cNvSpPr/>
      </dsp:nvSpPr>
      <dsp:spPr>
        <a:xfrm>
          <a:off x="3740534" y="2126164"/>
          <a:ext cx="3034531" cy="1820718"/>
        </a:xfrm>
        <a:prstGeom prst="rect">
          <a:avLst/>
        </a:prstGeom>
        <a:solidFill>
          <a:schemeClr val="accent2">
            <a:hueOff val="-5244323"/>
            <a:satOff val="-6221"/>
            <a:lumOff val="-3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After age 45, but increases in younger adults and children</a:t>
          </a:r>
        </a:p>
      </dsp:txBody>
      <dsp:txXfrm>
        <a:off x="3740534" y="2126164"/>
        <a:ext cx="3034531" cy="1820718"/>
      </dsp:txXfrm>
    </dsp:sp>
    <dsp:sp modelId="{3DD893BD-1D8B-4C0C-980C-55458B30C03F}">
      <dsp:nvSpPr>
        <dsp:cNvPr id="0" name=""/>
        <dsp:cNvSpPr/>
      </dsp:nvSpPr>
      <dsp:spPr>
        <a:xfrm>
          <a:off x="7078518" y="2126164"/>
          <a:ext cx="3034531" cy="1820718"/>
        </a:xfrm>
        <a:prstGeom prst="rect">
          <a:avLst/>
        </a:prstGeom>
        <a:solidFill>
          <a:schemeClr val="accent2">
            <a:hueOff val="-6555403"/>
            <a:satOff val="-7776"/>
            <a:lumOff val="-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Environmental factors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Inactivity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Weight gain</a:t>
          </a:r>
        </a:p>
      </dsp:txBody>
      <dsp:txXfrm>
        <a:off x="7078518" y="2126164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A5E9A-A68A-4203-B78E-2AEE7522D11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F84ED-F219-4FF5-B415-37F9113E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https://scitechdaily.com/images/Diabetes-Treatments.jpg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diabetes pic in </a:t>
            </a:r>
            <a:r>
              <a:rPr lang="en-US" dirty="0" err="1"/>
              <a:t>github</a:t>
            </a:r>
            <a:r>
              <a:rPr lang="en-US" dirty="0"/>
              <a:t>   https://th.bing.com/th/id/OIP.zebRpAIqbDv0MS43zo7ZbQHaE8?pid=ImgDet&amp;rs=1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F84ED-F219-4FF5-B415-37F9113E44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0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https://insights.omnia-health.com/sites/omnia-health.com/files/styles/article_featured_retina/public/diabetes_3.jpg?itok=v8xBPZYG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F84ED-F219-4FF5-B415-37F9113E44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4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https://www.healthstyle.net.au/wp-content/uploads/2015/07/bigstock-Diabetes-Mellitus-89255183.jpg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F84ED-F219-4FF5-B415-37F9113E44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7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https://hashstudioz.com/blog/wp-content/uploads/2022/07/low-code-No-code-vs-Custom-App-Development.png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F84ED-F219-4FF5-B415-37F9113E44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3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61E1-A2BE-0B00-2CB8-6183DBDFA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60B24-8272-11E0-C8E1-C6C12C3CB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087C5-827C-E9A9-ED88-39A9BB76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CCC-3A95-4AF6-8FC8-973E762D8D2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DBBE0-47C5-9F21-2986-44F07E06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09C8-B04F-8000-6FA1-F2C3EE27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F23E-306C-4B16-83EE-6B3E77C6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4385-71FB-AC00-E808-DBEE8DB7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3F72D-277A-AD84-F8D0-EAF0C409C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B3064-6118-D9C7-062E-C7724E34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CCC-3A95-4AF6-8FC8-973E762D8D2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423F4-A994-33BD-E26B-9F58AC11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E7FA-AF7A-45B3-D3D7-5F393F92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F23E-306C-4B16-83EE-6B3E77C6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11404-6B3B-4D3A-806A-B9862D149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FB29A-F750-E195-CC98-2D28510AA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A7C3-C609-DD87-AF64-B3198200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CCC-3A95-4AF6-8FC8-973E762D8D2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D47D6-C280-1615-3715-6F2437D5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2C788-B606-B26F-DBEE-20478C09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F23E-306C-4B16-83EE-6B3E77C6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7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0DAC-3C68-64B9-A29F-0779B470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CC4C-C6F4-2E48-8FB6-880A7B158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37103-F4BC-0E8F-2F14-EE314E14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CCC-3A95-4AF6-8FC8-973E762D8D2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DB7BA-D2FE-F390-71D9-687CAF3D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C3864-4212-3364-132E-97B002C7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F23E-306C-4B16-83EE-6B3E77C6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7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94A1-AE22-84BE-1C7F-6E7BD0F8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FD442-04DF-1106-EC20-507F8F617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EA1D-D360-AE3C-3299-8BB60866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CCC-3A95-4AF6-8FC8-973E762D8D2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14A2F-495A-5DFE-BA9A-0614E623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2EC3F-4486-5C1E-A813-8C4F82CC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F23E-306C-4B16-83EE-6B3E77C6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2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52A1-489E-C74B-C839-3BE8D421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0916-C825-2607-C668-912EF852F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EFA40-45C4-C18C-7F65-6A5D218F1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F2A45-5F23-7275-6F56-4662FC71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CCC-3A95-4AF6-8FC8-973E762D8D2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CC75-7376-F03E-478C-482A3522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28F21-D931-5AC7-7FA1-580B557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F23E-306C-4B16-83EE-6B3E77C6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6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448C-4D21-BC30-F38C-8D759B83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C0977-DD99-F05F-1B18-333F628E8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A82EF-E93E-6ACE-685B-3770DC934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4450A-89D4-4EFE-84FD-2768383AC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F62EC-E22D-1CD5-A02C-74D723370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F5781-422E-2152-3C72-A45A3F4E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CCC-3A95-4AF6-8FC8-973E762D8D2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D8839-3414-253F-1357-29AA858B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04921-CBF2-C127-A263-3D092665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F23E-306C-4B16-83EE-6B3E77C6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2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495B-C567-DA2B-72BE-1B9AA6AC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CDD45-A433-D7BB-AB85-CF437469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CCC-3A95-4AF6-8FC8-973E762D8D2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E797B-C455-7A4D-5F25-12660CBB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FDA75-17B3-ED64-EF1C-AC806FA8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F23E-306C-4B16-83EE-6B3E77C6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27B05-2E13-E5A2-A716-7BC9C042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CCC-3A95-4AF6-8FC8-973E762D8D2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849A2-4EE9-3387-26B0-9A3F5F68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6E46A-987F-BFEC-E590-FEA211D9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F23E-306C-4B16-83EE-6B3E77C6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0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96FB-EF8D-4437-0DC1-BA99AEFB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24E71-460B-9B05-B65B-DF40B4DB0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87ABB-FB09-0998-53AD-9E2E4E868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FF8C5-C7D0-4059-402C-300E359B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CCC-3A95-4AF6-8FC8-973E762D8D2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8A051-D1C7-B3F7-E9EE-102E987B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09524-7E67-0413-3474-0A4C24E9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F23E-306C-4B16-83EE-6B3E77C6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4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99CE-36C2-8BB6-7218-2BDCBE1E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6FD05-3F75-E3C5-E29F-F0FA02962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4BD32-A566-50C5-9786-2CC61ADCE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5D620-E3C7-4B02-0B1F-31473B24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CCC-3A95-4AF6-8FC8-973E762D8D2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B6A5E-2746-FD37-2666-17F8760A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8C91F-3611-4AD2-C014-95B79D48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F23E-306C-4B16-83EE-6B3E77C6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D3DB4-AEAE-6F6A-228B-48173129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F2864-D715-2B7E-B434-B8EBC7D4A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BD59D-17E2-A109-C9C7-512A209FB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AACCC-3A95-4AF6-8FC8-973E762D8D2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EB1A-A0B7-BDEC-3DB1-C540F1A5C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B5531-58FE-4CE7-0D5F-0A4640078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0F23E-306C-4B16-83EE-6B3E77C6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8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57436C-9E5D-2E1B-4224-AFDAD432B0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0" t="20487" r="7348" b="31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BC70BB-EA88-D9FB-864E-CACD4F74B7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9BA7C-9AF6-E549-3157-9A413348426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74174" y="125495"/>
            <a:ext cx="2873826" cy="1471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6D004E-8F3E-75B5-63D2-82A6883710AB}"/>
              </a:ext>
            </a:extLst>
          </p:cNvPr>
          <p:cNvSpPr txBox="1"/>
          <p:nvPr/>
        </p:nvSpPr>
        <p:spPr>
          <a:xfrm>
            <a:off x="3222174" y="125495"/>
            <a:ext cx="718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solidFill>
                  <a:schemeClr val="tx2"/>
                </a:solidFill>
                <a:latin typeface="+mj-lt"/>
              </a:rPr>
              <a:t>Diabetes Predictions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DBDF-B00F-55A0-3B5A-6CAFC57B35DE}"/>
              </a:ext>
            </a:extLst>
          </p:cNvPr>
          <p:cNvSpPr txBox="1"/>
          <p:nvPr/>
        </p:nvSpPr>
        <p:spPr>
          <a:xfrm>
            <a:off x="3222174" y="766363"/>
            <a:ext cx="58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Amani Johnson-Singh-Barnett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July 2023</a:t>
            </a:r>
          </a:p>
        </p:txBody>
      </p:sp>
    </p:spTree>
    <p:extLst>
      <p:ext uri="{BB962C8B-B14F-4D97-AF65-F5344CB8AC3E}">
        <p14:creationId xmlns:p14="http://schemas.microsoft.com/office/powerpoint/2010/main" val="57809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urple and white logo&#10;&#10;Description automatically generated with low confidence">
            <a:extLst>
              <a:ext uri="{FF2B5EF4-FFF2-40B4-BE49-F238E27FC236}">
                <a16:creationId xmlns:a16="http://schemas.microsoft.com/office/drawing/2014/main" id="{BF1D506F-4D69-2B6D-F935-63CC3F7A4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0" y="974244"/>
            <a:ext cx="6221895" cy="2364319"/>
          </a:xfrm>
          <a:prstGeom prst="rect">
            <a:avLst/>
          </a:prstGeom>
        </p:spPr>
      </p:pic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C731D2-585C-56EE-69A8-B5B44D10E63A}"/>
              </a:ext>
            </a:extLst>
          </p:cNvPr>
          <p:cNvSpPr txBox="1"/>
          <p:nvPr/>
        </p:nvSpPr>
        <p:spPr>
          <a:xfrm>
            <a:off x="7338755" y="871146"/>
            <a:ext cx="4199498" cy="5831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AWS SageMaker Autopilot is a powerful machine learning (ML) tool that offers several benefits and use cases.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Here are some reasons why you might consider using AWS SageMaker Autopilot for your ML projects: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Transparency and Explainability</a:t>
            </a:r>
            <a:r>
              <a:rPr lang="en-US" sz="2000" dirty="0"/>
              <a:t>: Detailed reports are generated to showcase the steps taken during model creation, which includes data preprocessing, feature engineering, and hyperparameter tuning.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Continuous Learning and Iteration: </a:t>
            </a:r>
            <a:r>
              <a:rPr lang="en-US" sz="2000" dirty="0"/>
              <a:t>After deploying a model, Autopilot facilitates effortless retraining and updating of the model using new data. It offers incremental learning, enabling continuous enhancement of models over time, without the need to begin from scratch.</a:t>
            </a:r>
          </a:p>
        </p:txBody>
      </p:sp>
    </p:spTree>
    <p:extLst>
      <p:ext uri="{BB962C8B-B14F-4D97-AF65-F5344CB8AC3E}">
        <p14:creationId xmlns:p14="http://schemas.microsoft.com/office/powerpoint/2010/main" val="107617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1B53-A416-8C6D-634C-A8A47E71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02479" y="2971800"/>
            <a:ext cx="4316986" cy="914400"/>
          </a:xfrm>
          <a:noFill/>
        </p:spPr>
        <p:txBody>
          <a:bodyPr/>
          <a:lstStyle/>
          <a:p>
            <a:pPr algn="ctr"/>
            <a:r>
              <a:rPr lang="en-US" b="1" spc="300" dirty="0">
                <a:solidFill>
                  <a:schemeClr val="tx2"/>
                </a:solidFill>
              </a:rPr>
              <a:t>OBJECTIVE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847147-6303-5C1F-35CD-689314DEC2C9}"/>
              </a:ext>
            </a:extLst>
          </p:cNvPr>
          <p:cNvGrpSpPr/>
          <p:nvPr/>
        </p:nvGrpSpPr>
        <p:grpSpPr>
          <a:xfrm>
            <a:off x="1407164" y="813306"/>
            <a:ext cx="3990119" cy="914400"/>
            <a:chOff x="838200" y="2138941"/>
            <a:chExt cx="3990119" cy="914400"/>
          </a:xfrm>
        </p:grpSpPr>
        <p:pic>
          <p:nvPicPr>
            <p:cNvPr id="11" name="Graphic 10" descr="Eye outline">
              <a:extLst>
                <a:ext uri="{FF2B5EF4-FFF2-40B4-BE49-F238E27FC236}">
                  <a16:creationId xmlns:a16="http://schemas.microsoft.com/office/drawing/2014/main" id="{2E4A9C30-4ECE-6EEE-8C7D-B90C732DA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2138941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B93ABF-5AE8-45FB-40F9-9AA88458E232}"/>
                </a:ext>
              </a:extLst>
            </p:cNvPr>
            <p:cNvSpPr txBox="1"/>
            <p:nvPr/>
          </p:nvSpPr>
          <p:spPr>
            <a:xfrm>
              <a:off x="1752601" y="2422357"/>
              <a:ext cx="3075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Predictive Diabetes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956055-95FC-358E-171E-9BE612C2A69A}"/>
              </a:ext>
            </a:extLst>
          </p:cNvPr>
          <p:cNvGrpSpPr/>
          <p:nvPr/>
        </p:nvGrpSpPr>
        <p:grpSpPr>
          <a:xfrm>
            <a:off x="8150667" y="5088305"/>
            <a:ext cx="3481135" cy="998376"/>
            <a:chOff x="7603960" y="5192833"/>
            <a:chExt cx="3481135" cy="9983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3E5AEE-C08A-C242-CF1D-8E68B1B3A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8360" y="5214597"/>
              <a:ext cx="2566735" cy="976612"/>
            </a:xfrm>
            <a:prstGeom prst="rect">
              <a:avLst/>
            </a:prstGeom>
          </p:spPr>
        </p:pic>
        <p:pic>
          <p:nvPicPr>
            <p:cNvPr id="7" name="Graphic 6" descr="Artificial Intelligence outline">
              <a:extLst>
                <a:ext uri="{FF2B5EF4-FFF2-40B4-BE49-F238E27FC236}">
                  <a16:creationId xmlns:a16="http://schemas.microsoft.com/office/drawing/2014/main" id="{AA4E6AB2-DFD6-DEE2-1567-781F63ACE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03960" y="5192833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6BF2C5-AA37-9664-AFD7-0585302F6DFD}"/>
              </a:ext>
            </a:extLst>
          </p:cNvPr>
          <p:cNvGrpSpPr/>
          <p:nvPr/>
        </p:nvGrpSpPr>
        <p:grpSpPr>
          <a:xfrm>
            <a:off x="4393983" y="2928754"/>
            <a:ext cx="3069700" cy="1000490"/>
            <a:chOff x="7603960" y="3213160"/>
            <a:chExt cx="3069700" cy="1000490"/>
          </a:xfrm>
        </p:grpSpPr>
        <p:pic>
          <p:nvPicPr>
            <p:cNvPr id="9" name="Graphic 8" descr="Database outline">
              <a:extLst>
                <a:ext uri="{FF2B5EF4-FFF2-40B4-BE49-F238E27FC236}">
                  <a16:creationId xmlns:a16="http://schemas.microsoft.com/office/drawing/2014/main" id="{E4E85800-670D-792A-D9F3-26A6E17FA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03960" y="3213160"/>
              <a:ext cx="914400" cy="9144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7A200F3-C32A-2873-22C9-6F256B6FC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18360" y="3234925"/>
              <a:ext cx="2155300" cy="97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942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8D3AED-0338-30C5-E999-EFF34A9B5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F6F2A5-857C-52B1-4A52-F477FDC703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90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742857-6A8F-4136-090B-31DE2439F045}"/>
              </a:ext>
            </a:extLst>
          </p:cNvPr>
          <p:cNvSpPr txBox="1"/>
          <p:nvPr/>
        </p:nvSpPr>
        <p:spPr>
          <a:xfrm>
            <a:off x="7845735" y="164679"/>
            <a:ext cx="3744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solidFill>
                  <a:schemeClr val="tx2"/>
                </a:solidFill>
                <a:latin typeface="+mj-lt"/>
              </a:rPr>
              <a:t>What is diabetes?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7107A-7E90-BA22-5573-F1C6DA4F14FF}"/>
              </a:ext>
            </a:extLst>
          </p:cNvPr>
          <p:cNvSpPr txBox="1"/>
          <p:nvPr/>
        </p:nvSpPr>
        <p:spPr>
          <a:xfrm>
            <a:off x="7845735" y="791022"/>
            <a:ext cx="3744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“A metabolic disease in which the body’s inability to produce enough insulin causes elevated levels of glucose in the blood.”</a:t>
            </a:r>
          </a:p>
        </p:txBody>
      </p:sp>
    </p:spTree>
    <p:extLst>
      <p:ext uri="{BB962C8B-B14F-4D97-AF65-F5344CB8AC3E}">
        <p14:creationId xmlns:p14="http://schemas.microsoft.com/office/powerpoint/2010/main" val="365353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07D509-E4DB-2594-5DAD-7F4461EB5A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CE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CB063-79B0-4FC3-1393-1465C94538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2" t="1112" r="2222" b="4444"/>
          <a:stretch/>
        </p:blipFill>
        <p:spPr>
          <a:xfrm>
            <a:off x="5467493" y="190499"/>
            <a:ext cx="6553200" cy="64770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70C82C-3CF2-EC73-F7AB-3AFCF3D02F90}"/>
              </a:ext>
            </a:extLst>
          </p:cNvPr>
          <p:cNvSpPr/>
          <p:nvPr/>
        </p:nvSpPr>
        <p:spPr>
          <a:xfrm>
            <a:off x="5467493" y="4796589"/>
            <a:ext cx="6553200" cy="1870911"/>
          </a:xfrm>
          <a:prstGeom prst="rect">
            <a:avLst/>
          </a:prstGeom>
          <a:solidFill>
            <a:srgbClr val="5DCEA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F7FAA-6194-3D01-096F-2EE5EADDC589}"/>
              </a:ext>
            </a:extLst>
          </p:cNvPr>
          <p:cNvSpPr txBox="1"/>
          <p:nvPr/>
        </p:nvSpPr>
        <p:spPr>
          <a:xfrm>
            <a:off x="5467493" y="6352675"/>
            <a:ext cx="6553200" cy="31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most common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416D3-B7F7-34E0-599E-9A1B2894E5F8}"/>
              </a:ext>
            </a:extLst>
          </p:cNvPr>
          <p:cNvSpPr txBox="1"/>
          <p:nvPr/>
        </p:nvSpPr>
        <p:spPr>
          <a:xfrm>
            <a:off x="171307" y="190499"/>
            <a:ext cx="4915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solidFill>
                  <a:schemeClr val="tx2"/>
                </a:solidFill>
              </a:rPr>
              <a:t>TYPES OF </a:t>
            </a:r>
          </a:p>
          <a:p>
            <a:r>
              <a:rPr lang="en-US" sz="3600" b="1" spc="300" dirty="0">
                <a:solidFill>
                  <a:schemeClr val="bg1"/>
                </a:solidFill>
              </a:rPr>
              <a:t>DIABETES</a:t>
            </a:r>
            <a:r>
              <a:rPr lang="en-US" sz="3600" b="1" spc="3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D07291-2051-CBDD-69A3-9B8797D7A540}"/>
              </a:ext>
            </a:extLst>
          </p:cNvPr>
          <p:cNvSpPr txBox="1">
            <a:spLocks noChangeArrowheads="1"/>
          </p:cNvSpPr>
          <p:nvPr/>
        </p:nvSpPr>
        <p:spPr>
          <a:xfrm>
            <a:off x="171307" y="4796589"/>
            <a:ext cx="5124879" cy="1870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190" lvl="1" indent="-285750">
              <a:spcBef>
                <a:spcPts val="0"/>
              </a:spcBef>
            </a:pPr>
            <a:r>
              <a:rPr lang="en-US" altLang="en-US" sz="1400" dirty="0">
                <a:solidFill>
                  <a:schemeClr val="bg1"/>
                </a:solidFill>
              </a:rPr>
              <a:t>Most common form of diabetes – about 90% of cases</a:t>
            </a:r>
          </a:p>
          <a:p>
            <a:pPr marL="377190" lvl="1" indent="-285750">
              <a:spcBef>
                <a:spcPts val="0"/>
              </a:spcBef>
            </a:pPr>
            <a:r>
              <a:rPr lang="en-US" altLang="en-US" sz="1400" dirty="0">
                <a:solidFill>
                  <a:schemeClr val="bg1"/>
                </a:solidFill>
              </a:rPr>
              <a:t>Used to be called adult onset, non insulin dependent diabetes</a:t>
            </a:r>
          </a:p>
          <a:p>
            <a:pPr marL="377190" lvl="1" indent="-285750">
              <a:spcBef>
                <a:spcPts val="0"/>
              </a:spcBef>
            </a:pPr>
            <a:r>
              <a:rPr lang="en-US" altLang="en-US" sz="1400" dirty="0">
                <a:solidFill>
                  <a:schemeClr val="bg1"/>
                </a:solidFill>
              </a:rPr>
              <a:t>Body produces insulin, but does not use it properly</a:t>
            </a:r>
          </a:p>
          <a:p>
            <a:pPr marL="377190" lvl="2" indent="-285750">
              <a:spcBef>
                <a:spcPts val="0"/>
              </a:spcBef>
            </a:pPr>
            <a:r>
              <a:rPr lang="en-US" altLang="en-US" sz="1400" dirty="0">
                <a:solidFill>
                  <a:schemeClr val="bg1"/>
                </a:solidFill>
              </a:rPr>
              <a:t>glucose doesn’t move into cells, they pile up in the bloodstream</a:t>
            </a:r>
          </a:p>
          <a:p>
            <a:pPr marL="377190" lvl="1" indent="-285750">
              <a:spcBef>
                <a:spcPts val="0"/>
              </a:spcBef>
            </a:pPr>
            <a:r>
              <a:rPr lang="en-US" altLang="en-US" sz="1400" dirty="0">
                <a:solidFill>
                  <a:schemeClr val="bg1"/>
                </a:solidFill>
              </a:rPr>
              <a:t>Signs/symptoms when they do occur are often ignored because they may not seem serious</a:t>
            </a:r>
          </a:p>
        </p:txBody>
      </p:sp>
    </p:spTree>
    <p:extLst>
      <p:ext uri="{BB962C8B-B14F-4D97-AF65-F5344CB8AC3E}">
        <p14:creationId xmlns:p14="http://schemas.microsoft.com/office/powerpoint/2010/main" val="32923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8A12E-1337-EA73-8270-8C88EA992324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spc="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RISK FACTORS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9EEB7E-4FCB-765B-AEBE-F2C6A88140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39106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49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14EA2C1B-461E-9C0B-4A79-E3F42D5048D5}"/>
              </a:ext>
            </a:extLst>
          </p:cNvPr>
          <p:cNvSpPr/>
          <p:nvPr/>
        </p:nvSpPr>
        <p:spPr>
          <a:xfrm>
            <a:off x="627269" y="5792240"/>
            <a:ext cx="11051969" cy="79112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 dirty="0"/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0FC9D80F-2278-73C4-F945-472D92468EB5}"/>
              </a:ext>
            </a:extLst>
          </p:cNvPr>
          <p:cNvSpPr/>
          <p:nvPr/>
        </p:nvSpPr>
        <p:spPr>
          <a:xfrm>
            <a:off x="627269" y="4892872"/>
            <a:ext cx="11051969" cy="79112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 dirty="0"/>
          </a:p>
        </p:txBody>
      </p:sp>
      <p:sp>
        <p:nvSpPr>
          <p:cNvPr id="2" name="Rounded Rectangle 16">
            <a:extLst>
              <a:ext uri="{FF2B5EF4-FFF2-40B4-BE49-F238E27FC236}">
                <a16:creationId xmlns:a16="http://schemas.microsoft.com/office/drawing/2014/main" id="{2A4855FB-8CBF-F003-4F95-4A5B10C6770A}"/>
              </a:ext>
            </a:extLst>
          </p:cNvPr>
          <p:cNvSpPr/>
          <p:nvPr/>
        </p:nvSpPr>
        <p:spPr>
          <a:xfrm>
            <a:off x="627269" y="3998830"/>
            <a:ext cx="11051969" cy="79112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EEAC11-98CE-5F48-8941-758585935087}"/>
              </a:ext>
            </a:extLst>
          </p:cNvPr>
          <p:cNvSpPr/>
          <p:nvPr/>
        </p:nvSpPr>
        <p:spPr>
          <a:xfrm>
            <a:off x="627269" y="1295399"/>
            <a:ext cx="11051969" cy="79112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1ADB8AA-274C-A34F-9B95-E2FFCFAF5694}"/>
              </a:ext>
            </a:extLst>
          </p:cNvPr>
          <p:cNvSpPr/>
          <p:nvPr/>
        </p:nvSpPr>
        <p:spPr>
          <a:xfrm>
            <a:off x="627269" y="2194768"/>
            <a:ext cx="11051969" cy="79112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88BC545-9427-904C-8F85-ED03AE9F6554}"/>
              </a:ext>
            </a:extLst>
          </p:cNvPr>
          <p:cNvSpPr/>
          <p:nvPr/>
        </p:nvSpPr>
        <p:spPr>
          <a:xfrm>
            <a:off x="627269" y="3094133"/>
            <a:ext cx="11051969" cy="79112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A01498-6B1A-3C47-986D-AEBDF4C9644A}"/>
              </a:ext>
            </a:extLst>
          </p:cNvPr>
          <p:cNvSpPr/>
          <p:nvPr/>
        </p:nvSpPr>
        <p:spPr>
          <a:xfrm>
            <a:off x="627269" y="1295399"/>
            <a:ext cx="788017" cy="791120"/>
          </a:xfrm>
          <a:prstGeom prst="roundRect">
            <a:avLst>
              <a:gd name="adj" fmla="val 11271"/>
            </a:avLst>
          </a:prstGeom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63DCF1E-BD95-DC43-A184-98F627BDADBF}"/>
              </a:ext>
            </a:extLst>
          </p:cNvPr>
          <p:cNvSpPr/>
          <p:nvPr/>
        </p:nvSpPr>
        <p:spPr>
          <a:xfrm>
            <a:off x="627269" y="2194768"/>
            <a:ext cx="788017" cy="791120"/>
          </a:xfrm>
          <a:prstGeom prst="roundRect">
            <a:avLst>
              <a:gd name="adj" fmla="val 11271"/>
            </a:avLst>
          </a:prstGeom>
          <a:solidFill>
            <a:schemeClr val="accent2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C06B06-6EAD-A347-9053-F4D5672B3BFC}"/>
              </a:ext>
            </a:extLst>
          </p:cNvPr>
          <p:cNvSpPr/>
          <p:nvPr/>
        </p:nvSpPr>
        <p:spPr>
          <a:xfrm>
            <a:off x="627269" y="3094133"/>
            <a:ext cx="788017" cy="791120"/>
          </a:xfrm>
          <a:prstGeom prst="roundRect">
            <a:avLst>
              <a:gd name="adj" fmla="val 11271"/>
            </a:avLst>
          </a:prstGeom>
          <a:solidFill>
            <a:schemeClr val="accent3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E4E6DB-5A9A-CE48-A435-111CB99D84C6}"/>
              </a:ext>
            </a:extLst>
          </p:cNvPr>
          <p:cNvSpPr/>
          <p:nvPr/>
        </p:nvSpPr>
        <p:spPr>
          <a:xfrm>
            <a:off x="627269" y="3993503"/>
            <a:ext cx="788017" cy="791120"/>
          </a:xfrm>
          <a:prstGeom prst="roundRect">
            <a:avLst>
              <a:gd name="adj" fmla="val 11271"/>
            </a:avLst>
          </a:prstGeom>
          <a:solidFill>
            <a:schemeClr val="accent4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75286C-489E-E947-B861-96C71C4456A3}"/>
              </a:ext>
            </a:extLst>
          </p:cNvPr>
          <p:cNvSpPr/>
          <p:nvPr/>
        </p:nvSpPr>
        <p:spPr>
          <a:xfrm>
            <a:off x="627269" y="4892872"/>
            <a:ext cx="788017" cy="791120"/>
          </a:xfrm>
          <a:prstGeom prst="roundRect">
            <a:avLst>
              <a:gd name="adj" fmla="val 11271"/>
            </a:avLst>
          </a:prstGeom>
          <a:solidFill>
            <a:schemeClr val="accent5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145EA79-F85F-A14A-A8FD-9B2644AED7C4}"/>
              </a:ext>
            </a:extLst>
          </p:cNvPr>
          <p:cNvSpPr/>
          <p:nvPr/>
        </p:nvSpPr>
        <p:spPr>
          <a:xfrm>
            <a:off x="627269" y="5792240"/>
            <a:ext cx="788017" cy="791120"/>
          </a:xfrm>
          <a:prstGeom prst="roundRect">
            <a:avLst>
              <a:gd name="adj" fmla="val 11271"/>
            </a:avLst>
          </a:prstGeom>
          <a:solidFill>
            <a:schemeClr val="accent6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42D13A-493C-DD4B-8745-208F21B7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715961"/>
          </a:xfrm>
        </p:spPr>
        <p:txBody>
          <a:bodyPr/>
          <a:lstStyle/>
          <a:p>
            <a:r>
              <a:rPr lang="en-US" b="1" spc="300" dirty="0">
                <a:solidFill>
                  <a:schemeClr val="tx2"/>
                </a:solidFill>
              </a:rPr>
              <a:t>FEATURES</a:t>
            </a:r>
            <a:endParaRPr lang="en-BR" b="1" spc="3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3CE0D-EAC9-BAE8-248F-1690BA82390C}"/>
              </a:ext>
            </a:extLst>
          </p:cNvPr>
          <p:cNvSpPr txBox="1"/>
          <p:nvPr/>
        </p:nvSpPr>
        <p:spPr>
          <a:xfrm>
            <a:off x="1502781" y="1407961"/>
            <a:ext cx="10176455" cy="64722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rgbClr val="202124"/>
                </a:solidFill>
              </a:rPr>
              <a:t>The target</a:t>
            </a:r>
            <a:r>
              <a:rPr lang="en-US" sz="1400" i="0" dirty="0">
                <a:solidFill>
                  <a:srgbClr val="202124"/>
                </a:solidFill>
                <a:effectLst/>
              </a:rPr>
              <a:t> variable being predicted is the presence or absence of diabetes, with a value of 1 representing the presence and 0 representing the absence.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E06E9-D4D5-D1F7-A688-848DAEBFBEEC}"/>
              </a:ext>
            </a:extLst>
          </p:cNvPr>
          <p:cNvSpPr txBox="1"/>
          <p:nvPr/>
        </p:nvSpPr>
        <p:spPr>
          <a:xfrm>
            <a:off x="1502780" y="2307326"/>
            <a:ext cx="10176457" cy="53898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rgbClr val="202124"/>
                </a:solidFill>
              </a:rPr>
              <a:t>Gender pertains to an individual's biological sex, which may influence their susceptibility to diabetes. Male, female, and other are the three categories within this scope.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38114-7608-7554-E83F-5460FC45D24B}"/>
              </a:ext>
            </a:extLst>
          </p:cNvPr>
          <p:cNvSpPr txBox="1"/>
          <p:nvPr/>
        </p:nvSpPr>
        <p:spPr>
          <a:xfrm>
            <a:off x="1502781" y="3167986"/>
            <a:ext cx="10176457" cy="6417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rgbClr val="202124"/>
                </a:solidFill>
              </a:rPr>
              <a:t>A person’s age is a crucial factor as diabetes is more frequently detected in older individuals. Our dataset includes age ranges from 0 to 80 years old.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5B77F-E10D-168D-2894-1FA183B5A0F4}"/>
              </a:ext>
            </a:extLst>
          </p:cNvPr>
          <p:cNvSpPr txBox="1"/>
          <p:nvPr/>
        </p:nvSpPr>
        <p:spPr>
          <a:xfrm>
            <a:off x="1502780" y="4073940"/>
            <a:ext cx="10176456" cy="62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i="0" dirty="0">
                <a:solidFill>
                  <a:srgbClr val="202124"/>
                </a:solidFill>
                <a:effectLst/>
              </a:rPr>
              <a:t>Hypertension is a </a:t>
            </a:r>
            <a:r>
              <a:rPr lang="en-US" sz="1400" dirty="0">
                <a:solidFill>
                  <a:srgbClr val="202124"/>
                </a:solidFill>
              </a:rPr>
              <a:t>persistent</a:t>
            </a:r>
            <a:r>
              <a:rPr lang="en-US" sz="1400" i="0" dirty="0">
                <a:solidFill>
                  <a:srgbClr val="202124"/>
                </a:solidFill>
                <a:effectLst/>
              </a:rPr>
              <a:t> medical condition characterized by elevated arterial blood pressure. It is measured on a scale of 0 or 1, with 0 indicating the absence and 1 indicating the presence of hypertension.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C896C-565E-301B-9AA3-9D407ED77E0D}"/>
              </a:ext>
            </a:extLst>
          </p:cNvPr>
          <p:cNvSpPr txBox="1"/>
          <p:nvPr/>
        </p:nvSpPr>
        <p:spPr>
          <a:xfrm>
            <a:off x="1502780" y="4961575"/>
            <a:ext cx="10176456" cy="62021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i="0" dirty="0">
                <a:solidFill>
                  <a:srgbClr val="202124"/>
                </a:solidFill>
                <a:effectLst/>
              </a:rPr>
              <a:t>The level of glucose in the blood at a specific moment is known as blood glucose level. If the blood glucose level is high, it is a significant sign of diabetes.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403E0-6139-637E-B292-1008753C153D}"/>
              </a:ext>
            </a:extLst>
          </p:cNvPr>
          <p:cNvSpPr txBox="1"/>
          <p:nvPr/>
        </p:nvSpPr>
        <p:spPr>
          <a:xfrm>
            <a:off x="1502780" y="5906636"/>
            <a:ext cx="10176456" cy="5898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i="0" dirty="0">
                <a:solidFill>
                  <a:srgbClr val="202124"/>
                </a:solidFill>
                <a:effectLst/>
              </a:rPr>
              <a:t>There is a correlation between heart disease and an elevated risk of developing diabetes. The medical condition is measured by a binary system, with 0 indicating the absence of heart disease and 1 indicating its presence.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25" name="Graphic 24" descr="Needle with solid fill">
            <a:extLst>
              <a:ext uri="{FF2B5EF4-FFF2-40B4-BE49-F238E27FC236}">
                <a16:creationId xmlns:a16="http://schemas.microsoft.com/office/drawing/2014/main" id="{D0FC0CD6-2615-9160-B4F6-A53CD3EB0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7269" y="1298501"/>
            <a:ext cx="788017" cy="788017"/>
          </a:xfrm>
          <a:prstGeom prst="rect">
            <a:avLst/>
          </a:prstGeom>
        </p:spPr>
      </p:pic>
      <p:pic>
        <p:nvPicPr>
          <p:cNvPr id="26" name="Graphic 25" descr="Gender with solid fill">
            <a:extLst>
              <a:ext uri="{FF2B5EF4-FFF2-40B4-BE49-F238E27FC236}">
                <a16:creationId xmlns:a16="http://schemas.microsoft.com/office/drawing/2014/main" id="{AB92AE6D-0B2E-2BA9-0615-CB6AFE1A3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7269" y="2192539"/>
            <a:ext cx="788017" cy="788017"/>
          </a:xfrm>
          <a:prstGeom prst="rect">
            <a:avLst/>
          </a:prstGeom>
        </p:spPr>
      </p:pic>
      <p:pic>
        <p:nvPicPr>
          <p:cNvPr id="27" name="Graphic 26" descr="Man with cane with solid fill">
            <a:extLst>
              <a:ext uri="{FF2B5EF4-FFF2-40B4-BE49-F238E27FC236}">
                <a16:creationId xmlns:a16="http://schemas.microsoft.com/office/drawing/2014/main" id="{5F17A340-F0E3-A2C9-3671-30B000CCF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27269" y="3101873"/>
            <a:ext cx="788017" cy="788017"/>
          </a:xfrm>
          <a:prstGeom prst="rect">
            <a:avLst/>
          </a:prstGeom>
        </p:spPr>
      </p:pic>
      <p:pic>
        <p:nvPicPr>
          <p:cNvPr id="28" name="Graphic 27" descr="Heart with pulse with solid fill">
            <a:extLst>
              <a:ext uri="{FF2B5EF4-FFF2-40B4-BE49-F238E27FC236}">
                <a16:creationId xmlns:a16="http://schemas.microsoft.com/office/drawing/2014/main" id="{F469F482-554C-07F6-B8DE-A6D4D5D638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7269" y="4001243"/>
            <a:ext cx="788017" cy="788017"/>
          </a:xfrm>
          <a:prstGeom prst="rect">
            <a:avLst/>
          </a:prstGeom>
        </p:spPr>
      </p:pic>
      <p:pic>
        <p:nvPicPr>
          <p:cNvPr id="29" name="Graphic 28" descr="Chocolate with solid fill">
            <a:extLst>
              <a:ext uri="{FF2B5EF4-FFF2-40B4-BE49-F238E27FC236}">
                <a16:creationId xmlns:a16="http://schemas.microsoft.com/office/drawing/2014/main" id="{E9FDB52A-FE4B-EB1A-0CD8-40F7303D2A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27269" y="4887545"/>
            <a:ext cx="788017" cy="788017"/>
          </a:xfrm>
          <a:prstGeom prst="rect">
            <a:avLst/>
          </a:prstGeom>
        </p:spPr>
      </p:pic>
      <p:pic>
        <p:nvPicPr>
          <p:cNvPr id="36" name="Graphic 35" descr="Heart organ with solid fill">
            <a:extLst>
              <a:ext uri="{FF2B5EF4-FFF2-40B4-BE49-F238E27FC236}">
                <a16:creationId xmlns:a16="http://schemas.microsoft.com/office/drawing/2014/main" id="{2515DCA7-63D7-B472-CBFC-001F80D1A1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627269" y="5807555"/>
            <a:ext cx="788017" cy="78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8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EEAC11-98CE-5F48-8941-758585935087}"/>
              </a:ext>
            </a:extLst>
          </p:cNvPr>
          <p:cNvSpPr/>
          <p:nvPr/>
        </p:nvSpPr>
        <p:spPr>
          <a:xfrm>
            <a:off x="627269" y="1295399"/>
            <a:ext cx="11051969" cy="79112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1ADB8AA-274C-A34F-9B95-E2FFCFAF5694}"/>
              </a:ext>
            </a:extLst>
          </p:cNvPr>
          <p:cNvSpPr/>
          <p:nvPr/>
        </p:nvSpPr>
        <p:spPr>
          <a:xfrm>
            <a:off x="627269" y="2194768"/>
            <a:ext cx="11051969" cy="79112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88BC545-9427-904C-8F85-ED03AE9F6554}"/>
              </a:ext>
            </a:extLst>
          </p:cNvPr>
          <p:cNvSpPr/>
          <p:nvPr/>
        </p:nvSpPr>
        <p:spPr>
          <a:xfrm>
            <a:off x="627269" y="3094133"/>
            <a:ext cx="11051969" cy="79112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A01498-6B1A-3C47-986D-AEBDF4C9644A}"/>
              </a:ext>
            </a:extLst>
          </p:cNvPr>
          <p:cNvSpPr/>
          <p:nvPr/>
        </p:nvSpPr>
        <p:spPr>
          <a:xfrm>
            <a:off x="627269" y="1295399"/>
            <a:ext cx="788017" cy="791120"/>
          </a:xfrm>
          <a:prstGeom prst="roundRect">
            <a:avLst>
              <a:gd name="adj" fmla="val 11271"/>
            </a:avLst>
          </a:prstGeom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63DCF1E-BD95-DC43-A184-98F627BDADBF}"/>
              </a:ext>
            </a:extLst>
          </p:cNvPr>
          <p:cNvSpPr/>
          <p:nvPr/>
        </p:nvSpPr>
        <p:spPr>
          <a:xfrm>
            <a:off x="627269" y="2194768"/>
            <a:ext cx="788017" cy="791120"/>
          </a:xfrm>
          <a:prstGeom prst="roundRect">
            <a:avLst>
              <a:gd name="adj" fmla="val 11271"/>
            </a:avLst>
          </a:prstGeom>
          <a:solidFill>
            <a:schemeClr val="accent2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C06B06-6EAD-A347-9053-F4D5672B3BFC}"/>
              </a:ext>
            </a:extLst>
          </p:cNvPr>
          <p:cNvSpPr/>
          <p:nvPr/>
        </p:nvSpPr>
        <p:spPr>
          <a:xfrm>
            <a:off x="627269" y="3094133"/>
            <a:ext cx="788017" cy="791120"/>
          </a:xfrm>
          <a:prstGeom prst="roundRect">
            <a:avLst>
              <a:gd name="adj" fmla="val 11271"/>
            </a:avLst>
          </a:prstGeom>
          <a:solidFill>
            <a:schemeClr val="accent3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42D13A-493C-DD4B-8745-208F21B7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715961"/>
          </a:xfrm>
        </p:spPr>
        <p:txBody>
          <a:bodyPr/>
          <a:lstStyle/>
          <a:p>
            <a:r>
              <a:rPr lang="en-US" b="1" spc="300" dirty="0">
                <a:solidFill>
                  <a:schemeClr val="tx2"/>
                </a:solidFill>
              </a:rPr>
              <a:t>FEATURES</a:t>
            </a:r>
            <a:endParaRPr lang="en-BR" b="1" spc="3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3CE0D-EAC9-BAE8-248F-1690BA82390C}"/>
              </a:ext>
            </a:extLst>
          </p:cNvPr>
          <p:cNvSpPr txBox="1"/>
          <p:nvPr/>
        </p:nvSpPr>
        <p:spPr>
          <a:xfrm>
            <a:off x="1502781" y="1407961"/>
            <a:ext cx="10176455" cy="64722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rgbClr val="202124"/>
                </a:solidFill>
              </a:rPr>
              <a:t>A person’s smoking history is deemed a risk factor for diabetes and can worsen the complications linked with the condition. Our dataset comprises five categories: not current, former, no information, current, never, and ever.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E06E9-D4D5-D1F7-A688-848DAEBFBEEC}"/>
              </a:ext>
            </a:extLst>
          </p:cNvPr>
          <p:cNvSpPr txBox="1"/>
          <p:nvPr/>
        </p:nvSpPr>
        <p:spPr>
          <a:xfrm>
            <a:off x="1502780" y="2307326"/>
            <a:ext cx="10176457" cy="53898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rgbClr val="202124"/>
                </a:solidFill>
              </a:rPr>
              <a:t>Increased BMI readings are associated with increased diabetes risk. The BMI range in the dataset spans from 10.16 to 71.55. BMI less than 18.5 is considered underweight, 18.5-24.9 is considered normal, 25-29.9 is considered overweight, and 30 or above is considered obese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38114-7608-7554-E83F-5460FC45D24B}"/>
              </a:ext>
            </a:extLst>
          </p:cNvPr>
          <p:cNvSpPr txBox="1"/>
          <p:nvPr/>
        </p:nvSpPr>
        <p:spPr>
          <a:xfrm>
            <a:off x="1502781" y="3167986"/>
            <a:ext cx="10176457" cy="6417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rgbClr val="202124"/>
                </a:solidFill>
              </a:rPr>
              <a:t>The HbA1c (Hemoglobin A1c) level is a way to determine a person's average blood sugar level over the last 2-3 months. If the level is higher, it suggests a higher risk of developing diabetes. Typically, a HbA1c level of over 6.5% indicates diabetes.</a:t>
            </a:r>
          </a:p>
        </p:txBody>
      </p:sp>
      <p:pic>
        <p:nvPicPr>
          <p:cNvPr id="20" name="Graphic 19" descr="Smoking with solid fill">
            <a:extLst>
              <a:ext uri="{FF2B5EF4-FFF2-40B4-BE49-F238E27FC236}">
                <a16:creationId xmlns:a16="http://schemas.microsoft.com/office/drawing/2014/main" id="{5CBB58A8-0231-E9B5-E806-65B65665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7269" y="1282862"/>
            <a:ext cx="788017" cy="788017"/>
          </a:xfrm>
          <a:prstGeom prst="rect">
            <a:avLst/>
          </a:prstGeom>
        </p:spPr>
      </p:pic>
      <p:pic>
        <p:nvPicPr>
          <p:cNvPr id="21" name="Graphic 20" descr="Weight Gain with solid fill">
            <a:extLst>
              <a:ext uri="{FF2B5EF4-FFF2-40B4-BE49-F238E27FC236}">
                <a16:creationId xmlns:a16="http://schemas.microsoft.com/office/drawing/2014/main" id="{86A85F65-D56B-1162-BBDA-AA5718E8C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7269" y="2199404"/>
            <a:ext cx="788017" cy="788017"/>
          </a:xfrm>
          <a:prstGeom prst="rect">
            <a:avLst/>
          </a:prstGeom>
        </p:spPr>
      </p:pic>
      <p:pic>
        <p:nvPicPr>
          <p:cNvPr id="22" name="Graphic 21" descr="Badge Heart with solid fill">
            <a:extLst>
              <a:ext uri="{FF2B5EF4-FFF2-40B4-BE49-F238E27FC236}">
                <a16:creationId xmlns:a16="http://schemas.microsoft.com/office/drawing/2014/main" id="{E01501A5-3CFB-B99C-EFB5-A42A7067C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27269" y="3088806"/>
            <a:ext cx="788017" cy="78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8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767570-9428-1139-67BB-DB7B753BC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9" y="643466"/>
            <a:ext cx="1081760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5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BCD3E2-3189-0777-65CD-B55180E73E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1546" b="8509"/>
          <a:stretch/>
        </p:blipFill>
        <p:spPr>
          <a:xfrm>
            <a:off x="39764" y="717698"/>
            <a:ext cx="12112472" cy="542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6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6927</TotalTime>
  <Words>698</Words>
  <Application>Microsoft Office PowerPoint</Application>
  <PresentationFormat>Widescreen</PresentationFormat>
  <Paragraphs>55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Office Theme</vt:lpstr>
      <vt:lpstr>PowerPoint Presentation</vt:lpstr>
      <vt:lpstr>OBJECTIVE</vt:lpstr>
      <vt:lpstr>PowerPoint Presentation</vt:lpstr>
      <vt:lpstr>PowerPoint Presentation</vt:lpstr>
      <vt:lpstr>PowerPoint Presentation</vt:lpstr>
      <vt:lpstr>FEATURES</vt:lpstr>
      <vt:lpstr>FEATURES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Amani Johnson-Singh-Barnett</dc:creator>
  <cp:lastModifiedBy>Amani Johnson-Singh-Barnett</cp:lastModifiedBy>
  <cp:revision>16</cp:revision>
  <dcterms:created xsi:type="dcterms:W3CDTF">2023-06-26T23:33:01Z</dcterms:created>
  <dcterms:modified xsi:type="dcterms:W3CDTF">2023-07-04T03:36:48Z</dcterms:modified>
</cp:coreProperties>
</file>