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2" r:id="rId6"/>
    <p:sldId id="363" r:id="rId7"/>
    <p:sldId id="361" r:id="rId8"/>
    <p:sldId id="356" r:id="rId9"/>
    <p:sldId id="367" r:id="rId10"/>
    <p:sldId id="369" r:id="rId11"/>
    <p:sldId id="370" r:id="rId12"/>
    <p:sldId id="371" r:id="rId13"/>
    <p:sldId id="364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26" autoAdjust="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20,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bartlett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</a:t>
            </a:r>
            <a:r>
              <a:rPr lang="en-US" dirty="0" err="1"/>
              <a:t>GoodRx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Pricing of Rx ED Medications</a:t>
            </a:r>
            <a:endParaRPr lang="en-US" dirty="0"/>
          </a:p>
          <a:p>
            <a:r>
              <a:rPr lang="en-US" dirty="0"/>
              <a:t>Adriana Bartlett Gray</a:t>
            </a:r>
          </a:p>
          <a:p>
            <a:r>
              <a:rPr lang="en-US" dirty="0"/>
              <a:t>NYC Data Science Academy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45663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Opportunities for Further Study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499" y="2286000"/>
            <a:ext cx="5374159" cy="315915"/>
          </a:xfrm>
        </p:spPr>
        <p:txBody>
          <a:bodyPr/>
          <a:lstStyle/>
          <a:p>
            <a:r>
              <a:rPr lang="en-US" sz="1600" dirty="0"/>
              <a:t>Comparing data across different Rx Discount Programs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Comparing data across different categories of </a:t>
            </a:r>
            <a:r>
              <a:rPr lang="en-US" sz="1600" dirty="0" err="1"/>
              <a:t>Rxs</a:t>
            </a:r>
            <a:endParaRPr lang="en-US" sz="1600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600" dirty="0"/>
              <a:t>Comparing data of long-standing generic medications vs newly available as generic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225288"/>
            <a:ext cx="4838700" cy="770076"/>
          </a:xfrm>
        </p:spPr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/>
              <a:t>Rx Pricing over time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/>
              <a:t>Trends in Self-Pay vs Insurance for Rx Medications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428" y="2215978"/>
            <a:ext cx="4903377" cy="650921"/>
          </a:xfrm>
        </p:spPr>
        <p:txBody>
          <a:bodyPr/>
          <a:lstStyle/>
          <a:p>
            <a:r>
              <a:rPr lang="en-US" dirty="0"/>
              <a:t>       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3906" y="3604110"/>
            <a:ext cx="4914900" cy="1127157"/>
          </a:xfrm>
        </p:spPr>
        <p:txBody>
          <a:bodyPr/>
          <a:lstStyle/>
          <a:p>
            <a:r>
              <a:rPr lang="en-US" dirty="0"/>
              <a:t>Adriana Bartlett Gray</a:t>
            </a:r>
          </a:p>
          <a:p>
            <a:r>
              <a:rPr lang="en-US" dirty="0"/>
              <a:t>Email:  </a:t>
            </a:r>
            <a:r>
              <a:rPr lang="en-US" dirty="0">
                <a:hlinkClick r:id="rId3"/>
              </a:rPr>
              <a:t>abartlettg@gmail.com</a:t>
            </a:r>
            <a:endParaRPr lang="en-US" dirty="0"/>
          </a:p>
          <a:p>
            <a:r>
              <a:rPr lang="en-US" dirty="0"/>
              <a:t>GitHub:  https://github.com/abartlettg/edrx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406" y="708454"/>
            <a:ext cx="3987114" cy="411891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3905" y="5145831"/>
            <a:ext cx="4914900" cy="627406"/>
          </a:xfrm>
        </p:spPr>
        <p:txBody>
          <a:bodyPr/>
          <a:lstStyle/>
          <a:p>
            <a:r>
              <a:rPr lang="en-US" b="1" dirty="0"/>
              <a:t>NYC Data Science Academy </a:t>
            </a:r>
            <a:r>
              <a:rPr lang="en-US" dirty="0"/>
              <a:t>  </a:t>
            </a:r>
          </a:p>
          <a:p>
            <a:r>
              <a:rPr lang="en-US" dirty="0"/>
              <a:t>Spring 2021 Cohort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The Landscape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For every decade of a man’s life, his chances of experiencing some level of  ED increases by 10%.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Insurance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Most health insurance plans exclude ED Medications from coverage.  Paying out of pocket is often the only option.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Embarrassment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Embarrassment makes it less likely that a person will discuss or compare prices.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This creates an environment where predatory practices abound… especially on the internet.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Who can you trust?  How do you know you are getting a good/fair deal?  How do you avoid being scammed?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Self-Pay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093509"/>
            <a:ext cx="3036477" cy="9122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Male Medical Center</a:t>
            </a:r>
          </a:p>
          <a:p>
            <a:pPr>
              <a:spcBef>
                <a:spcPts val="0"/>
              </a:spcBef>
            </a:pPr>
            <a:r>
              <a:rPr lang="en-US" sz="1200" i="1" dirty="0"/>
              <a:t>(</a:t>
            </a:r>
            <a:r>
              <a:rPr lang="en-US" sz="1200" i="1" dirty="0" err="1"/>
              <a:t>NuMale</a:t>
            </a:r>
            <a:r>
              <a:rPr lang="en-US" sz="1200" i="1" dirty="0"/>
              <a:t> Medical Center, American Male Medical, Summit Male Medical,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5"/>
            <a:ext cx="3036477" cy="260536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More thorough in-person evaluation &amp; screening</a:t>
            </a:r>
          </a:p>
          <a:p>
            <a:pPr lvl="1"/>
            <a:r>
              <a:rPr lang="en-US" dirty="0"/>
              <a:t>More alternatives for treatment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High cost for consultation</a:t>
            </a:r>
          </a:p>
          <a:p>
            <a:pPr lvl="1"/>
            <a:r>
              <a:rPr lang="en-US" dirty="0"/>
              <a:t>High cost for meds</a:t>
            </a:r>
          </a:p>
          <a:p>
            <a:pPr lvl="2"/>
            <a:r>
              <a:rPr lang="en-US" sz="1500" dirty="0"/>
              <a:t>12x higher (anecdotal)</a:t>
            </a:r>
          </a:p>
          <a:p>
            <a:pPr lvl="1"/>
            <a:r>
              <a:rPr lang="en-US" dirty="0"/>
              <a:t>Non-transferrable Rx</a:t>
            </a:r>
          </a:p>
          <a:p>
            <a:pPr lvl="1"/>
            <a:r>
              <a:rPr lang="en-US" dirty="0"/>
              <a:t>Possible conflict of interest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93509"/>
            <a:ext cx="3036477" cy="6108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Online Bundled</a:t>
            </a:r>
          </a:p>
          <a:p>
            <a:pPr>
              <a:spcBef>
                <a:spcPts val="0"/>
              </a:spcBef>
            </a:pPr>
            <a:r>
              <a:rPr lang="en-US" sz="1200" i="1" dirty="0"/>
              <a:t>(</a:t>
            </a:r>
            <a:r>
              <a:rPr lang="en-US" sz="1200" i="1" dirty="0" err="1"/>
              <a:t>GetRoman</a:t>
            </a:r>
            <a:r>
              <a:rPr lang="en-US" sz="1200" i="1" dirty="0"/>
              <a:t>, </a:t>
            </a:r>
            <a:r>
              <a:rPr lang="en-US" sz="1200" i="1" dirty="0" err="1"/>
              <a:t>ForHims</a:t>
            </a:r>
            <a:r>
              <a:rPr lang="en-US" sz="1200" i="1" dirty="0"/>
              <a:t>, etc.)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4"/>
            <a:ext cx="3050628" cy="305511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Initial appointment is often free of charge</a:t>
            </a:r>
          </a:p>
          <a:p>
            <a:pPr lvl="1"/>
            <a:r>
              <a:rPr lang="en-US" dirty="0"/>
              <a:t>No in-person appointment (avoids embarrassment if this is a concern)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High cost for meds</a:t>
            </a:r>
          </a:p>
          <a:p>
            <a:pPr lvl="2"/>
            <a:r>
              <a:rPr lang="en-US" sz="1500" dirty="0"/>
              <a:t>10 – 40x higher (company website)</a:t>
            </a:r>
          </a:p>
          <a:p>
            <a:pPr lvl="1"/>
            <a:r>
              <a:rPr lang="en-US" dirty="0"/>
              <a:t>Subscription model</a:t>
            </a:r>
          </a:p>
          <a:p>
            <a:pPr lvl="1"/>
            <a:r>
              <a:rPr lang="en-US" dirty="0"/>
              <a:t>Non-transferrable Rx</a:t>
            </a:r>
          </a:p>
          <a:p>
            <a:pPr lvl="1"/>
            <a:r>
              <a:rPr lang="en-US" dirty="0"/>
              <a:t>Possible conflict of interest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93509"/>
            <a:ext cx="3036477" cy="705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Telehealth + Rx Discount Card</a:t>
            </a:r>
          </a:p>
          <a:p>
            <a:pPr>
              <a:spcBef>
                <a:spcPts val="0"/>
              </a:spcBef>
            </a:pPr>
            <a:r>
              <a:rPr lang="en-US" sz="1100" i="1" dirty="0"/>
              <a:t>(</a:t>
            </a:r>
            <a:r>
              <a:rPr lang="en-US" sz="1100" i="1" dirty="0" err="1"/>
              <a:t>HeyDoctor</a:t>
            </a:r>
            <a:r>
              <a:rPr lang="en-US" sz="1100" i="1" dirty="0"/>
              <a:t>, </a:t>
            </a:r>
            <a:r>
              <a:rPr lang="en-US" sz="1100" i="1" dirty="0" err="1"/>
              <a:t>ZocDoc</a:t>
            </a:r>
            <a:r>
              <a:rPr lang="en-US" sz="1100" i="1" dirty="0"/>
              <a:t>, Dr On Demand, etc. </a:t>
            </a:r>
          </a:p>
          <a:p>
            <a:pPr>
              <a:spcBef>
                <a:spcPts val="0"/>
              </a:spcBef>
            </a:pPr>
            <a:r>
              <a:rPr lang="en-US" sz="1100" i="1" dirty="0"/>
              <a:t>+ </a:t>
            </a:r>
            <a:r>
              <a:rPr lang="en-US" sz="1100" i="1" dirty="0" err="1"/>
              <a:t>GoodRx</a:t>
            </a:r>
            <a:r>
              <a:rPr lang="en-US" sz="1100" i="1" dirty="0"/>
              <a:t>, </a:t>
            </a:r>
            <a:r>
              <a:rPr lang="en-US" sz="1100" i="1" dirty="0" err="1"/>
              <a:t>SingleCare</a:t>
            </a:r>
            <a:r>
              <a:rPr lang="en-US" sz="1100" i="1" dirty="0"/>
              <a:t>, </a:t>
            </a:r>
            <a:r>
              <a:rPr lang="en-US" sz="1100" i="1" dirty="0" err="1"/>
              <a:t>RxSaver</a:t>
            </a:r>
            <a:r>
              <a:rPr lang="en-US" sz="1100" i="1" dirty="0"/>
              <a:t>, etc.)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216707" cy="35330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Appointment is low-cost or may be covered by insurance </a:t>
            </a:r>
          </a:p>
          <a:p>
            <a:pPr lvl="1"/>
            <a:r>
              <a:rPr lang="en-US" dirty="0"/>
              <a:t>No in-person appointment (avoids embarrassment if this is a concern)</a:t>
            </a:r>
          </a:p>
          <a:p>
            <a:pPr lvl="1"/>
            <a:r>
              <a:rPr lang="en-US" dirty="0"/>
              <a:t>Rx can be called into any pharmacy of the patient’s choosing and is transferrable</a:t>
            </a:r>
          </a:p>
          <a:p>
            <a:pPr lvl="1"/>
            <a:r>
              <a:rPr lang="en-US" dirty="0"/>
              <a:t>Rx discount card is free (or coupon can be printed for free)</a:t>
            </a:r>
          </a:p>
          <a:p>
            <a:pPr lvl="1"/>
            <a:r>
              <a:rPr lang="en-US" dirty="0"/>
              <a:t>No conflict of interest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Initial telehealth appointment without insurance is not free (approximately $40-$60)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 </a:t>
            </a:r>
            <a:endParaRPr lang="en-US" sz="1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sz="11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You’re not done shopping around yet..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still vary A LOT within a Rx Discount Card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could still be paying 10x+ the price of the lowest cost pharmacy provider if you don’t compare prices on the program’s app or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quick delve into the data may point you in the right direction even if you don’t want to take the time to check online.</a:t>
            </a:r>
          </a:p>
          <a:p>
            <a:pPr marL="971550" lvl="1" indent="-285750"/>
            <a:r>
              <a:rPr lang="en-US" sz="1400" dirty="0"/>
              <a:t>And, show you a way to save another 50%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>
            <a:normAutofit/>
          </a:bodyPr>
          <a:lstStyle/>
          <a:p>
            <a:r>
              <a:rPr lang="en-US" sz="3600" dirty="0"/>
              <a:t>Data Scraped from </a:t>
            </a:r>
            <a:r>
              <a:rPr lang="en-US" sz="3600" dirty="0" err="1"/>
              <a:t>GoodRx</a:t>
            </a:r>
            <a:endParaRPr lang="en-US" sz="3600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380" y="1725299"/>
            <a:ext cx="1701740" cy="202555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1259" y="3840230"/>
            <a:ext cx="1663921" cy="186450"/>
          </a:xfrm>
        </p:spPr>
        <p:txBody>
          <a:bodyPr/>
          <a:lstStyle/>
          <a:p>
            <a:r>
              <a:rPr lang="en-US" dirty="0"/>
              <a:t>Sildenafil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1259" y="4262053"/>
            <a:ext cx="1826205" cy="610862"/>
          </a:xfrm>
        </p:spPr>
        <p:txBody>
          <a:bodyPr/>
          <a:lstStyle/>
          <a:p>
            <a:r>
              <a:rPr lang="en-US" dirty="0"/>
              <a:t>Generic Viagra/</a:t>
            </a:r>
            <a:r>
              <a:rPr lang="en-US" dirty="0" err="1"/>
              <a:t>Revatio</a:t>
            </a:r>
            <a:endParaRPr lang="en-US" dirty="0"/>
          </a:p>
          <a:p>
            <a:r>
              <a:rPr lang="en-US" dirty="0"/>
              <a:t>20 | 25 | </a:t>
            </a:r>
            <a:r>
              <a:rPr lang="en-US" b="1" dirty="0"/>
              <a:t>50mg*</a:t>
            </a:r>
            <a:r>
              <a:rPr lang="en-US" dirty="0"/>
              <a:t> | 100</a:t>
            </a:r>
          </a:p>
          <a:p>
            <a:r>
              <a:rPr lang="en-US" dirty="0"/>
              <a:t>(30 pills)</a:t>
            </a:r>
          </a:p>
        </p:txBody>
      </p:sp>
      <p:pic>
        <p:nvPicPr>
          <p:cNvPr id="19" name="Picture Placeholder 13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2572" y="1713633"/>
            <a:ext cx="1602395" cy="20372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2572" y="3834344"/>
            <a:ext cx="2128157" cy="205837"/>
          </a:xfrm>
        </p:spPr>
        <p:txBody>
          <a:bodyPr/>
          <a:lstStyle/>
          <a:p>
            <a:r>
              <a:rPr lang="en-US" dirty="0"/>
              <a:t>Tadalafil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72" y="4240767"/>
            <a:ext cx="1762267" cy="667563"/>
          </a:xfrm>
        </p:spPr>
        <p:txBody>
          <a:bodyPr/>
          <a:lstStyle/>
          <a:p>
            <a:r>
              <a:rPr lang="en-US" dirty="0"/>
              <a:t>Generic Cialis</a:t>
            </a:r>
          </a:p>
          <a:p>
            <a:r>
              <a:rPr lang="en-US" dirty="0"/>
              <a:t>2.5 | 5 | 10 | </a:t>
            </a:r>
            <a:r>
              <a:rPr lang="en-US" b="1" dirty="0"/>
              <a:t>20mg*</a:t>
            </a:r>
          </a:p>
          <a:p>
            <a:r>
              <a:rPr lang="en-US" dirty="0"/>
              <a:t>(30 pills)</a:t>
            </a:r>
          </a:p>
          <a:p>
            <a:endParaRPr lang="en-US" dirty="0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5420" y="1690513"/>
            <a:ext cx="1593309" cy="20372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04298" y="3840230"/>
            <a:ext cx="2129245" cy="205837"/>
          </a:xfrm>
        </p:spPr>
        <p:txBody>
          <a:bodyPr/>
          <a:lstStyle/>
          <a:p>
            <a:r>
              <a:rPr lang="en-US" dirty="0"/>
              <a:t>Vardenafil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9947" y="4240768"/>
            <a:ext cx="2129245" cy="667562"/>
          </a:xfrm>
        </p:spPr>
        <p:txBody>
          <a:bodyPr/>
          <a:lstStyle/>
          <a:p>
            <a:r>
              <a:rPr lang="en-US" dirty="0"/>
              <a:t>Generic Levitra/</a:t>
            </a:r>
            <a:r>
              <a:rPr lang="en-US" dirty="0" err="1"/>
              <a:t>Staxyn</a:t>
            </a:r>
            <a:endParaRPr lang="en-US" dirty="0"/>
          </a:p>
          <a:p>
            <a:r>
              <a:rPr lang="en-US" dirty="0"/>
              <a:t>2.5 | 5 | 10 | </a:t>
            </a:r>
            <a:r>
              <a:rPr lang="en-US" b="1" dirty="0"/>
              <a:t>20mg*</a:t>
            </a:r>
          </a:p>
          <a:p>
            <a:r>
              <a:rPr lang="en-US" dirty="0"/>
              <a:t>(30 pills)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10935" y="3653817"/>
            <a:ext cx="1602396" cy="186450"/>
          </a:xfrm>
        </p:spPr>
        <p:txBody>
          <a:bodyPr/>
          <a:lstStyle/>
          <a:p>
            <a:r>
              <a:rPr lang="en-US" dirty="0"/>
              <a:t>By Zip Codes: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10934" y="4026680"/>
            <a:ext cx="4546891" cy="2964385"/>
          </a:xfrm>
        </p:spPr>
        <p:txBody>
          <a:bodyPr/>
          <a:lstStyle/>
          <a:p>
            <a:r>
              <a:rPr lang="en-US" dirty="0"/>
              <a:t>10025 – New York	60629 -- Chicago</a:t>
            </a:r>
          </a:p>
          <a:p>
            <a:r>
              <a:rPr lang="en-US" dirty="0"/>
              <a:t>77084 – Houston	90011 – Los Angeles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/>
              <a:t>Retrieving: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Pharmacy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Pharmacy List Price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Pharmacy </a:t>
            </a:r>
            <a:r>
              <a:rPr lang="en-US" sz="1400" dirty="0" err="1"/>
              <a:t>GoodRx</a:t>
            </a:r>
            <a:r>
              <a:rPr lang="en-US" sz="1400" dirty="0"/>
              <a:t> Discount Price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89" y="6332220"/>
            <a:ext cx="3077211" cy="247651"/>
          </a:xfrm>
        </p:spPr>
        <p:txBody>
          <a:bodyPr/>
          <a:lstStyle/>
          <a:p>
            <a:r>
              <a:rPr lang="en-US" dirty="0"/>
              <a:t>* Most commonly prescribed dosage of the Rx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BC52F-AA4B-4E68-ADB9-82B9EF6F501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42497" y="165885"/>
            <a:ext cx="2118245" cy="2037217"/>
          </a:xfrm>
        </p:spPr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617-3EBB-49B2-95FD-6135FB0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60561" cy="610863"/>
          </a:xfrm>
        </p:spPr>
        <p:txBody>
          <a:bodyPr>
            <a:normAutofit/>
          </a:bodyPr>
          <a:lstStyle/>
          <a:p>
            <a:r>
              <a:rPr lang="en-US" dirty="0"/>
              <a:t>List Price Sticker Shock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49CD-6341-4C7C-AFE0-D162A14D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27" y="2007178"/>
            <a:ext cx="3036477" cy="247651"/>
          </a:xfrm>
        </p:spPr>
        <p:txBody>
          <a:bodyPr/>
          <a:lstStyle/>
          <a:p>
            <a:r>
              <a:rPr lang="en-US" dirty="0"/>
              <a:t>Sildenafil | 50mg | 30 count</a:t>
            </a:r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05FC94E9-A25D-4DDA-804E-36D10091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6" y="2268989"/>
            <a:ext cx="3534818" cy="328416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FD8-B47B-43D7-8858-5BB6E1E379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07178"/>
            <a:ext cx="3036477" cy="292978"/>
          </a:xfrm>
        </p:spPr>
        <p:txBody>
          <a:bodyPr/>
          <a:lstStyle/>
          <a:p>
            <a:r>
              <a:rPr lang="en-US" dirty="0"/>
              <a:t>Tadalafil | 20mg | 30 count</a:t>
            </a:r>
          </a:p>
        </p:txBody>
      </p:sp>
      <p:pic>
        <p:nvPicPr>
          <p:cNvPr id="15" name="Content Placeholder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58FEDE-7DDA-4A02-AB43-0B0533CE3260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1" y="2283151"/>
            <a:ext cx="3648656" cy="328416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E746C-489E-49B0-94A8-8CF845880F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07178"/>
            <a:ext cx="3036477" cy="275972"/>
          </a:xfrm>
        </p:spPr>
        <p:txBody>
          <a:bodyPr/>
          <a:lstStyle/>
          <a:p>
            <a:r>
              <a:rPr lang="en-US" dirty="0"/>
              <a:t>Vardenafil | 20mg | 30 count</a:t>
            </a:r>
          </a:p>
        </p:txBody>
      </p:sp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0C5E92D7-F926-4F4C-9817-4833AD9E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57" y="2300156"/>
            <a:ext cx="3583816" cy="3267162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28009A-6653-442B-8ADA-EF52134097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B86C1A-10CE-4AEB-92B2-24530CE95C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BB153-6B8D-4B3C-A260-B2803B6750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4A97B-2B51-43C3-9A20-736EFF4EE7B9}"/>
              </a:ext>
            </a:extLst>
          </p:cNvPr>
          <p:cNvSpPr txBox="1"/>
          <p:nvPr/>
        </p:nvSpPr>
        <p:spPr>
          <a:xfrm>
            <a:off x="2883243" y="5607717"/>
            <a:ext cx="8971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Median list price is roughly between $1000 and $1500 per bottle across all medications (based on typical dose and 30 count of pills).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Median list price is relatively consistent across zip codes for each medication.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Variability in list price is very high.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2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617-3EBB-49B2-95FD-6135FB0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60561" cy="610863"/>
          </a:xfrm>
        </p:spPr>
        <p:txBody>
          <a:bodyPr>
            <a:normAutofit/>
          </a:bodyPr>
          <a:lstStyle/>
          <a:p>
            <a:r>
              <a:rPr lang="en-US" dirty="0" err="1"/>
              <a:t>GoodRx</a:t>
            </a:r>
            <a:r>
              <a:rPr lang="en-US" dirty="0"/>
              <a:t> Price Variability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49CD-6341-4C7C-AFE0-D162A14D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27" y="2007178"/>
            <a:ext cx="3036477" cy="247651"/>
          </a:xfrm>
        </p:spPr>
        <p:txBody>
          <a:bodyPr/>
          <a:lstStyle/>
          <a:p>
            <a:r>
              <a:rPr lang="en-US" dirty="0"/>
              <a:t>Sildenafil | 50mg | 30 count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FC94E9-A25D-4DDA-804E-36D10091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446" y="2300155"/>
            <a:ext cx="3534818" cy="32671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FD8-B47B-43D7-8858-5BB6E1E379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07178"/>
            <a:ext cx="3036477" cy="292978"/>
          </a:xfrm>
        </p:spPr>
        <p:txBody>
          <a:bodyPr/>
          <a:lstStyle/>
          <a:p>
            <a:r>
              <a:rPr lang="en-US" dirty="0"/>
              <a:t>Tadalafil | 20mg | 30 count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58FEDE-7DDA-4A02-AB43-0B0533CE3260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1" y="2300155"/>
            <a:ext cx="3648656" cy="326716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E746C-489E-49B0-94A8-8CF845880F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07178"/>
            <a:ext cx="3036477" cy="275972"/>
          </a:xfrm>
        </p:spPr>
        <p:txBody>
          <a:bodyPr/>
          <a:lstStyle/>
          <a:p>
            <a:r>
              <a:rPr lang="en-US" dirty="0"/>
              <a:t>Vardenafil | 20mg | 30 count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5E92D7-F926-4F4C-9817-4833AD9E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3957" y="2300153"/>
            <a:ext cx="3583816" cy="3267161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28009A-6653-442B-8ADA-EF52134097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B86C1A-10CE-4AEB-92B2-24530CE95C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BB153-6B8D-4B3C-A260-B2803B6750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6217-BCCC-43E5-BE60-37A8B426B22B}"/>
              </a:ext>
            </a:extLst>
          </p:cNvPr>
          <p:cNvSpPr txBox="1"/>
          <p:nvPr/>
        </p:nvSpPr>
        <p:spPr>
          <a:xfrm>
            <a:off x="2800865" y="5567314"/>
            <a:ext cx="9391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GoodRx</a:t>
            </a:r>
            <a:r>
              <a:rPr lang="en-US" sz="1200" dirty="0">
                <a:solidFill>
                  <a:schemeClr val="bg1"/>
                </a:solidFill>
              </a:rPr>
              <a:t> brings down the median price significantly.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Median </a:t>
            </a:r>
            <a:r>
              <a:rPr lang="en-US" sz="1200" dirty="0" err="1">
                <a:solidFill>
                  <a:schemeClr val="bg1"/>
                </a:solidFill>
              </a:rPr>
              <a:t>GoodRx</a:t>
            </a:r>
            <a:r>
              <a:rPr lang="en-US" sz="1200" dirty="0">
                <a:solidFill>
                  <a:schemeClr val="bg1"/>
                </a:solidFill>
              </a:rPr>
              <a:t> price is relatively consistent across zip codes for each medication.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Variability in list price is very high, particularly above the median point for the two most popular medications, Sildenafil and Vardenafil.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Vardenafil shows less variability… perhaps because it’s only recently been available as generic within the past two years.</a:t>
            </a:r>
          </a:p>
        </p:txBody>
      </p:sp>
    </p:spTree>
    <p:extLst>
      <p:ext uri="{BB962C8B-B14F-4D97-AF65-F5344CB8AC3E}">
        <p14:creationId xmlns:p14="http://schemas.microsoft.com/office/powerpoint/2010/main" val="35945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617-3EBB-49B2-95FD-6135FB0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60561" cy="610863"/>
          </a:xfrm>
        </p:spPr>
        <p:txBody>
          <a:bodyPr>
            <a:normAutofit/>
          </a:bodyPr>
          <a:lstStyle/>
          <a:p>
            <a:r>
              <a:rPr lang="en-US" dirty="0"/>
              <a:t>Splitting Pills &amp;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49CD-6341-4C7C-AFE0-D162A14D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27" y="2007178"/>
            <a:ext cx="3036477" cy="247651"/>
          </a:xfrm>
        </p:spPr>
        <p:txBody>
          <a:bodyPr/>
          <a:lstStyle/>
          <a:p>
            <a:r>
              <a:rPr lang="en-US" dirty="0"/>
              <a:t>Sildenafil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FC94E9-A25D-4DDA-804E-36D10091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446" y="2300153"/>
            <a:ext cx="3534818" cy="32671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FD8-B47B-43D7-8858-5BB6E1E379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07178"/>
            <a:ext cx="3036477" cy="292978"/>
          </a:xfrm>
        </p:spPr>
        <p:txBody>
          <a:bodyPr/>
          <a:lstStyle/>
          <a:p>
            <a:r>
              <a:rPr lang="en-US" dirty="0"/>
              <a:t>Tadalafil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58FEDE-7DDA-4A02-AB43-0B0533CE3260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1" y="2300153"/>
            <a:ext cx="3648656" cy="326716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E746C-489E-49B0-94A8-8CF845880F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07178"/>
            <a:ext cx="3036477" cy="275972"/>
          </a:xfrm>
        </p:spPr>
        <p:txBody>
          <a:bodyPr/>
          <a:lstStyle/>
          <a:p>
            <a:r>
              <a:rPr lang="en-US" dirty="0"/>
              <a:t>Vardenafil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5E92D7-F926-4F4C-9817-4833AD9E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995" y="2300153"/>
            <a:ext cx="3583816" cy="3267161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28009A-6653-442B-8ADA-EF52134097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B86C1A-10CE-4AEB-92B2-24530CE95C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BB153-6B8D-4B3C-A260-B2803B6750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04312-38DD-4D5D-88F3-8708F45B652A}"/>
              </a:ext>
            </a:extLst>
          </p:cNvPr>
          <p:cNvSpPr txBox="1"/>
          <p:nvPr/>
        </p:nvSpPr>
        <p:spPr>
          <a:xfrm>
            <a:off x="2992120" y="5468460"/>
            <a:ext cx="87897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</a:rPr>
              <a:t>Important Note:  Never split pills without speaking w/your Doctor or Pharmacist first to make sure it is safe.  If a pill is safe to split, your Doctor may be willing to write your Rx for a larger dose pill w/instructions to split it.  Generally speaking, it is not considered safe to split a pill into sections smaller than one half of the original pill size as it is too difficult to maintain precise dosing.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Savings can be as much as 50% off the minimum </a:t>
            </a:r>
            <a:r>
              <a:rPr lang="en-US" sz="1200" dirty="0" err="1">
                <a:solidFill>
                  <a:schemeClr val="bg1"/>
                </a:solidFill>
              </a:rPr>
              <a:t>GoodRx</a:t>
            </a:r>
            <a:r>
              <a:rPr lang="en-US" sz="1200" dirty="0">
                <a:solidFill>
                  <a:schemeClr val="bg1"/>
                </a:solidFill>
              </a:rPr>
              <a:t> price when it is safe to split a pill and your Doctor is willing to prescribe your medication in this way.</a:t>
            </a:r>
          </a:p>
        </p:txBody>
      </p:sp>
    </p:spTree>
    <p:extLst>
      <p:ext uri="{BB962C8B-B14F-4D97-AF65-F5344CB8AC3E}">
        <p14:creationId xmlns:p14="http://schemas.microsoft.com/office/powerpoint/2010/main" val="126523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617-3EBB-49B2-95FD-6135FB0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600107" cy="610863"/>
          </a:xfrm>
        </p:spPr>
        <p:txBody>
          <a:bodyPr>
            <a:normAutofit/>
          </a:bodyPr>
          <a:lstStyle/>
          <a:p>
            <a:r>
              <a:rPr lang="en-US" dirty="0"/>
              <a:t>Too Busy to Check the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49CD-6341-4C7C-AFE0-D162A14D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27" y="2007178"/>
            <a:ext cx="3036477" cy="247651"/>
          </a:xfrm>
        </p:spPr>
        <p:txBody>
          <a:bodyPr/>
          <a:lstStyle/>
          <a:p>
            <a:r>
              <a:rPr lang="en-US" dirty="0"/>
              <a:t>Sildenafil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FC94E9-A25D-4DDA-804E-36D10091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446" y="2300153"/>
            <a:ext cx="3534818" cy="32671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FD8-B47B-43D7-8858-5BB6E1E379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07178"/>
            <a:ext cx="3036477" cy="292978"/>
          </a:xfrm>
        </p:spPr>
        <p:txBody>
          <a:bodyPr/>
          <a:lstStyle/>
          <a:p>
            <a:r>
              <a:rPr lang="en-US" dirty="0"/>
              <a:t>Tadalafil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58FEDE-7DDA-4A02-AB43-0B0533CE3260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1" y="2300153"/>
            <a:ext cx="3648656" cy="326716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E746C-489E-49B0-94A8-8CF845880F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07178"/>
            <a:ext cx="3036477" cy="275972"/>
          </a:xfrm>
        </p:spPr>
        <p:txBody>
          <a:bodyPr/>
          <a:lstStyle/>
          <a:p>
            <a:r>
              <a:rPr lang="en-US" dirty="0"/>
              <a:t>Vardenafil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5E92D7-F926-4F4C-9817-4833AD9E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995" y="2300153"/>
            <a:ext cx="3583816" cy="3267161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28009A-6653-442B-8ADA-EF52134097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B86C1A-10CE-4AEB-92B2-24530CE95C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BB153-6B8D-4B3C-A260-B2803B6750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738A0-40BA-416B-AA65-FD16E3FC76D1}"/>
              </a:ext>
            </a:extLst>
          </p:cNvPr>
          <p:cNvSpPr txBox="1"/>
          <p:nvPr/>
        </p:nvSpPr>
        <p:spPr>
          <a:xfrm>
            <a:off x="2850291" y="5584317"/>
            <a:ext cx="9102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Note:  The five pharmacies listed above (out of 28 in the data set) were selected for this analysis as these pharmacies are in the top 25% for appearing most frequently across multiple </a:t>
            </a:r>
            <a:r>
              <a:rPr lang="en-US" sz="1200" i="1" dirty="0" err="1">
                <a:solidFill>
                  <a:schemeClr val="bg1"/>
                </a:solidFill>
              </a:rPr>
              <a:t>zipcodes</a:t>
            </a:r>
            <a:r>
              <a:rPr lang="en-US" sz="1200" i="1" dirty="0">
                <a:solidFill>
                  <a:schemeClr val="bg1"/>
                </a:solidFill>
              </a:rPr>
              <a:t> (Nationwide) with a </a:t>
            </a:r>
            <a:r>
              <a:rPr lang="en-US" sz="1200" i="1" dirty="0" err="1">
                <a:solidFill>
                  <a:schemeClr val="bg1"/>
                </a:solidFill>
              </a:rPr>
              <a:t>GoodRx</a:t>
            </a:r>
            <a:r>
              <a:rPr lang="en-US" sz="1200" i="1" dirty="0">
                <a:solidFill>
                  <a:schemeClr val="bg1"/>
                </a:solidFill>
              </a:rPr>
              <a:t> discount for the ED medications being studied.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Across multiple zip codes, Costco and Walmart offer the lowest price w/the </a:t>
            </a:r>
            <a:r>
              <a:rPr lang="en-US" sz="1200" dirty="0" err="1">
                <a:solidFill>
                  <a:schemeClr val="bg1"/>
                </a:solidFill>
              </a:rPr>
              <a:t>GoodRx</a:t>
            </a:r>
            <a:r>
              <a:rPr lang="en-US" sz="1200" dirty="0">
                <a:solidFill>
                  <a:schemeClr val="bg1"/>
                </a:solidFill>
              </a:rPr>
              <a:t> discount on the top two ED medications being studied, Sildenafil and Tadalafil, and with minimal variation.  </a:t>
            </a:r>
          </a:p>
        </p:txBody>
      </p:sp>
    </p:spTree>
    <p:extLst>
      <p:ext uri="{BB962C8B-B14F-4D97-AF65-F5344CB8AC3E}">
        <p14:creationId xmlns:p14="http://schemas.microsoft.com/office/powerpoint/2010/main" val="3701992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1591</TotalTime>
  <Words>990</Words>
  <Application>Microsoft Office PowerPoint</Application>
  <PresentationFormat>Widescreen</PresentationFormat>
  <Paragraphs>160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Theme1</vt:lpstr>
      <vt:lpstr>Webscraping GoodRx</vt:lpstr>
      <vt:lpstr>The Landscape</vt:lpstr>
      <vt:lpstr>Self-Pay Options</vt:lpstr>
      <vt:lpstr>What’s the Catch?</vt:lpstr>
      <vt:lpstr>Data Scraped from GoodRx</vt:lpstr>
      <vt:lpstr>List Price Sticker Shock</vt:lpstr>
      <vt:lpstr>GoodRx Price Variability</vt:lpstr>
      <vt:lpstr>Splitting Pills &amp; Prices</vt:lpstr>
      <vt:lpstr>Too Busy to Check the App</vt:lpstr>
      <vt:lpstr>Opportunities for Further Study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GoodRx</dc:title>
  <dc:creator>Adriana Gray</dc:creator>
  <cp:lastModifiedBy>Adriana Gray</cp:lastModifiedBy>
  <cp:revision>52</cp:revision>
  <dcterms:created xsi:type="dcterms:W3CDTF">2021-05-20T07:17:22Z</dcterms:created>
  <dcterms:modified xsi:type="dcterms:W3CDTF">2021-05-21T09:48:29Z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