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6"/>
  </p:notesMasterIdLst>
  <p:handoutMasterIdLst>
    <p:handoutMasterId r:id="rId17"/>
  </p:handoutMasterIdLst>
  <p:sldIdLst>
    <p:sldId id="350" r:id="rId5"/>
    <p:sldId id="355" r:id="rId6"/>
    <p:sldId id="362" r:id="rId7"/>
    <p:sldId id="352" r:id="rId8"/>
    <p:sldId id="363" r:id="rId9"/>
    <p:sldId id="368" r:id="rId10"/>
    <p:sldId id="366" r:id="rId11"/>
    <p:sldId id="369" r:id="rId12"/>
    <p:sldId id="371" r:id="rId13"/>
    <p:sldId id="364" r:id="rId14"/>
    <p:sldId id="34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226" autoAdjust="0"/>
  </p:normalViewPr>
  <p:slideViewPr>
    <p:cSldViewPr snapToGrid="0">
      <p:cViewPr varScale="1">
        <p:scale>
          <a:sx n="120" d="100"/>
          <a:sy n="120" d="100"/>
        </p:scale>
        <p:origin x="102" y="25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November 5, 2021</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November 5, 2021</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November 5, 2021</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November 5, 2021</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November 5, 2021</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November 5, 2021</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November 5, 2021</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November 5, 2021</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November 5, 2021</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November 5, 2021</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mailto:abartlettg@gmail.com"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hyperlink" Target="https://github.com/abartlettg/hawaiitourismcovid1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1/relationships/webextension" Target="../webextensions/webextension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1/relationships/webextension" Target="../webextensions/webextension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US" sz="4400" dirty="0"/>
              <a:t>Hawaii Travel Restrictions </a:t>
            </a:r>
            <a:br>
              <a:rPr lang="en-US" sz="4400" dirty="0"/>
            </a:br>
            <a:r>
              <a:rPr lang="en-US" sz="4400" dirty="0"/>
              <a:t>During COVID-19: </a:t>
            </a:r>
            <a:r>
              <a:rPr lang="en-US" sz="2800" dirty="0"/>
              <a:t>Results &amp; Impact on Tourism</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Adriana Bartlett Gray</a:t>
            </a:r>
            <a:endParaRPr lang="en-US" dirty="0"/>
          </a:p>
          <a:p>
            <a:r>
              <a:rPr lang="en-US" dirty="0"/>
              <a:t>November 5, 2021</a:t>
            </a:r>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8378760" cy="610863"/>
          </a:xfrm>
        </p:spPr>
        <p:txBody>
          <a:bodyPr>
            <a:normAutofit/>
          </a:bodyPr>
          <a:lstStyle/>
          <a:p>
            <a:r>
              <a:rPr lang="en-US" dirty="0"/>
              <a:t>Recommendation for the Future</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p:txBody>
          <a:bodyPr/>
          <a:lstStyle/>
          <a:p>
            <a:r>
              <a:rPr lang="en-US" dirty="0"/>
              <a:t>Hawaii Safe Travels Program</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952500" y="2656903"/>
            <a:ext cx="4838700" cy="3322033"/>
          </a:xfrm>
        </p:spPr>
        <p:txBody>
          <a:bodyPr/>
          <a:lstStyle/>
          <a:p>
            <a:pPr marL="285750" indent="-285750">
              <a:buFont typeface="Arial" panose="020B0604020202020204" pitchFamily="34" charset="0"/>
              <a:buChar char="•"/>
            </a:pPr>
            <a:r>
              <a:rPr lang="en-US" dirty="0"/>
              <a:t>The technology and processes behind this program are planned for shutdown in the imminent future as Hawaii has reached its target vaccination rate (over 70%) and is well underway of getting the Delta Variant under control.</a:t>
            </a:r>
          </a:p>
          <a:p>
            <a:pPr marL="285750" indent="-285750">
              <a:buFont typeface="Arial" panose="020B0604020202020204" pitchFamily="34" charset="0"/>
              <a:buChar char="•"/>
            </a:pPr>
            <a:r>
              <a:rPr lang="en-US" dirty="0"/>
              <a:t>During this first round of COVID-19, the development of this technology and the processes behind it became the major bottleneck to providing a test exemption and vaccination exemption for travelers.</a:t>
            </a:r>
          </a:p>
        </p:txBody>
      </p:sp>
      <p:sp>
        <p:nvSpPr>
          <p:cNvPr id="47" name="Text Placeholder 46">
            <a:extLst>
              <a:ext uri="{FF2B5EF4-FFF2-40B4-BE49-F238E27FC236}">
                <a16:creationId xmlns:a16="http://schemas.microsoft.com/office/drawing/2014/main" id="{DDA232CE-EB44-41DD-920C-AEDD5C33D2A5}"/>
              </a:ext>
            </a:extLst>
          </p:cNvPr>
          <p:cNvSpPr>
            <a:spLocks noGrp="1"/>
          </p:cNvSpPr>
          <p:nvPr>
            <p:ph type="body" sz="quarter" idx="14"/>
          </p:nvPr>
        </p:nvSpPr>
        <p:spPr>
          <a:xfrm flipV="1">
            <a:off x="953655" y="7240558"/>
            <a:ext cx="4838700" cy="114399"/>
          </a:xfrm>
        </p:spPr>
        <p:txBody>
          <a:bodyPr/>
          <a:lstStyle/>
          <a:p>
            <a:endParaRPr lang="en-US" dirty="0"/>
          </a:p>
        </p:txBody>
      </p:sp>
      <p:sp>
        <p:nvSpPr>
          <p:cNvPr id="48" name="Text Placeholder 47">
            <a:extLst>
              <a:ext uri="{FF2B5EF4-FFF2-40B4-BE49-F238E27FC236}">
                <a16:creationId xmlns:a16="http://schemas.microsoft.com/office/drawing/2014/main" id="{CEBFC0C0-C506-47F0-AE21-8A46DB86644A}"/>
              </a:ext>
            </a:extLst>
          </p:cNvPr>
          <p:cNvSpPr>
            <a:spLocks noGrp="1"/>
          </p:cNvSpPr>
          <p:nvPr>
            <p:ph type="body" sz="quarter" idx="15"/>
          </p:nvPr>
        </p:nvSpPr>
        <p:spPr>
          <a:xfrm>
            <a:off x="2833561" y="7243558"/>
            <a:ext cx="4838700" cy="908340"/>
          </a:xfrm>
        </p:spPr>
        <p:txBody>
          <a:bodyPr/>
          <a:lstStyle/>
          <a:p>
            <a:r>
              <a:rPr lang="en-US" dirty="0"/>
              <a:t>Last year we supported thousands of customers and</a:t>
            </a:r>
          </a:p>
          <a:p>
            <a:r>
              <a:rPr lang="en-US" dirty="0"/>
              <a:t>sold 60,000 units</a:t>
            </a:r>
          </a:p>
        </p:txBody>
      </p:sp>
      <p:sp>
        <p:nvSpPr>
          <p:cNvPr id="51" name="Text Placeholder 50">
            <a:extLst>
              <a:ext uri="{FF2B5EF4-FFF2-40B4-BE49-F238E27FC236}">
                <a16:creationId xmlns:a16="http://schemas.microsoft.com/office/drawing/2014/main" id="{D582AC9C-B267-4C04-9E50-051DE433538C}"/>
              </a:ext>
            </a:extLst>
          </p:cNvPr>
          <p:cNvSpPr>
            <a:spLocks noGrp="1"/>
          </p:cNvSpPr>
          <p:nvPr>
            <p:ph type="body" sz="quarter" idx="18"/>
          </p:nvPr>
        </p:nvSpPr>
        <p:spPr>
          <a:xfrm>
            <a:off x="6709748" y="7401515"/>
            <a:ext cx="4838700" cy="315915"/>
          </a:xfrm>
        </p:spPr>
        <p:txBody>
          <a:bodyPr/>
          <a:lstStyle/>
          <a:p>
            <a:endParaRPr lang="en-US" dirty="0"/>
          </a:p>
        </p:txBody>
      </p:sp>
      <p:sp>
        <p:nvSpPr>
          <p:cNvPr id="50" name="Text Placeholder 49">
            <a:extLst>
              <a:ext uri="{FF2B5EF4-FFF2-40B4-BE49-F238E27FC236}">
                <a16:creationId xmlns:a16="http://schemas.microsoft.com/office/drawing/2014/main" id="{C60A09F8-DA84-487F-81AC-337BE4A9F35B}"/>
              </a:ext>
            </a:extLst>
          </p:cNvPr>
          <p:cNvSpPr>
            <a:spLocks noGrp="1"/>
          </p:cNvSpPr>
          <p:nvPr>
            <p:ph type="body" sz="quarter" idx="17"/>
          </p:nvPr>
        </p:nvSpPr>
        <p:spPr/>
        <p:txBody>
          <a:bodyPr/>
          <a:lstStyle/>
          <a:p>
            <a:pPr marL="285750" indent="-285750">
              <a:buFont typeface="Arial" panose="020B0604020202020204" pitchFamily="34" charset="0"/>
              <a:buChar char="•"/>
            </a:pPr>
            <a:r>
              <a:rPr lang="en-US" dirty="0"/>
              <a:t>Rather than considering this a time to dismantle the Hawaii Safe Travels Program, I recommend that it be transitioned as part of a ‘Disaster Recovery Plan’ of sorts for if/when another major health crisis occurs.</a:t>
            </a:r>
          </a:p>
          <a:p>
            <a:pPr marL="285750" indent="-285750">
              <a:buFont typeface="Arial" panose="020B0604020202020204" pitchFamily="34" charset="0"/>
              <a:buChar char="•"/>
            </a:pPr>
            <a:r>
              <a:rPr lang="en-US" dirty="0"/>
              <a:t>This will involve ongoing costs to keep the system and processes current even though it is not actively in use and may involve technical infrastructure costs as well, but will assure a more secure future for Hawaii’s most valuable industry.</a:t>
            </a:r>
          </a:p>
          <a:p>
            <a:pPr marL="285750" indent="-285750">
              <a:buFont typeface="Arial" panose="020B0604020202020204" pitchFamily="34" charset="0"/>
              <a:buChar char="•"/>
            </a:pPr>
            <a:endParaRPr lang="en-US" dirty="0"/>
          </a:p>
        </p:txBody>
      </p:sp>
      <p:sp>
        <p:nvSpPr>
          <p:cNvPr id="53" name="Text Placeholder 52">
            <a:extLst>
              <a:ext uri="{FF2B5EF4-FFF2-40B4-BE49-F238E27FC236}">
                <a16:creationId xmlns:a16="http://schemas.microsoft.com/office/drawing/2014/main" id="{A1B673DD-4FEC-4191-8446-77B89805FF2B}"/>
              </a:ext>
            </a:extLst>
          </p:cNvPr>
          <p:cNvSpPr>
            <a:spLocks noGrp="1"/>
          </p:cNvSpPr>
          <p:nvPr>
            <p:ph type="body" sz="quarter" idx="20"/>
          </p:nvPr>
        </p:nvSpPr>
        <p:spPr>
          <a:xfrm flipV="1">
            <a:off x="6399647" y="6883219"/>
            <a:ext cx="4838700" cy="196380"/>
          </a:xfrm>
        </p:spPr>
        <p:txBody>
          <a:bodyPr/>
          <a:lstStyle/>
          <a:p>
            <a:endParaRPr lang="en-US" dirty="0"/>
          </a:p>
        </p:txBody>
      </p:sp>
      <p:sp>
        <p:nvSpPr>
          <p:cNvPr id="52" name="Text Placeholder 51">
            <a:extLst>
              <a:ext uri="{FF2B5EF4-FFF2-40B4-BE49-F238E27FC236}">
                <a16:creationId xmlns:a16="http://schemas.microsoft.com/office/drawing/2014/main" id="{1E84004F-53E7-47E5-A493-1980475C42D4}"/>
              </a:ext>
            </a:extLst>
          </p:cNvPr>
          <p:cNvSpPr>
            <a:spLocks noGrp="1"/>
          </p:cNvSpPr>
          <p:nvPr>
            <p:ph type="body" sz="quarter" idx="19"/>
          </p:nvPr>
        </p:nvSpPr>
        <p:spPr>
          <a:xfrm>
            <a:off x="6399647" y="6761759"/>
            <a:ext cx="4838700" cy="1062323"/>
          </a:xfrm>
        </p:spPr>
        <p:txBody>
          <a:bodyPr/>
          <a:lstStyle/>
          <a:p>
            <a:endParaRPr lang="en-US" dirty="0"/>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10</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endParaRPr lang="en-US" dirty="0"/>
          </a:p>
        </p:txBody>
      </p:sp>
      <p:sp>
        <p:nvSpPr>
          <p:cNvPr id="3" name="Date Placeholder 2">
            <a:extLst>
              <a:ext uri="{FF2B5EF4-FFF2-40B4-BE49-F238E27FC236}">
                <a16:creationId xmlns:a16="http://schemas.microsoft.com/office/drawing/2014/main" id="{4D5B7634-ADBA-124F-B8CA-431F07F18D44}"/>
              </a:ext>
            </a:extLst>
          </p:cNvPr>
          <p:cNvSpPr>
            <a:spLocks noGrp="1"/>
          </p:cNvSpPr>
          <p:nvPr>
            <p:ph type="dt" sz="half" idx="21"/>
          </p:nvPr>
        </p:nvSpPr>
        <p:spPr>
          <a:xfrm>
            <a:off x="2992120" y="6332220"/>
            <a:ext cx="1313180" cy="247651"/>
          </a:xfrm>
        </p:spPr>
        <p:txBody>
          <a:bodyPr/>
          <a:lstStyle/>
          <a:p>
            <a:fld id="{6FCA8E82-58CD-E045-8B98-B7A85B79B752}" type="datetime4">
              <a:rPr lang="en-US" smtClean="0"/>
              <a:pPr/>
              <a:t>November 5, 2021</a:t>
            </a:fld>
            <a:endParaRPr lang="en-US" dirty="0"/>
          </a:p>
        </p:txBody>
      </p:sp>
      <p:sp>
        <p:nvSpPr>
          <p:cNvPr id="7" name="Text Placeholder 6">
            <a:extLst>
              <a:ext uri="{FF2B5EF4-FFF2-40B4-BE49-F238E27FC236}">
                <a16:creationId xmlns:a16="http://schemas.microsoft.com/office/drawing/2014/main" id="{C0831863-3C47-41BB-BE77-C9DD826656FA}"/>
              </a:ext>
            </a:extLst>
          </p:cNvPr>
          <p:cNvSpPr>
            <a:spLocks noGrp="1"/>
          </p:cNvSpPr>
          <p:nvPr>
            <p:ph type="body" sz="quarter" idx="13"/>
          </p:nvPr>
        </p:nvSpPr>
        <p:spPr>
          <a:xfrm>
            <a:off x="1319415" y="6883220"/>
            <a:ext cx="4838700" cy="636754"/>
          </a:xfrm>
        </p:spPr>
        <p:txBody>
          <a:bodyPr/>
          <a:lstStyle/>
          <a:p>
            <a:endParaRPr lang="en-US" dirty="0"/>
          </a:p>
        </p:txBody>
      </p:sp>
      <p:sp>
        <p:nvSpPr>
          <p:cNvPr id="9" name="Text Placeholder 8">
            <a:extLst>
              <a:ext uri="{FF2B5EF4-FFF2-40B4-BE49-F238E27FC236}">
                <a16:creationId xmlns:a16="http://schemas.microsoft.com/office/drawing/2014/main" id="{5405DF1C-23BC-40E5-935B-F5E2246A1264}"/>
              </a:ext>
            </a:extLst>
          </p:cNvPr>
          <p:cNvSpPr>
            <a:spLocks noGrp="1"/>
          </p:cNvSpPr>
          <p:nvPr>
            <p:ph type="body" sz="quarter" idx="16"/>
          </p:nvPr>
        </p:nvSpPr>
        <p:spPr>
          <a:xfrm>
            <a:off x="5079227" y="7082600"/>
            <a:ext cx="4838700" cy="315915"/>
          </a:xfrm>
        </p:spPr>
        <p:txBody>
          <a:bodyPr/>
          <a:lstStyle/>
          <a:p>
            <a:endParaRPr lang="en-US" dirty="0"/>
          </a:p>
        </p:txBody>
      </p:sp>
    </p:spTree>
    <p:extLst>
      <p:ext uri="{BB962C8B-B14F-4D97-AF65-F5344CB8AC3E}">
        <p14:creationId xmlns:p14="http://schemas.microsoft.com/office/powerpoint/2010/main" val="643842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p:txBody>
          <a:bodyPr/>
          <a:lstStyle/>
          <a:p>
            <a:r>
              <a:rPr lang="en-US" dirty="0"/>
              <a:t>Adriana Bartlett Gray</a:t>
            </a:r>
          </a:p>
          <a:p>
            <a:r>
              <a:rPr lang="en-US" dirty="0">
                <a:hlinkClick r:id="rId3"/>
              </a:rPr>
              <a:t>abartlettg@gmail.com</a:t>
            </a:r>
            <a:endParaRPr lang="en-US" dirty="0"/>
          </a:p>
          <a:p>
            <a:r>
              <a:rPr lang="en-US" dirty="0">
                <a:hlinkClick r:id="rId4"/>
              </a:rPr>
              <a:t>https://github.com/abartlettg/hawaiitourismcovid19</a:t>
            </a:r>
            <a:r>
              <a:rPr lang="en-US" dirty="0"/>
              <a:t> </a:t>
            </a:r>
          </a:p>
          <a:p>
            <a:endParaRPr lang="en-US" dirty="0"/>
          </a:p>
        </p:txBody>
      </p:sp>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p:txBody>
          <a:bodyPr/>
          <a:lstStyle/>
          <a:p>
            <a:r>
              <a:rPr lang="en-US" dirty="0"/>
              <a:t>  </a:t>
            </a:r>
          </a:p>
        </p:txBody>
      </p:sp>
      <p:pic>
        <p:nvPicPr>
          <p:cNvPr id="6" name="Picture Placeholder 5" descr="A picture containing person, indoor&#10;&#10;Description automatically generated">
            <a:extLst>
              <a:ext uri="{FF2B5EF4-FFF2-40B4-BE49-F238E27FC236}">
                <a16:creationId xmlns:a16="http://schemas.microsoft.com/office/drawing/2014/main" id="{4227F805-BDE8-4042-A992-B9908955828F}"/>
              </a:ext>
            </a:extLst>
          </p:cNvPr>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l="4961" r="4961"/>
          <a:stretch>
            <a:fillRect/>
          </a:stretch>
        </p:blipFill>
        <p:spPr>
          <a:xfrm>
            <a:off x="0" y="-1"/>
            <a:ext cx="4383464" cy="4931397"/>
          </a:xfrm>
        </p:spPr>
      </p:pic>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964022" y="2476500"/>
            <a:ext cx="7132320" cy="3289971"/>
          </a:xfrm>
        </p:spPr>
        <p:txBody>
          <a:bodyPr>
            <a:noAutofit/>
          </a:bodyPr>
          <a:lstStyle/>
          <a:p>
            <a:r>
              <a:rPr lang="en-US" sz="4400" b="1" dirty="0"/>
              <a:t>Or… How to shut down a $17,750,000,000/year</a:t>
            </a:r>
            <a:br>
              <a:rPr lang="en-US" sz="4400" b="1" dirty="0"/>
            </a:br>
            <a:r>
              <a:rPr lang="en-US" sz="4400" b="1" dirty="0"/>
              <a:t>Tourism Industry overnight?</a:t>
            </a:r>
            <a:br>
              <a:rPr lang="en-US" sz="4400" b="1" dirty="0"/>
            </a:br>
            <a:endParaRPr lang="en-US" sz="1400" b="1" dirty="0"/>
          </a:p>
        </p:txBody>
      </p:sp>
    </p:spTree>
    <p:extLst>
      <p:ext uri="{BB962C8B-B14F-4D97-AF65-F5344CB8AC3E}">
        <p14:creationId xmlns:p14="http://schemas.microsoft.com/office/powerpoint/2010/main" val="4206035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a:lstStyle/>
          <a:p>
            <a:r>
              <a:rPr lang="en-US" dirty="0"/>
              <a:t>Who and Why?</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p:txBody>
          <a:bodyPr/>
          <a:lstStyle/>
          <a:p>
            <a:r>
              <a:rPr lang="en-US" dirty="0"/>
              <a:t>Audience</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3" y="2786446"/>
            <a:ext cx="4827178" cy="1942138"/>
          </a:xfrm>
        </p:spPr>
        <p:txBody>
          <a:bodyPr/>
          <a:lstStyle/>
          <a:p>
            <a:r>
              <a:rPr lang="en-US" dirty="0"/>
              <a:t>Hawaii Government</a:t>
            </a:r>
          </a:p>
          <a:p>
            <a:r>
              <a:rPr lang="en-US" dirty="0"/>
              <a:t>Hawaii Residents</a:t>
            </a:r>
          </a:p>
          <a:p>
            <a:r>
              <a:rPr lang="en-US" dirty="0"/>
              <a:t>Investors in Hawaii’s Tourism Industry</a:t>
            </a:r>
          </a:p>
          <a:p>
            <a:r>
              <a:rPr lang="en-US" dirty="0"/>
              <a:t>Former Residents and Friends of Hawaii</a:t>
            </a:r>
          </a:p>
          <a:p>
            <a:pPr marL="0" indent="0">
              <a:buNone/>
            </a:pPr>
            <a:endParaRPr lang="en-US" dirty="0"/>
          </a:p>
          <a:p>
            <a:endParaRPr lang="en-US" dirty="0"/>
          </a:p>
        </p:txBody>
      </p:sp>
      <p:sp>
        <p:nvSpPr>
          <p:cNvPr id="4" name="Text Placeholder 3">
            <a:extLst>
              <a:ext uri="{FF2B5EF4-FFF2-40B4-BE49-F238E27FC236}">
                <a16:creationId xmlns:a16="http://schemas.microsoft.com/office/drawing/2014/main" id="{6AF03CC0-7DA0-ED4F-B612-580E138D588A}"/>
              </a:ext>
            </a:extLst>
          </p:cNvPr>
          <p:cNvSpPr>
            <a:spLocks noGrp="1"/>
          </p:cNvSpPr>
          <p:nvPr>
            <p:ph type="body" idx="10"/>
          </p:nvPr>
        </p:nvSpPr>
        <p:spPr/>
        <p:txBody>
          <a:bodyPr/>
          <a:lstStyle/>
          <a:p>
            <a:r>
              <a:rPr lang="en-US" dirty="0"/>
              <a:t>Objectives</a:t>
            </a:r>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a:xfrm>
            <a:off x="6362700" y="2799145"/>
            <a:ext cx="4981575" cy="3630229"/>
          </a:xfrm>
        </p:spPr>
        <p:txBody>
          <a:bodyPr>
            <a:normAutofit fontScale="92500" lnSpcReduction="20000"/>
          </a:bodyPr>
          <a:lstStyle/>
          <a:p>
            <a:r>
              <a:rPr lang="en-US" dirty="0"/>
              <a:t>Visualize the cost/benefit of Hawaii Travel Restrictions during COVID. </a:t>
            </a:r>
            <a:endParaRPr lang="en-US" baseline="30000" dirty="0"/>
          </a:p>
          <a:p>
            <a:r>
              <a:rPr lang="en-US" dirty="0"/>
              <a:t>Were some measures more effective than others?</a:t>
            </a:r>
          </a:p>
          <a:p>
            <a:pPr lvl="1"/>
            <a:r>
              <a:rPr lang="en-US" dirty="0"/>
              <a:t>Yes… </a:t>
            </a:r>
          </a:p>
          <a:p>
            <a:pPr lvl="2"/>
            <a:r>
              <a:rPr lang="en-US" dirty="0"/>
              <a:t>Fast implementation of 14-Day Quarantine</a:t>
            </a:r>
          </a:p>
          <a:p>
            <a:pPr lvl="2"/>
            <a:r>
              <a:rPr lang="en-US" dirty="0"/>
              <a:t>Negative Test Exception Process</a:t>
            </a:r>
          </a:p>
          <a:p>
            <a:r>
              <a:rPr lang="en-US" dirty="0"/>
              <a:t>What measures might be optimized for future variants?</a:t>
            </a:r>
          </a:p>
          <a:p>
            <a:pPr lvl="1"/>
            <a:r>
              <a:rPr lang="en-US" dirty="0"/>
              <a:t>Negative Test Exception &amp; Vaccine Exceptions Earlier</a:t>
            </a:r>
          </a:p>
          <a:p>
            <a:r>
              <a:rPr lang="en-US" dirty="0"/>
              <a:t>Help to answer the question… ‘Did Hawaii go too far?’</a:t>
            </a:r>
          </a:p>
          <a:p>
            <a:pPr lvl="1"/>
            <a:r>
              <a:rPr lang="en-US" dirty="0"/>
              <a:t>This can’t be proven by the data.  However,…</a:t>
            </a:r>
          </a:p>
          <a:p>
            <a:pPr lvl="2"/>
            <a:r>
              <a:rPr lang="en-US" dirty="0"/>
              <a:t>Recommendations after mandates can be problematic in a multitude of ways.</a:t>
            </a:r>
          </a:p>
          <a:p>
            <a:pPr lvl="2"/>
            <a:r>
              <a:rPr lang="en-US" dirty="0"/>
              <a:t>Oahu and Maui Safe Access Pass Programs may prove to be too late and ultimately unnecessary.</a:t>
            </a:r>
          </a:p>
          <a:p>
            <a:pPr marL="0" indent="0">
              <a:buNone/>
            </a:pPr>
            <a:endParaRPr lang="en-US"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3</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endParaRPr lang="en-US" sz="1100" dirty="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November 5, 2021</a:t>
            </a:fld>
            <a:endParaRPr lang="en-US" sz="1100" dirty="0"/>
          </a:p>
        </p:txBody>
      </p:sp>
    </p:spTree>
    <p:extLst>
      <p:ext uri="{BB962C8B-B14F-4D97-AF65-F5344CB8AC3E}">
        <p14:creationId xmlns:p14="http://schemas.microsoft.com/office/powerpoint/2010/main" val="767675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normAutofit/>
          </a:bodyPr>
          <a:lstStyle/>
          <a:p>
            <a:r>
              <a:rPr lang="en-US" dirty="0"/>
              <a:t>Context of Hawaii</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t>01. Tourism 2019</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581175"/>
            <a:ext cx="2133600" cy="369332"/>
          </a:xfrm>
        </p:spPr>
        <p:txBody>
          <a:bodyPr/>
          <a:lstStyle/>
          <a:p>
            <a:r>
              <a:rPr lang="en-US" dirty="0"/>
              <a:t>Daily Census of Visitors: 249,000</a:t>
            </a:r>
          </a:p>
          <a:p>
            <a:r>
              <a:rPr lang="en-US" dirty="0"/>
              <a:t>Daily Visitor Spending: $56,000,000</a:t>
            </a:r>
          </a:p>
          <a:p>
            <a:r>
              <a:rPr lang="en-US" dirty="0"/>
              <a:t>Jobs Supported: 216,000</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dirty="0"/>
              <a:t>02. Characteristics</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48710" y="2581175"/>
            <a:ext cx="2447290" cy="369332"/>
          </a:xfrm>
        </p:spPr>
        <p:txBody>
          <a:bodyPr/>
          <a:lstStyle/>
          <a:p>
            <a:r>
              <a:rPr lang="en-US" dirty="0"/>
              <a:t>Population: 1,420,000</a:t>
            </a:r>
          </a:p>
          <a:p>
            <a:r>
              <a:rPr lang="en-US" dirty="0"/>
              <a:t>Ranks Highest of All States in Percentage of:</a:t>
            </a:r>
          </a:p>
          <a:p>
            <a:pPr marL="285750" indent="-285750">
              <a:buFont typeface="Arial" panose="020B0604020202020204" pitchFamily="34" charset="0"/>
              <a:buChar char="•"/>
            </a:pPr>
            <a:r>
              <a:rPr lang="en-US" dirty="0"/>
              <a:t>Multi-Gen Households</a:t>
            </a:r>
          </a:p>
          <a:p>
            <a:pPr marL="285750" indent="-285750">
              <a:buFont typeface="Arial" panose="020B0604020202020204" pitchFamily="34" charset="0"/>
              <a:buChar char="•"/>
            </a:pPr>
            <a:r>
              <a:rPr lang="en-US" dirty="0"/>
              <a:t>Ethnic/Racial Diversity</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dirty="0"/>
              <a:t>03. COVID-19</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499" y="4946633"/>
            <a:ext cx="2390776" cy="369332"/>
          </a:xfrm>
        </p:spPr>
        <p:txBody>
          <a:bodyPr/>
          <a:lstStyle/>
          <a:p>
            <a:r>
              <a:rPr lang="en-US" dirty="0"/>
              <a:t>Ranks #2 of All States in Lowest COVID-19 Related Deaths/Mil Population:  658             (second only to Vermont)</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dirty="0"/>
              <a:t>04. Vaccination Rate</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4946633"/>
            <a:ext cx="2242458" cy="553998"/>
          </a:xfrm>
        </p:spPr>
        <p:txBody>
          <a:bodyPr/>
          <a:lstStyle/>
          <a:p>
            <a:r>
              <a:rPr lang="en-US" dirty="0"/>
              <a:t>Ranks #2 of All States in Highest Percentage of Population Vaccinated: 71.5% (second only to Vermont)</a:t>
            </a:r>
          </a:p>
          <a:p>
            <a:r>
              <a:rPr lang="en-US" dirty="0"/>
              <a:t>  </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2" y="4522802"/>
            <a:ext cx="5242355" cy="205837"/>
          </a:xfrm>
        </p:spPr>
        <p:txBody>
          <a:bodyPr/>
          <a:lstStyle/>
          <a:p>
            <a:r>
              <a:rPr lang="en-US" dirty="0"/>
              <a:t>05. Current Mandated State Entry Requirements</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3" y="4946633"/>
            <a:ext cx="5381251" cy="369332"/>
          </a:xfrm>
        </p:spPr>
        <p:txBody>
          <a:bodyPr/>
          <a:lstStyle/>
          <a:p>
            <a:r>
              <a:rPr lang="en-US" dirty="0"/>
              <a:t>Hawaii continues to have the strictest travel requirements of all US states with a 10-day quarantine (with exceptions if a Hawaii approved negative test or vaccination record is uploaded to the Hawaii Safe Travels website prior to arrival and meets all requirements).</a:t>
            </a:r>
          </a:p>
          <a:p>
            <a:r>
              <a:rPr lang="en-US" sz="900" dirty="0"/>
              <a:t>Visitors in quarantine status are prohibited from renting vehicles, utilizing car-share programs, or using a short-term rental as their quarantine location.  Hotels may issue one-use-only key cards to guests in quarantine status. </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4</a:t>
            </a:fld>
            <a:endParaRPr lang="en-US"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a:lstStyle/>
          <a:p>
            <a:endParaRPr lang="en-US" dirty="0"/>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2992120" y="6332220"/>
            <a:ext cx="1313180" cy="247651"/>
          </a:xfrm>
        </p:spPr>
        <p:txBody>
          <a:bodyPr/>
          <a:lstStyle/>
          <a:p>
            <a:fld id="{6FCA8E82-58CD-E045-8B98-B7A85B79B752}" type="datetime4">
              <a:rPr lang="en-US" smtClean="0"/>
              <a:pPr/>
              <a:t>November 5, 2021</a:t>
            </a:fld>
            <a:endParaRPr lang="en-US" dirty="0"/>
          </a:p>
        </p:txBody>
      </p:sp>
    </p:spTree>
    <p:extLst>
      <p:ext uri="{BB962C8B-B14F-4D97-AF65-F5344CB8AC3E}">
        <p14:creationId xmlns:p14="http://schemas.microsoft.com/office/powerpoint/2010/main" val="289860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26B5-2F88-BA48-A996-4A13FDFAA43A}"/>
              </a:ext>
            </a:extLst>
          </p:cNvPr>
          <p:cNvSpPr>
            <a:spLocks noGrp="1"/>
          </p:cNvSpPr>
          <p:nvPr>
            <p:ph type="title"/>
          </p:nvPr>
        </p:nvSpPr>
        <p:spPr/>
        <p:txBody>
          <a:bodyPr/>
          <a:lstStyle/>
          <a:p>
            <a:r>
              <a:rPr lang="en-US" dirty="0"/>
              <a:t>Data Overview</a:t>
            </a:r>
          </a:p>
        </p:txBody>
      </p:sp>
      <p:sp>
        <p:nvSpPr>
          <p:cNvPr id="3" name="Text Placeholder 2">
            <a:extLst>
              <a:ext uri="{FF2B5EF4-FFF2-40B4-BE49-F238E27FC236}">
                <a16:creationId xmlns:a16="http://schemas.microsoft.com/office/drawing/2014/main" id="{A5ABDF8F-0AD5-5C43-9EF3-8679B9897E01}"/>
              </a:ext>
            </a:extLst>
          </p:cNvPr>
          <p:cNvSpPr>
            <a:spLocks noGrp="1"/>
          </p:cNvSpPr>
          <p:nvPr>
            <p:ph type="body" idx="1"/>
          </p:nvPr>
        </p:nvSpPr>
        <p:spPr>
          <a:xfrm>
            <a:off x="952500" y="2274601"/>
            <a:ext cx="3036477" cy="404216"/>
          </a:xfrm>
        </p:spPr>
        <p:txBody>
          <a:bodyPr>
            <a:normAutofit/>
          </a:bodyPr>
          <a:lstStyle/>
          <a:p>
            <a:r>
              <a:rPr lang="en-US" dirty="0"/>
              <a:t>Travel Entry &amp; Access </a:t>
            </a:r>
          </a:p>
          <a:p>
            <a:endParaRPr lang="en-US" dirty="0"/>
          </a:p>
        </p:txBody>
      </p:sp>
      <p:sp>
        <p:nvSpPr>
          <p:cNvPr id="4" name="Content Placeholder 3">
            <a:extLst>
              <a:ext uri="{FF2B5EF4-FFF2-40B4-BE49-F238E27FC236}">
                <a16:creationId xmlns:a16="http://schemas.microsoft.com/office/drawing/2014/main" id="{7782A119-28D1-B54D-A879-A0DDEC296674}"/>
              </a:ext>
            </a:extLst>
          </p:cNvPr>
          <p:cNvSpPr>
            <a:spLocks noGrp="1"/>
          </p:cNvSpPr>
          <p:nvPr>
            <p:ph sz="half" idx="2"/>
          </p:nvPr>
        </p:nvSpPr>
        <p:spPr>
          <a:xfrm>
            <a:off x="952500" y="2786446"/>
            <a:ext cx="3036477" cy="1942138"/>
          </a:xfrm>
        </p:spPr>
        <p:txBody>
          <a:bodyPr>
            <a:normAutofit lnSpcReduction="10000"/>
          </a:bodyPr>
          <a:lstStyle/>
          <a:p>
            <a:r>
              <a:rPr lang="en-US" dirty="0"/>
              <a:t>Dates for:</a:t>
            </a:r>
          </a:p>
          <a:p>
            <a:pPr lvl="1"/>
            <a:r>
              <a:rPr lang="en-US" dirty="0"/>
              <a:t>State Entry Mandates</a:t>
            </a:r>
          </a:p>
          <a:p>
            <a:pPr lvl="1"/>
            <a:r>
              <a:rPr lang="en-US" dirty="0"/>
              <a:t>Vaccine/Test Pass required for  Restaurants and Other Businesses consider high risk for transmission of COVID-19</a:t>
            </a:r>
          </a:p>
          <a:p>
            <a:pPr lvl="1"/>
            <a:r>
              <a:rPr lang="en-US" dirty="0"/>
              <a:t>Governor Requests</a:t>
            </a:r>
          </a:p>
          <a:p>
            <a:endParaRPr lang="en-US" dirty="0"/>
          </a:p>
          <a:p>
            <a:pPr marL="0" indent="0">
              <a:buNone/>
            </a:pPr>
            <a:endParaRPr lang="en-US" dirty="0"/>
          </a:p>
          <a:p>
            <a:endParaRPr lang="en-US" dirty="0"/>
          </a:p>
        </p:txBody>
      </p:sp>
      <p:sp>
        <p:nvSpPr>
          <p:cNvPr id="5" name="Text Placeholder 4">
            <a:extLst>
              <a:ext uri="{FF2B5EF4-FFF2-40B4-BE49-F238E27FC236}">
                <a16:creationId xmlns:a16="http://schemas.microsoft.com/office/drawing/2014/main" id="{B55E5840-ED0D-0349-88F3-4E90A0094985}"/>
              </a:ext>
            </a:extLst>
          </p:cNvPr>
          <p:cNvSpPr>
            <a:spLocks noGrp="1"/>
          </p:cNvSpPr>
          <p:nvPr>
            <p:ph type="body" idx="10"/>
          </p:nvPr>
        </p:nvSpPr>
        <p:spPr/>
        <p:txBody>
          <a:bodyPr/>
          <a:lstStyle/>
          <a:p>
            <a:r>
              <a:rPr lang="en-US" dirty="0"/>
              <a:t>Daily COVID-19 Cases Added</a:t>
            </a:r>
          </a:p>
        </p:txBody>
      </p:sp>
      <p:sp>
        <p:nvSpPr>
          <p:cNvPr id="6" name="Content Placeholder 5">
            <a:extLst>
              <a:ext uri="{FF2B5EF4-FFF2-40B4-BE49-F238E27FC236}">
                <a16:creationId xmlns:a16="http://schemas.microsoft.com/office/drawing/2014/main" id="{34801285-85FB-FD43-9631-322998389AF0}"/>
              </a:ext>
            </a:extLst>
          </p:cNvPr>
          <p:cNvSpPr>
            <a:spLocks noGrp="1"/>
          </p:cNvSpPr>
          <p:nvPr>
            <p:ph sz="half" idx="11"/>
          </p:nvPr>
        </p:nvSpPr>
        <p:spPr>
          <a:xfrm>
            <a:off x="4569371" y="2799145"/>
            <a:ext cx="3171855" cy="3892600"/>
          </a:xfrm>
        </p:spPr>
        <p:txBody>
          <a:bodyPr>
            <a:normAutofit lnSpcReduction="10000"/>
          </a:bodyPr>
          <a:lstStyle/>
          <a:p>
            <a:r>
              <a:rPr lang="en-US" dirty="0"/>
              <a:t>Categorized by:</a:t>
            </a:r>
          </a:p>
          <a:p>
            <a:pPr lvl="1"/>
            <a:r>
              <a:rPr lang="en-US" dirty="0"/>
              <a:t>Travel-Related                  (non-resident)</a:t>
            </a:r>
          </a:p>
          <a:p>
            <a:pPr lvl="1"/>
            <a:r>
              <a:rPr lang="en-US" dirty="0"/>
              <a:t>Travel-Related          (resident)</a:t>
            </a:r>
          </a:p>
          <a:p>
            <a:pPr lvl="1"/>
            <a:r>
              <a:rPr lang="en-US" dirty="0"/>
              <a:t>Community                         (not travel-related)</a:t>
            </a:r>
          </a:p>
          <a:p>
            <a:pPr lvl="1"/>
            <a:r>
              <a:rPr lang="en-US" dirty="0"/>
              <a:t>Unknown/Pending    (contact-tracing not completed yet)</a:t>
            </a:r>
          </a:p>
          <a:p>
            <a:r>
              <a:rPr lang="en-US" dirty="0"/>
              <a:t>Travel-Related includes</a:t>
            </a:r>
          </a:p>
          <a:p>
            <a:pPr lvl="1"/>
            <a:r>
              <a:rPr lang="en-US" dirty="0"/>
              <a:t>State-Entry Only                (not Inter-Island travel)</a:t>
            </a:r>
          </a:p>
          <a:p>
            <a:pPr lvl="1"/>
            <a:r>
              <a:rPr lang="en-US" dirty="0"/>
              <a:t>The Traveler PLUS Cases Related to the traveler through contact-tracing</a:t>
            </a:r>
          </a:p>
        </p:txBody>
      </p:sp>
      <p:sp>
        <p:nvSpPr>
          <p:cNvPr id="7" name="Text Placeholder 6">
            <a:extLst>
              <a:ext uri="{FF2B5EF4-FFF2-40B4-BE49-F238E27FC236}">
                <a16:creationId xmlns:a16="http://schemas.microsoft.com/office/drawing/2014/main" id="{8820E658-15B8-6C4B-A736-3D894774670E}"/>
              </a:ext>
            </a:extLst>
          </p:cNvPr>
          <p:cNvSpPr>
            <a:spLocks noGrp="1"/>
          </p:cNvSpPr>
          <p:nvPr>
            <p:ph type="body" idx="12"/>
          </p:nvPr>
        </p:nvSpPr>
        <p:spPr>
          <a:xfrm>
            <a:off x="8187017" y="2171700"/>
            <a:ext cx="3242983" cy="532672"/>
          </a:xfrm>
        </p:spPr>
        <p:txBody>
          <a:bodyPr>
            <a:normAutofit/>
          </a:bodyPr>
          <a:lstStyle/>
          <a:p>
            <a:r>
              <a:rPr lang="en-US" dirty="0"/>
              <a:t>Passenger Arrivals and Incoming Tourism Dollars</a:t>
            </a:r>
          </a:p>
        </p:txBody>
      </p:sp>
      <p:sp>
        <p:nvSpPr>
          <p:cNvPr id="8" name="Content Placeholder 7">
            <a:extLst>
              <a:ext uri="{FF2B5EF4-FFF2-40B4-BE49-F238E27FC236}">
                <a16:creationId xmlns:a16="http://schemas.microsoft.com/office/drawing/2014/main" id="{7F52F621-1B1F-5E49-939F-12BD1A0FD522}"/>
              </a:ext>
            </a:extLst>
          </p:cNvPr>
          <p:cNvSpPr>
            <a:spLocks noGrp="1"/>
          </p:cNvSpPr>
          <p:nvPr>
            <p:ph sz="half" idx="13"/>
          </p:nvPr>
        </p:nvSpPr>
        <p:spPr>
          <a:xfrm>
            <a:off x="8187018" y="2786447"/>
            <a:ext cx="3669009" cy="4071554"/>
          </a:xfrm>
        </p:spPr>
        <p:txBody>
          <a:bodyPr>
            <a:normAutofit fontScale="92500" lnSpcReduction="20000"/>
          </a:bodyPr>
          <a:lstStyle/>
          <a:p>
            <a:r>
              <a:rPr lang="en-US" dirty="0"/>
              <a:t>Daily Passenger Arrival Data Includes:</a:t>
            </a:r>
          </a:p>
          <a:p>
            <a:pPr lvl="1"/>
            <a:r>
              <a:rPr lang="en-US" dirty="0"/>
              <a:t>Number of Returning Residents and Non-Residents combined from    3/1/20 - 10/27/21</a:t>
            </a:r>
          </a:p>
          <a:p>
            <a:pPr lvl="1"/>
            <a:r>
              <a:rPr lang="en-US" dirty="0"/>
              <a:t>Number from 2019 for the same month and day (for comparison)</a:t>
            </a:r>
          </a:p>
          <a:p>
            <a:r>
              <a:rPr lang="en-US" dirty="0"/>
              <a:t>Monthly Tourism Dollars Data Includes:</a:t>
            </a:r>
          </a:p>
          <a:p>
            <a:pPr lvl="1"/>
            <a:r>
              <a:rPr lang="en-US" dirty="0"/>
              <a:t>Dollars (in Millions) per Month from 3/20 – 9/21</a:t>
            </a:r>
          </a:p>
          <a:p>
            <a:pPr lvl="2"/>
            <a:r>
              <a:rPr lang="en-US" dirty="0"/>
              <a:t>Tourism dollars are not available for the period from 4/20 – 10/20 (reported empty) and have been set to zero.  This covers the period of no exception to quarantine.  </a:t>
            </a:r>
          </a:p>
          <a:p>
            <a:pPr lvl="1"/>
            <a:r>
              <a:rPr lang="en-US" dirty="0"/>
              <a:t>Dollars (in Millions) from 2019 for the same month (for comparison)</a:t>
            </a:r>
          </a:p>
          <a:p>
            <a:r>
              <a:rPr lang="en-US" dirty="0"/>
              <a:t>By definition, Tourism Dollars come from Non-Resident Passengers only.</a:t>
            </a:r>
          </a:p>
        </p:txBody>
      </p:sp>
      <p:sp>
        <p:nvSpPr>
          <p:cNvPr id="11" name="Slide Number Placeholder 10">
            <a:extLst>
              <a:ext uri="{FF2B5EF4-FFF2-40B4-BE49-F238E27FC236}">
                <a16:creationId xmlns:a16="http://schemas.microsoft.com/office/drawing/2014/main" id="{8B50C3FA-D20D-3049-9C7F-6F37D4E022C5}"/>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5</a:t>
            </a:fld>
            <a:endParaRPr lang="en-US" dirty="0"/>
          </a:p>
        </p:txBody>
      </p:sp>
      <p:sp>
        <p:nvSpPr>
          <p:cNvPr id="10" name="Footer Placeholder 9">
            <a:extLst>
              <a:ext uri="{FF2B5EF4-FFF2-40B4-BE49-F238E27FC236}">
                <a16:creationId xmlns:a16="http://schemas.microsoft.com/office/drawing/2014/main" id="{56278D20-060E-1942-9A72-E600C02A8208}"/>
              </a:ext>
            </a:extLst>
          </p:cNvPr>
          <p:cNvSpPr>
            <a:spLocks noGrp="1"/>
          </p:cNvSpPr>
          <p:nvPr>
            <p:ph type="ftr" sz="quarter" idx="15"/>
          </p:nvPr>
        </p:nvSpPr>
        <p:spPr>
          <a:xfrm>
            <a:off x="1494790" y="6332220"/>
            <a:ext cx="1497330" cy="247651"/>
          </a:xfrm>
        </p:spPr>
        <p:txBody>
          <a:bodyPr/>
          <a:lstStyle/>
          <a:p>
            <a:endParaRPr lang="en-US" sz="1100" dirty="0"/>
          </a:p>
        </p:txBody>
      </p:sp>
      <p:sp>
        <p:nvSpPr>
          <p:cNvPr id="9" name="Date Placeholder 8">
            <a:extLst>
              <a:ext uri="{FF2B5EF4-FFF2-40B4-BE49-F238E27FC236}">
                <a16:creationId xmlns:a16="http://schemas.microsoft.com/office/drawing/2014/main" id="{AFD06229-BFA1-7D4D-B1E0-0A9F7FBF1F7E}"/>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November 5, 2021</a:t>
            </a:fld>
            <a:endParaRPr lang="en-US" sz="1100" dirty="0"/>
          </a:p>
        </p:txBody>
      </p:sp>
    </p:spTree>
    <p:extLst>
      <p:ext uri="{BB962C8B-B14F-4D97-AF65-F5344CB8AC3E}">
        <p14:creationId xmlns:p14="http://schemas.microsoft.com/office/powerpoint/2010/main" val="495483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Web Viewer">
                <a:extLst>
                  <a:ext uri="{FF2B5EF4-FFF2-40B4-BE49-F238E27FC236}">
                    <a16:creationId xmlns:a16="http://schemas.microsoft.com/office/drawing/2014/main" id="{683988B7-FBF3-42E0-87E2-1C15AA03B04F}"/>
                  </a:ext>
                </a:extLst>
              </p:cNvPr>
              <p:cNvGraphicFramePr>
                <a:graphicFrameLocks noGrp="1"/>
              </p:cNvGraphicFramePr>
              <p:nvPr>
                <p:extLst>
                  <p:ext uri="{D42A27DB-BD31-4B8C-83A1-F6EECF244321}">
                    <p14:modId xmlns:p14="http://schemas.microsoft.com/office/powerpoint/2010/main" val="1678955887"/>
                  </p:ext>
                </p:extLst>
              </p:nvPr>
            </p:nvGraphicFramePr>
            <p:xfrm>
              <a:off x="66676" y="76200"/>
              <a:ext cx="9448800" cy="671512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6" name="Add-in 5" title="Web Viewer">
                <a:extLst>
                  <a:ext uri="{FF2B5EF4-FFF2-40B4-BE49-F238E27FC236}">
                    <a16:creationId xmlns:a16="http://schemas.microsoft.com/office/drawing/2014/main" id="{683988B7-FBF3-42E0-87E2-1C15AA03B04F}"/>
                  </a:ext>
                </a:extLst>
              </p:cNvPr>
              <p:cNvPicPr>
                <a:picLocks noGrp="1" noRot="1" noChangeAspect="1" noMove="1" noResize="1" noEditPoints="1" noAdjustHandles="1" noChangeArrowheads="1" noChangeShapeType="1"/>
              </p:cNvPicPr>
              <p:nvPr/>
            </p:nvPicPr>
            <p:blipFill>
              <a:blip r:embed="rId3"/>
              <a:stretch>
                <a:fillRect/>
              </a:stretch>
            </p:blipFill>
            <p:spPr>
              <a:xfrm>
                <a:off x="66676" y="76200"/>
                <a:ext cx="9448800" cy="6715125"/>
              </a:xfrm>
              <a:prstGeom prst="rect">
                <a:avLst/>
              </a:prstGeom>
            </p:spPr>
          </p:pic>
        </mc:Fallback>
      </mc:AlternateContent>
      <p:sp>
        <p:nvSpPr>
          <p:cNvPr id="8" name="TextBox 7">
            <a:extLst>
              <a:ext uri="{FF2B5EF4-FFF2-40B4-BE49-F238E27FC236}">
                <a16:creationId xmlns:a16="http://schemas.microsoft.com/office/drawing/2014/main" id="{695A7209-8A55-40E3-AC9F-56A93EE15758}"/>
              </a:ext>
            </a:extLst>
          </p:cNvPr>
          <p:cNvSpPr txBox="1"/>
          <p:nvPr/>
        </p:nvSpPr>
        <p:spPr>
          <a:xfrm>
            <a:off x="9610726" y="3190339"/>
            <a:ext cx="2514598" cy="3600986"/>
          </a:xfrm>
          <a:prstGeom prst="rect">
            <a:avLst/>
          </a:prstGeom>
          <a:noFill/>
        </p:spPr>
        <p:txBody>
          <a:bodyPr wrap="square" rtlCol="0">
            <a:spAutoFit/>
          </a:bodyPr>
          <a:lstStyle/>
          <a:p>
            <a:r>
              <a:rPr kumimoji="0" lang="en-US" sz="1400" b="0" i="0" u="none" strike="noStrike" kern="1200" cap="none" spc="0" normalizeH="0" baseline="0" noProof="0" dirty="0">
                <a:ln>
                  <a:noFill/>
                </a:ln>
                <a:solidFill>
                  <a:srgbClr val="000000"/>
                </a:solidFill>
                <a:effectLst/>
                <a:uLnTx/>
                <a:uFillTx/>
                <a:latin typeface="Franklin Gothic Book"/>
                <a:ea typeface="+mn-ea"/>
                <a:cs typeface="+mn-cs"/>
              </a:rPr>
              <a:t>Notes:</a:t>
            </a:r>
          </a:p>
          <a:p>
            <a:pPr marL="285750" indent="-285750">
              <a:buFont typeface="Arial" panose="020B0604020202020204" pitchFamily="34" charset="0"/>
              <a:buChar char="•"/>
            </a:pPr>
            <a:r>
              <a:rPr lang="en-US" sz="1400" dirty="0">
                <a:solidFill>
                  <a:srgbClr val="000000"/>
                </a:solidFill>
                <a:latin typeface="Franklin Gothic Book"/>
              </a:rPr>
              <a:t>Lost Tourism $ in the white space… currently at $17,549,400,000</a:t>
            </a:r>
          </a:p>
          <a:p>
            <a:pPr marL="285750" indent="-285750">
              <a:buFont typeface="Arial" panose="020B0604020202020204" pitchFamily="34" charset="0"/>
              <a:buChar char="•"/>
            </a:pPr>
            <a:r>
              <a:rPr lang="en-US" sz="1400" dirty="0">
                <a:solidFill>
                  <a:srgbClr val="000000"/>
                </a:solidFill>
                <a:latin typeface="Franklin Gothic Book"/>
              </a:rPr>
              <a:t>14-Day Quarantine effectively shuts down Tourism.</a:t>
            </a:r>
          </a:p>
          <a:p>
            <a:pPr marL="285750" indent="-285750">
              <a:buFont typeface="Arial" panose="020B0604020202020204" pitchFamily="34" charset="0"/>
              <a:buChar char="•"/>
            </a:pPr>
            <a:r>
              <a:rPr lang="en-US" sz="1400" dirty="0">
                <a:solidFill>
                  <a:srgbClr val="000000"/>
                </a:solidFill>
                <a:latin typeface="Franklin Gothic Book"/>
              </a:rPr>
              <a:t>Negative Test Exception starts recovery.   </a:t>
            </a:r>
          </a:p>
          <a:p>
            <a:pPr marL="285750" indent="-285750">
              <a:buFont typeface="Arial" panose="020B0604020202020204" pitchFamily="34" charset="0"/>
              <a:buChar char="•"/>
            </a:pPr>
            <a:r>
              <a:rPr lang="en-US" sz="1400" dirty="0">
                <a:solidFill>
                  <a:srgbClr val="000000"/>
                </a:solidFill>
                <a:latin typeface="Franklin Gothic Book"/>
              </a:rPr>
              <a:t>Governor’s request to ‘Avoid Hawaii’ is followed by a re-widening of the gap.</a:t>
            </a:r>
          </a:p>
          <a:p>
            <a:pPr marL="285750" indent="-285750">
              <a:buFont typeface="Arial" panose="020B0604020202020204" pitchFamily="34" charset="0"/>
              <a:buChar char="•"/>
            </a:pPr>
            <a:r>
              <a:rPr lang="en-US" sz="1400" dirty="0">
                <a:solidFill>
                  <a:srgbClr val="000000"/>
                </a:solidFill>
                <a:latin typeface="Franklin Gothic Book"/>
              </a:rPr>
              <a:t>Seasonality maintains its shape.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08815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Web Viewer">
                <a:extLst>
                  <a:ext uri="{FF2B5EF4-FFF2-40B4-BE49-F238E27FC236}">
                    <a16:creationId xmlns:a16="http://schemas.microsoft.com/office/drawing/2014/main" id="{5160F8BB-0D2C-41C6-BF53-9FCBE6A40422}"/>
                  </a:ext>
                </a:extLst>
              </p:cNvPr>
              <p:cNvGraphicFramePr>
                <a:graphicFrameLocks noGrp="1"/>
              </p:cNvGraphicFramePr>
              <p:nvPr>
                <p:extLst>
                  <p:ext uri="{D42A27DB-BD31-4B8C-83A1-F6EECF244321}">
                    <p14:modId xmlns:p14="http://schemas.microsoft.com/office/powerpoint/2010/main" val="3913241883"/>
                  </p:ext>
                </p:extLst>
              </p:nvPr>
            </p:nvGraphicFramePr>
            <p:xfrm>
              <a:off x="76200" y="66675"/>
              <a:ext cx="9534525" cy="67056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6" name="Add-in 5" title="Web Viewer">
                <a:extLst>
                  <a:ext uri="{FF2B5EF4-FFF2-40B4-BE49-F238E27FC236}">
                    <a16:creationId xmlns:a16="http://schemas.microsoft.com/office/drawing/2014/main" id="{5160F8BB-0D2C-41C6-BF53-9FCBE6A40422}"/>
                  </a:ext>
                </a:extLst>
              </p:cNvPr>
              <p:cNvPicPr>
                <a:picLocks noGrp="1" noRot="1" noChangeAspect="1" noMove="1" noResize="1" noEditPoints="1" noAdjustHandles="1" noChangeArrowheads="1" noChangeShapeType="1"/>
              </p:cNvPicPr>
              <p:nvPr/>
            </p:nvPicPr>
            <p:blipFill>
              <a:blip r:embed="rId3"/>
              <a:stretch>
                <a:fillRect/>
              </a:stretch>
            </p:blipFill>
            <p:spPr>
              <a:xfrm>
                <a:off x="76200" y="66675"/>
                <a:ext cx="9534525" cy="6705600"/>
              </a:xfrm>
              <a:prstGeom prst="rect">
                <a:avLst/>
              </a:prstGeom>
            </p:spPr>
          </p:pic>
        </mc:Fallback>
      </mc:AlternateContent>
      <p:sp>
        <p:nvSpPr>
          <p:cNvPr id="7" name="TextBox 6">
            <a:extLst>
              <a:ext uri="{FF2B5EF4-FFF2-40B4-BE49-F238E27FC236}">
                <a16:creationId xmlns:a16="http://schemas.microsoft.com/office/drawing/2014/main" id="{6C433896-AEA8-4663-89CF-510E6138462C}"/>
              </a:ext>
            </a:extLst>
          </p:cNvPr>
          <p:cNvSpPr txBox="1"/>
          <p:nvPr/>
        </p:nvSpPr>
        <p:spPr>
          <a:xfrm>
            <a:off x="9696451" y="2801957"/>
            <a:ext cx="2419349" cy="3970318"/>
          </a:xfrm>
          <a:prstGeom prst="rect">
            <a:avLst/>
          </a:prstGeom>
          <a:noFill/>
        </p:spPr>
        <p:txBody>
          <a:bodyPr wrap="square" rtlCol="0">
            <a:spAutoFit/>
          </a:bodyPr>
          <a:lstStyle/>
          <a:p>
            <a:r>
              <a:rPr kumimoji="0" lang="en-US" sz="1400" b="0" i="0" u="none" strike="noStrike" kern="1200" cap="none" spc="0" normalizeH="0" baseline="0" noProof="0" dirty="0">
                <a:ln>
                  <a:noFill/>
                </a:ln>
                <a:solidFill>
                  <a:srgbClr val="000000"/>
                </a:solidFill>
                <a:effectLst/>
                <a:uLnTx/>
                <a:uFillTx/>
                <a:latin typeface="Franklin Gothic Book"/>
                <a:ea typeface="+mn-ea"/>
                <a:cs typeface="+mn-cs"/>
              </a:rPr>
              <a:t>Notes:</a:t>
            </a:r>
          </a:p>
          <a:p>
            <a:pPr marL="285750" indent="-285750">
              <a:buFont typeface="Arial" panose="020B0604020202020204" pitchFamily="34" charset="0"/>
              <a:buChar char="•"/>
            </a:pPr>
            <a:r>
              <a:rPr lang="en-US" sz="1400" dirty="0">
                <a:solidFill>
                  <a:srgbClr val="000000"/>
                </a:solidFill>
                <a:latin typeface="Franklin Gothic Book"/>
              </a:rPr>
              <a:t>Hawaii is hit hard by the Delta Variant</a:t>
            </a:r>
          </a:p>
          <a:p>
            <a:pPr marL="285750" indent="-285750">
              <a:buFont typeface="Arial" panose="020B0604020202020204" pitchFamily="34" charset="0"/>
              <a:buChar char="•"/>
            </a:pPr>
            <a:r>
              <a:rPr lang="en-US" sz="1400" dirty="0">
                <a:solidFill>
                  <a:srgbClr val="000000"/>
                </a:solidFill>
                <a:latin typeface="Franklin Gothic Book"/>
              </a:rPr>
              <a:t>Travel-Related COVID Cases remain low throughout.</a:t>
            </a:r>
          </a:p>
          <a:p>
            <a:pPr marL="285750" indent="-285750">
              <a:buFont typeface="Arial" panose="020B0604020202020204" pitchFamily="34" charset="0"/>
              <a:buChar char="•"/>
            </a:pPr>
            <a:r>
              <a:rPr lang="en-US" sz="1400" dirty="0">
                <a:solidFill>
                  <a:srgbClr val="000000"/>
                </a:solidFill>
                <a:latin typeface="Franklin Gothic Book"/>
              </a:rPr>
              <a:t>Possible reasons why returning residents have higher numbers.</a:t>
            </a:r>
          </a:p>
          <a:p>
            <a:pPr marL="285750" indent="-285750">
              <a:buFont typeface="Arial" panose="020B0604020202020204" pitchFamily="34" charset="0"/>
              <a:buChar char="•"/>
            </a:pPr>
            <a:r>
              <a:rPr lang="en-US" sz="1400" dirty="0">
                <a:solidFill>
                  <a:srgbClr val="000000"/>
                </a:solidFill>
                <a:latin typeface="Franklin Gothic Book"/>
              </a:rPr>
              <a:t>Governor’s request to ‘Avoid Hawaii’ may not have been necessary given the low numbers of travel-related cases.</a:t>
            </a:r>
          </a:p>
          <a:p>
            <a:pPr marL="285750" indent="-285750">
              <a:buFont typeface="Arial" panose="020B0604020202020204" pitchFamily="34" charset="0"/>
              <a:buChar char="•"/>
            </a:pPr>
            <a:r>
              <a:rPr lang="en-US" sz="1400" dirty="0">
                <a:solidFill>
                  <a:srgbClr val="000000"/>
                </a:solidFill>
                <a:latin typeface="Franklin Gothic Book"/>
              </a:rPr>
              <a:t>Community spread takes on a much higher percentage of new cases w/the Delta Variant.</a:t>
            </a:r>
          </a:p>
        </p:txBody>
      </p:sp>
    </p:spTree>
    <p:extLst>
      <p:ext uri="{BB962C8B-B14F-4D97-AF65-F5344CB8AC3E}">
        <p14:creationId xmlns:p14="http://schemas.microsoft.com/office/powerpoint/2010/main" val="961168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Web Viewer">
                <a:extLst>
                  <a:ext uri="{FF2B5EF4-FFF2-40B4-BE49-F238E27FC236}">
                    <a16:creationId xmlns:a16="http://schemas.microsoft.com/office/drawing/2014/main" id="{8780A479-CD25-4799-B6B2-511C7DE45D31}"/>
                  </a:ext>
                </a:extLst>
              </p:cNvPr>
              <p:cNvGraphicFramePr>
                <a:graphicFrameLocks noGrp="1"/>
              </p:cNvGraphicFramePr>
              <p:nvPr>
                <p:extLst>
                  <p:ext uri="{D42A27DB-BD31-4B8C-83A1-F6EECF244321}">
                    <p14:modId xmlns:p14="http://schemas.microsoft.com/office/powerpoint/2010/main" val="547335088"/>
                  </p:ext>
                </p:extLst>
              </p:nvPr>
            </p:nvGraphicFramePr>
            <p:xfrm>
              <a:off x="66675" y="104775"/>
              <a:ext cx="9601201" cy="664844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6" name="Add-in 5" title="Web Viewer">
                <a:extLst>
                  <a:ext uri="{FF2B5EF4-FFF2-40B4-BE49-F238E27FC236}">
                    <a16:creationId xmlns:a16="http://schemas.microsoft.com/office/drawing/2014/main" id="{8780A479-CD25-4799-B6B2-511C7DE45D31}"/>
                  </a:ext>
                </a:extLst>
              </p:cNvPr>
              <p:cNvPicPr>
                <a:picLocks noGrp="1" noRot="1" noChangeAspect="1" noMove="1" noResize="1" noEditPoints="1" noAdjustHandles="1" noChangeArrowheads="1" noChangeShapeType="1"/>
              </p:cNvPicPr>
              <p:nvPr/>
            </p:nvPicPr>
            <p:blipFill>
              <a:blip r:embed="rId3"/>
              <a:stretch>
                <a:fillRect/>
              </a:stretch>
            </p:blipFill>
            <p:spPr>
              <a:xfrm>
                <a:off x="66675" y="104775"/>
                <a:ext cx="9601201" cy="6648449"/>
              </a:xfrm>
              <a:prstGeom prst="rect">
                <a:avLst/>
              </a:prstGeom>
            </p:spPr>
          </p:pic>
        </mc:Fallback>
      </mc:AlternateContent>
      <p:sp>
        <p:nvSpPr>
          <p:cNvPr id="7" name="TextBox 6">
            <a:extLst>
              <a:ext uri="{FF2B5EF4-FFF2-40B4-BE49-F238E27FC236}">
                <a16:creationId xmlns:a16="http://schemas.microsoft.com/office/drawing/2014/main" id="{61F65F5D-C9F8-4784-9614-D5DC2FCD9128}"/>
              </a:ext>
            </a:extLst>
          </p:cNvPr>
          <p:cNvSpPr txBox="1"/>
          <p:nvPr/>
        </p:nvSpPr>
        <p:spPr>
          <a:xfrm>
            <a:off x="9667876" y="2887682"/>
            <a:ext cx="2559180" cy="3754874"/>
          </a:xfrm>
          <a:prstGeom prst="rect">
            <a:avLst/>
          </a:prstGeom>
          <a:noFill/>
        </p:spPr>
        <p:txBody>
          <a:bodyPr wrap="square" rtlCol="0">
            <a:spAutoFit/>
          </a:bodyPr>
          <a:lstStyle/>
          <a:p>
            <a:r>
              <a:rPr kumimoji="0" lang="en-US" sz="1400" b="0" i="0" u="none" strike="noStrike" kern="1200" cap="none" spc="0" normalizeH="0" baseline="0" noProof="0" dirty="0">
                <a:ln>
                  <a:noFill/>
                </a:ln>
                <a:solidFill>
                  <a:srgbClr val="000000"/>
                </a:solidFill>
                <a:effectLst/>
                <a:uLnTx/>
                <a:uFillTx/>
                <a:latin typeface="Franklin Gothic Book"/>
                <a:ea typeface="+mn-ea"/>
                <a:cs typeface="+mn-cs"/>
              </a:rPr>
              <a:t>Notes:</a:t>
            </a:r>
          </a:p>
          <a:p>
            <a:pPr marL="285750" indent="-285750">
              <a:buFont typeface="Arial" panose="020B0604020202020204" pitchFamily="34" charset="0"/>
              <a:buChar char="•"/>
            </a:pPr>
            <a:r>
              <a:rPr lang="en-US" sz="1400" dirty="0">
                <a:solidFill>
                  <a:srgbClr val="000000"/>
                </a:solidFill>
                <a:latin typeface="Franklin Gothic Book"/>
              </a:rPr>
              <a:t>Return of Tourism dollars as travelers become familiar with the negative test exception process.</a:t>
            </a:r>
          </a:p>
          <a:p>
            <a:pPr marL="285750" indent="-285750">
              <a:buFont typeface="Arial" panose="020B0604020202020204" pitchFamily="34" charset="0"/>
              <a:buChar char="•"/>
            </a:pPr>
            <a:r>
              <a:rPr lang="en-US" sz="1400" dirty="0">
                <a:solidFill>
                  <a:srgbClr val="000000"/>
                </a:solidFill>
                <a:latin typeface="Franklin Gothic Book"/>
              </a:rPr>
              <a:t>Trend reverses slightly after Governor’s request to ‘Avoid Hawaii’.</a:t>
            </a:r>
          </a:p>
          <a:p>
            <a:pPr marL="285750" indent="-285750">
              <a:buFont typeface="Arial" panose="020B0604020202020204" pitchFamily="34" charset="0"/>
              <a:buChar char="•"/>
            </a:pPr>
            <a:r>
              <a:rPr lang="en-US" sz="1400" dirty="0">
                <a:solidFill>
                  <a:srgbClr val="000000"/>
                </a:solidFill>
                <a:latin typeface="Franklin Gothic Book"/>
              </a:rPr>
              <a:t>Vaccine exception does not seem to have much impact, but this is difficult to evaluate given factors changing simultaneously.</a:t>
            </a:r>
          </a:p>
          <a:p>
            <a:pPr marL="285750" indent="-285750">
              <a:buFont typeface="Arial" panose="020B0604020202020204" pitchFamily="34" charset="0"/>
              <a:buChar char="•"/>
            </a:pPr>
            <a:r>
              <a:rPr lang="en-US" sz="1400" dirty="0">
                <a:solidFill>
                  <a:srgbClr val="000000"/>
                </a:solidFill>
                <a:latin typeface="Franklin Gothic Book"/>
              </a:rPr>
              <a:t>It’s likely that most travelers who would get the vaccine were already willing to get a pre-travel test.</a:t>
            </a:r>
          </a:p>
        </p:txBody>
      </p:sp>
    </p:spTree>
    <p:extLst>
      <p:ext uri="{BB962C8B-B14F-4D97-AF65-F5344CB8AC3E}">
        <p14:creationId xmlns:p14="http://schemas.microsoft.com/office/powerpoint/2010/main" val="670934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59F57-44D4-4D5C-852A-6AB0A1C3F8B6}"/>
              </a:ext>
            </a:extLst>
          </p:cNvPr>
          <p:cNvSpPr>
            <a:spLocks noGrp="1"/>
          </p:cNvSpPr>
          <p:nvPr>
            <p:ph type="title"/>
          </p:nvPr>
        </p:nvSpPr>
        <p:spPr>
          <a:xfrm>
            <a:off x="964023" y="879063"/>
            <a:ext cx="10163506" cy="610863"/>
          </a:xfrm>
        </p:spPr>
        <p:txBody>
          <a:bodyPr>
            <a:normAutofit fontScale="90000"/>
          </a:bodyPr>
          <a:lstStyle/>
          <a:p>
            <a:r>
              <a:rPr lang="en-US" dirty="0"/>
              <a:t>Were the cards stacked against Hawaii?</a:t>
            </a:r>
          </a:p>
        </p:txBody>
      </p:sp>
      <p:sp>
        <p:nvSpPr>
          <p:cNvPr id="3" name="Text Placeholder 2">
            <a:extLst>
              <a:ext uri="{FF2B5EF4-FFF2-40B4-BE49-F238E27FC236}">
                <a16:creationId xmlns:a16="http://schemas.microsoft.com/office/drawing/2014/main" id="{BC7833D8-161F-4185-A48C-620CA143AC0C}"/>
              </a:ext>
            </a:extLst>
          </p:cNvPr>
          <p:cNvSpPr>
            <a:spLocks noGrp="1"/>
          </p:cNvSpPr>
          <p:nvPr>
            <p:ph type="body" idx="1"/>
          </p:nvPr>
        </p:nvSpPr>
        <p:spPr/>
        <p:txBody>
          <a:bodyPr/>
          <a:lstStyle/>
          <a:p>
            <a:r>
              <a:rPr lang="en-US" dirty="0"/>
              <a:t>Multi-Generational Households</a:t>
            </a:r>
          </a:p>
        </p:txBody>
      </p:sp>
      <p:sp>
        <p:nvSpPr>
          <p:cNvPr id="4" name="Text Placeholder 3">
            <a:extLst>
              <a:ext uri="{FF2B5EF4-FFF2-40B4-BE49-F238E27FC236}">
                <a16:creationId xmlns:a16="http://schemas.microsoft.com/office/drawing/2014/main" id="{4B838E72-A9B7-4E36-AA96-E29826899703}"/>
              </a:ext>
            </a:extLst>
          </p:cNvPr>
          <p:cNvSpPr>
            <a:spLocks noGrp="1"/>
          </p:cNvSpPr>
          <p:nvPr>
            <p:ph type="body" idx="10"/>
          </p:nvPr>
        </p:nvSpPr>
        <p:spPr/>
        <p:txBody>
          <a:bodyPr/>
          <a:lstStyle/>
          <a:p>
            <a:r>
              <a:rPr lang="en-US" dirty="0"/>
              <a:t>Cultural/Ethnic Characteristics</a:t>
            </a:r>
          </a:p>
        </p:txBody>
      </p:sp>
      <p:sp>
        <p:nvSpPr>
          <p:cNvPr id="7" name="Date Placeholder 6">
            <a:extLst>
              <a:ext uri="{FF2B5EF4-FFF2-40B4-BE49-F238E27FC236}">
                <a16:creationId xmlns:a16="http://schemas.microsoft.com/office/drawing/2014/main" id="{FF1F3ED2-AE6B-4F88-BED4-655551A8DBE3}"/>
              </a:ext>
            </a:extLst>
          </p:cNvPr>
          <p:cNvSpPr>
            <a:spLocks noGrp="1"/>
          </p:cNvSpPr>
          <p:nvPr>
            <p:ph type="dt" sz="half" idx="14"/>
          </p:nvPr>
        </p:nvSpPr>
        <p:spPr/>
        <p:txBody>
          <a:bodyPr/>
          <a:lstStyle/>
          <a:p>
            <a:fld id="{6FCA8E82-58CD-E045-8B98-B7A85B79B752}" type="datetime4">
              <a:rPr lang="en-US" smtClean="0"/>
              <a:pPr/>
              <a:t>November 5, 2021</a:t>
            </a:fld>
            <a:endParaRPr lang="en-US" dirty="0">
              <a:latin typeface="+mn-lt"/>
            </a:endParaRPr>
          </a:p>
        </p:txBody>
      </p:sp>
      <p:sp>
        <p:nvSpPr>
          <p:cNvPr id="8" name="Footer Placeholder 7">
            <a:extLst>
              <a:ext uri="{FF2B5EF4-FFF2-40B4-BE49-F238E27FC236}">
                <a16:creationId xmlns:a16="http://schemas.microsoft.com/office/drawing/2014/main" id="{3F8C11B9-75CB-44D1-8773-EA2BA7D3A0BA}"/>
              </a:ext>
            </a:extLst>
          </p:cNvPr>
          <p:cNvSpPr>
            <a:spLocks noGrp="1"/>
          </p:cNvSpPr>
          <p:nvPr>
            <p:ph type="ftr" sz="quarter" idx="15"/>
          </p:nvPr>
        </p:nvSpPr>
        <p:spPr/>
        <p:txBody>
          <a:bodyPr/>
          <a:lstStyle/>
          <a:p>
            <a:endParaRPr lang="en-US" b="0" dirty="0"/>
          </a:p>
        </p:txBody>
      </p:sp>
      <p:sp>
        <p:nvSpPr>
          <p:cNvPr id="9" name="Slide Number Placeholder 8">
            <a:extLst>
              <a:ext uri="{FF2B5EF4-FFF2-40B4-BE49-F238E27FC236}">
                <a16:creationId xmlns:a16="http://schemas.microsoft.com/office/drawing/2014/main" id="{3E953E2C-CC32-421C-A798-673A765E5116}"/>
              </a:ext>
            </a:extLst>
          </p:cNvPr>
          <p:cNvSpPr>
            <a:spLocks noGrp="1"/>
          </p:cNvSpPr>
          <p:nvPr>
            <p:ph type="sldNum" sz="quarter" idx="16"/>
          </p:nvPr>
        </p:nvSpPr>
        <p:spPr/>
        <p:txBody>
          <a:bodyPr/>
          <a:lstStyle/>
          <a:p>
            <a:fld id="{294A09A9-5501-47C1-A89A-A340965A2BE2}" type="slidenum">
              <a:rPr lang="en-US" smtClean="0"/>
              <a:pPr/>
              <a:t>9</a:t>
            </a:fld>
            <a:endParaRPr lang="en-US" dirty="0">
              <a:latin typeface="+mn-lt"/>
            </a:endParaRPr>
          </a:p>
        </p:txBody>
      </p:sp>
      <p:pic>
        <p:nvPicPr>
          <p:cNvPr id="12" name="Content Placeholder 10">
            <a:extLst>
              <a:ext uri="{FF2B5EF4-FFF2-40B4-BE49-F238E27FC236}">
                <a16:creationId xmlns:a16="http://schemas.microsoft.com/office/drawing/2014/main" id="{798960FA-B0A1-4C58-9846-F69BAE532B04}"/>
              </a:ext>
            </a:extLst>
          </p:cNvPr>
          <p:cNvPicPr>
            <a:picLocks noGrp="1" noChangeAspect="1"/>
          </p:cNvPicPr>
          <p:nvPr>
            <p:ph sz="half" idx="13"/>
          </p:nvPr>
        </p:nvPicPr>
        <p:blipFill>
          <a:blip r:embed="rId2"/>
          <a:stretch>
            <a:fillRect/>
          </a:stretch>
        </p:blipFill>
        <p:spPr>
          <a:xfrm>
            <a:off x="6019912" y="2705200"/>
            <a:ext cx="5838713" cy="3943250"/>
          </a:xfrm>
        </p:spPr>
      </p:pic>
      <p:sp>
        <p:nvSpPr>
          <p:cNvPr id="14" name="Content Placeholder 13">
            <a:extLst>
              <a:ext uri="{FF2B5EF4-FFF2-40B4-BE49-F238E27FC236}">
                <a16:creationId xmlns:a16="http://schemas.microsoft.com/office/drawing/2014/main" id="{46747D2E-3E50-46AC-AF81-A6FC854D8EC4}"/>
              </a:ext>
            </a:extLst>
          </p:cNvPr>
          <p:cNvSpPr>
            <a:spLocks noGrp="1"/>
          </p:cNvSpPr>
          <p:nvPr>
            <p:ph sz="half" idx="2"/>
          </p:nvPr>
        </p:nvSpPr>
        <p:spPr>
          <a:xfrm>
            <a:off x="964023" y="2705201"/>
            <a:ext cx="4827178" cy="3246618"/>
          </a:xfrm>
        </p:spPr>
        <p:txBody>
          <a:bodyPr>
            <a:normAutofit/>
          </a:bodyPr>
          <a:lstStyle/>
          <a:p>
            <a:r>
              <a:rPr lang="en-US" dirty="0"/>
              <a:t>7.72% of Households in Hawaii are Multi-Generational.  </a:t>
            </a:r>
          </a:p>
          <a:p>
            <a:r>
              <a:rPr lang="en-US" dirty="0"/>
              <a:t>The National average is 3.82%.</a:t>
            </a:r>
          </a:p>
          <a:p>
            <a:r>
              <a:rPr lang="en-US" dirty="0"/>
              <a:t>Pacific Islanders (including Native Hawaiians) are also more likely to have not just two, but more than two generations in the same multi-generational household.</a:t>
            </a:r>
          </a:p>
          <a:p>
            <a:r>
              <a:rPr lang="en-US" dirty="0"/>
              <a:t>Large gatherings, parties, and households are part of Hawaii’s Cultural Norm.</a:t>
            </a:r>
          </a:p>
          <a:p>
            <a:endParaRPr lang="en-US" dirty="0"/>
          </a:p>
          <a:p>
            <a:endParaRPr lang="en-US" dirty="0"/>
          </a:p>
        </p:txBody>
      </p:sp>
    </p:spTree>
    <p:extLst>
      <p:ext uri="{BB962C8B-B14F-4D97-AF65-F5344CB8AC3E}">
        <p14:creationId xmlns:p14="http://schemas.microsoft.com/office/powerpoint/2010/main" val="519112466"/>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2.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3.png"/></Relationships>
</file>

<file path=ppt/webextensions/webextension1.xml><?xml version="1.0" encoding="utf-8"?>
<we:webextension xmlns:we="http://schemas.microsoft.com/office/webextensions/webextension/2010/11" id="{CC27B9FD-4475-4D7C-BD0B-F04E40454BBD}">
  <we:reference id="wa104295828" version="1.9.0.0" store="en-US"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chart-studio.plotly.com/~AdrianaGray/5.embed&quot;,&quot;values&quot;:{},&quot;data&quot;:{&quot;uri&quot;:&quot;chart-studio.plotly.com/~AdrianaGray/5.embed&quot;},&quot;secure&quot;:false}],&quot;name&quot;:&quot;chart-studio.plotly.com/~AdrianaGray/5.embed&quot;,&quot;timeline&quot;:null,&quot;analytics&quot;:null},&quot;hostVersion&quot;:{&quot;major&quot;:0,&quot;minor&quot;:1}}"/>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7974AC70-675B-4958-8B2B-FEB825DFA4F0}">
  <we:reference id="wa104295828" version="1.9.0.0" store="en-US"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chart-studio.plotly.com/~AdrianaGray/7.embed&quot;,&quot;values&quot;:{},&quot;data&quot;:{&quot;uri&quot;:&quot;//chart-studio.plotly.com/~AdrianaGray/7.embed&quot;},&quot;secure&quot;:false}],&quot;name&quot;:&quot;//chart-studio.plotly.com/~AdrianaGray/7.embed&quot;,&quot;timeline&quot;:null,&quot;analytics&quot;:null},&quot;hostVersion&quot;:{&quot;major&quot;:0,&quot;minor&quot;:1}}"/>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2283307B-B594-41BB-905F-8F9A06108108}">
  <we:reference id="wa104295828" version="1.9.0.0" store="en-US"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chart-studio.plotly.com/~AdrianaGray/11.embed&quot;,&quot;values&quot;:{},&quot;data&quot;:{&quot;uri&quot;:&quot;chart-studio.plotly.com/~AdrianaGray/11.embed&quot;},&quot;secure&quot;:false}],&quot;name&quot;:&quot;chart-studio.plotly.com/~AdrianaGray/11.embed&quot;,&quot;timeline&quot;:null,&quot;analytics&quot;:null},&quot;hostVersion&quot;:{&quot;major&quot;:0,&quot;minor&quot;:1}}"/>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740</TotalTime>
  <Words>982</Words>
  <Application>Microsoft Office PowerPoint</Application>
  <PresentationFormat>Widescreen</PresentationFormat>
  <Paragraphs>113</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Franklin Gothic Book</vt:lpstr>
      <vt:lpstr>Franklin Gothic Demi</vt:lpstr>
      <vt:lpstr>Wingdings</vt:lpstr>
      <vt:lpstr>Theme1</vt:lpstr>
      <vt:lpstr>Hawaii Travel Restrictions  During COVID-19: Results &amp; Impact on Tourism</vt:lpstr>
      <vt:lpstr>Or… How to shut down a $17,750,000,000/year Tourism Industry overnight? </vt:lpstr>
      <vt:lpstr>Who and Why?</vt:lpstr>
      <vt:lpstr>Context of Hawaii</vt:lpstr>
      <vt:lpstr>Data Overview</vt:lpstr>
      <vt:lpstr>PowerPoint Presentation</vt:lpstr>
      <vt:lpstr>PowerPoint Presentation</vt:lpstr>
      <vt:lpstr>PowerPoint Presentation</vt:lpstr>
      <vt:lpstr>Were the cards stacked against Hawaii?</vt:lpstr>
      <vt:lpstr>Recommendation for the Future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Hawaii Travel Restrictions  During COVID-19: Results and Impact on Tourism</dc:title>
  <dc:creator>Adriana Gray</dc:creator>
  <cp:lastModifiedBy>Adriana Gray</cp:lastModifiedBy>
  <cp:revision>15</cp:revision>
  <dcterms:created xsi:type="dcterms:W3CDTF">2021-11-05T06:21:55Z</dcterms:created>
  <dcterms:modified xsi:type="dcterms:W3CDTF">2021-11-05T18:47:31Z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