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95" r:id="rId7"/>
    <p:sldId id="282" r:id="rId8"/>
    <p:sldId id="284" r:id="rId9"/>
    <p:sldId id="283" r:id="rId10"/>
    <p:sldId id="296" r:id="rId11"/>
    <p:sldId id="289" r:id="rId12"/>
    <p:sldId id="290" r:id="rId13"/>
    <p:sldId id="293" r:id="rId14"/>
    <p:sldId id="294" r:id="rId15"/>
    <p:sldId id="285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HONOLULU 311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Adriana Bartlett Gray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78E5-DB70-40B2-8051-5FD2EB3D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CITY:  KANEOHE TTC &amp; COUNT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BA7DAF-0F96-47D2-8B42-30F790377E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084832"/>
            <a:ext cx="5886729" cy="4203192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D12D413-B8B4-4076-9EBA-2BCEABA45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00072"/>
            <a:ext cx="5872237" cy="4187952"/>
          </a:xfrm>
        </p:spPr>
      </p:pic>
    </p:spTree>
    <p:extLst>
      <p:ext uri="{BB962C8B-B14F-4D97-AF65-F5344CB8AC3E}">
        <p14:creationId xmlns:p14="http://schemas.microsoft.com/office/powerpoint/2010/main" val="133596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5AA-5199-4C7D-93D9-9CDC5E68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MHP range: 900KS TTC &amp; COUNT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8A66B6-649E-47FC-8865-26085D7B52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909" y="2070847"/>
            <a:ext cx="5598255" cy="4356033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62D510E-D0B1-47EA-94E9-85B1C9AFFB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84832"/>
            <a:ext cx="5810091" cy="4342048"/>
          </a:xfrm>
        </p:spPr>
      </p:pic>
    </p:spTree>
    <p:extLst>
      <p:ext uri="{BB962C8B-B14F-4D97-AF65-F5344CB8AC3E}">
        <p14:creationId xmlns:p14="http://schemas.microsoft.com/office/powerpoint/2010/main" val="23772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8573-0931-4A07-B711-4BD3D69C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3765-B3B5-468E-8F64-90AA2A57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Hire a Shiny Application Developer!!! :-D</a:t>
            </a:r>
          </a:p>
          <a:p>
            <a:r>
              <a:rPr lang="en-US" dirty="0"/>
              <a:t>Seriously, though…</a:t>
            </a:r>
          </a:p>
          <a:p>
            <a:pPr lvl="1"/>
            <a:r>
              <a:rPr lang="en-US" dirty="0"/>
              <a:t>Invest more time into finding a reverse geocode service that will process all 24k records for free</a:t>
            </a:r>
          </a:p>
          <a:p>
            <a:pPr lvl="1"/>
            <a:r>
              <a:rPr lang="en-US" dirty="0"/>
              <a:t>Text analysis… including Hawaiian Pidgin English words (pilau, </a:t>
            </a:r>
            <a:r>
              <a:rPr lang="en-US" dirty="0" err="1"/>
              <a:t>kapakahi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Analyze more census data joined w/this data</a:t>
            </a:r>
          </a:p>
          <a:p>
            <a:pPr lvl="1"/>
            <a:r>
              <a:rPr lang="en-US" dirty="0"/>
              <a:t>Contact C&amp;C of Honolulu Dept of IT Management to see if I can get a brief meeting w/one of their IT business analysts to better understand the modeling and actual use of this data… am I using it in an appropriate way?</a:t>
            </a:r>
          </a:p>
          <a:p>
            <a:pPr lvl="1"/>
            <a:r>
              <a:rPr lang="en-US" dirty="0"/>
              <a:t>Ask around to see what my family/friends/contacts in Hawaii think about the lengthy mean and median durations for closing these sorts of issues/reports.  Get different perspectives… surprising, not surprising?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/>
              <a:t>About Me…</a:t>
            </a:r>
          </a:p>
          <a:p>
            <a:pPr marL="128016" lvl="1" indent="0">
              <a:buNone/>
            </a:pPr>
            <a:r>
              <a:rPr lang="en-US" dirty="0"/>
              <a:t>https://github.com/abartlettg/hnl311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3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A136-0050-4D85-AEC6-3C0752A3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FC8F-8353-4CEC-963A-5FCAF785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6B05-3298-44B8-8877-C62DD31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732-7442-410E-80EC-18FD832A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from the Honolulu 311 system to see if we can glean any insights that would be useful for…</a:t>
            </a:r>
          </a:p>
          <a:p>
            <a:pPr lvl="1"/>
            <a:r>
              <a:rPr lang="en-US" dirty="0"/>
              <a:t>City and County of Honolulu</a:t>
            </a:r>
          </a:p>
          <a:p>
            <a:pPr lvl="2"/>
            <a:r>
              <a:rPr lang="en-US" dirty="0"/>
              <a:t>Encompasses all cities within the Island of Oahu and only Oahu</a:t>
            </a:r>
          </a:p>
          <a:p>
            <a:pPr lvl="1"/>
            <a:r>
              <a:rPr lang="en-US" dirty="0"/>
              <a:t>Hawaii Tourism Authority</a:t>
            </a:r>
          </a:p>
          <a:p>
            <a:pPr lvl="1"/>
            <a:r>
              <a:rPr lang="en-US" dirty="0"/>
              <a:t>Residents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sz="2200" dirty="0"/>
              <a:t>Honolulu 311 is the application developed by the City &amp; County’s IT Dept for Residents to report non-urgent (non-911) issues to the county.</a:t>
            </a:r>
          </a:p>
          <a:p>
            <a:pPr marL="128016" lvl="1" indent="0">
              <a:buNone/>
            </a:pPr>
            <a:endParaRPr lang="en-US" sz="2200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B9D8-BFDA-4C46-A5E5-3C2D5227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35813"/>
            <a:ext cx="9720072" cy="1639467"/>
          </a:xfrm>
        </p:spPr>
        <p:txBody>
          <a:bodyPr/>
          <a:lstStyle/>
          <a:p>
            <a:r>
              <a:rPr lang="en-US" dirty="0"/>
              <a:t>Who CARES?  Welcome to paradise!</a:t>
            </a:r>
          </a:p>
        </p:txBody>
      </p:sp>
      <p:pic>
        <p:nvPicPr>
          <p:cNvPr id="5" name="Content Placeholder 4" descr="A shirtless person holding a box&#10;&#10;Description automatically generated with low confidence">
            <a:extLst>
              <a:ext uri="{FF2B5EF4-FFF2-40B4-BE49-F238E27FC236}">
                <a16:creationId xmlns:a16="http://schemas.microsoft.com/office/drawing/2014/main" id="{AC6E4C1A-DA99-46C3-B2C3-A02BE5DEE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373" y="1626550"/>
            <a:ext cx="2821643" cy="2419349"/>
          </a:xfrm>
        </p:spPr>
      </p:pic>
      <p:pic>
        <p:nvPicPr>
          <p:cNvPr id="7" name="Picture 6" descr="A picture containing tree, outdoor, ground, river&#10;&#10;Description automatically generated">
            <a:extLst>
              <a:ext uri="{FF2B5EF4-FFF2-40B4-BE49-F238E27FC236}">
                <a16:creationId xmlns:a16="http://schemas.microsoft.com/office/drawing/2014/main" id="{879652E1-DCD2-478D-8C10-E292C6DF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6" y="3830251"/>
            <a:ext cx="3787023" cy="2802398"/>
          </a:xfrm>
          <a:prstGeom prst="rect">
            <a:avLst/>
          </a:prstGeom>
        </p:spPr>
      </p:pic>
      <p:pic>
        <p:nvPicPr>
          <p:cNvPr id="9" name="Picture 8" descr="A picture containing text, car, way, scene&#10;&#10;Description automatically generated">
            <a:extLst>
              <a:ext uri="{FF2B5EF4-FFF2-40B4-BE49-F238E27FC236}">
                <a16:creationId xmlns:a16="http://schemas.microsoft.com/office/drawing/2014/main" id="{D01DE84D-6CB5-46DE-9DB8-6BE3CE31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727" y="3429000"/>
            <a:ext cx="7805810" cy="3228839"/>
          </a:xfrm>
          <a:prstGeom prst="rect">
            <a:avLst/>
          </a:prstGeom>
        </p:spPr>
      </p:pic>
      <p:pic>
        <p:nvPicPr>
          <p:cNvPr id="11" name="Picture 10" descr="A picture containing outdoor, tree, ground, sidewalk&#10;&#10;Description automatically generated">
            <a:extLst>
              <a:ext uri="{FF2B5EF4-FFF2-40B4-BE49-F238E27FC236}">
                <a16:creationId xmlns:a16="http://schemas.microsoft.com/office/drawing/2014/main" id="{220B6EB0-9379-48E3-B626-CA751E09C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670" y="1075765"/>
            <a:ext cx="3313904" cy="2495757"/>
          </a:xfrm>
          <a:prstGeom prst="rect">
            <a:avLst/>
          </a:prstGeom>
        </p:spPr>
      </p:pic>
      <p:pic>
        <p:nvPicPr>
          <p:cNvPr id="13" name="Picture 12" descr="A wrecked car on the side of a road&#10;&#10;Description automatically generated with low confidence">
            <a:extLst>
              <a:ext uri="{FF2B5EF4-FFF2-40B4-BE49-F238E27FC236}">
                <a16:creationId xmlns:a16="http://schemas.microsoft.com/office/drawing/2014/main" id="{02525121-601F-4A0B-803B-0AD32CA1A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574" y="1483716"/>
            <a:ext cx="4720525" cy="20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4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A29C-6CF5-4D36-813C-7E780598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from Honolulu 311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97C1-B5BC-463E-923A-86C014A1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on data.gov</a:t>
            </a:r>
          </a:p>
          <a:p>
            <a:r>
              <a:rPr lang="en-US" dirty="0" err="1"/>
              <a:t>Approx</a:t>
            </a:r>
            <a:r>
              <a:rPr lang="en-US" dirty="0"/>
              <a:t> 24,000 records w/7 variables</a:t>
            </a:r>
          </a:p>
          <a:p>
            <a:pPr lvl="1"/>
            <a:r>
              <a:rPr lang="en-US" dirty="0"/>
              <a:t>Unique ID, Report Type, Status</a:t>
            </a:r>
          </a:p>
          <a:p>
            <a:pPr lvl="1"/>
            <a:r>
              <a:rPr lang="en-US" dirty="0"/>
              <a:t>Create &amp; Closed Dates (saved as string) </a:t>
            </a:r>
          </a:p>
          <a:p>
            <a:pPr lvl="2"/>
            <a:r>
              <a:rPr lang="en-US" dirty="0"/>
              <a:t>Spanning </a:t>
            </a:r>
            <a:r>
              <a:rPr lang="en-US" dirty="0" err="1"/>
              <a:t>approx</a:t>
            </a:r>
            <a:r>
              <a:rPr lang="en-US" dirty="0"/>
              <a:t> 8 years (2011-2018)</a:t>
            </a:r>
          </a:p>
          <a:p>
            <a:pPr lvl="1"/>
            <a:r>
              <a:rPr lang="en-US" dirty="0"/>
              <a:t>Latitude &amp; Longitude (in one field)</a:t>
            </a:r>
          </a:p>
          <a:p>
            <a:pPr lvl="1"/>
            <a:r>
              <a:rPr lang="en-US" dirty="0"/>
              <a:t>Text Description of Issue being Reported</a:t>
            </a:r>
          </a:p>
          <a:p>
            <a:r>
              <a:rPr lang="en-US" dirty="0"/>
              <a:t>Opportunities for Analysis</a:t>
            </a:r>
          </a:p>
          <a:p>
            <a:pPr lvl="1"/>
            <a:r>
              <a:rPr lang="en-US" dirty="0"/>
              <a:t>By Report Type, Status, Dates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TimeSpan</a:t>
            </a:r>
            <a:r>
              <a:rPr lang="en-US" dirty="0"/>
              <a:t> through </a:t>
            </a:r>
            <a:r>
              <a:rPr lang="en-US" dirty="0" err="1"/>
              <a:t>Lubridate</a:t>
            </a:r>
            <a:endParaRPr lang="en-US" dirty="0"/>
          </a:p>
          <a:p>
            <a:pPr lvl="1"/>
            <a:r>
              <a:rPr lang="en-US" dirty="0"/>
              <a:t>By City through Reverse Geocoding</a:t>
            </a:r>
          </a:p>
          <a:p>
            <a:pPr lvl="1"/>
            <a:r>
              <a:rPr lang="en-US" dirty="0"/>
              <a:t>Text Analysis</a:t>
            </a:r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3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B1A4-D5CC-45C2-A610-51DC31A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DAF8C2-2014-48E5-BED7-05CBD68C1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35" y="290809"/>
            <a:ext cx="11752729" cy="6276381"/>
          </a:xfrm>
        </p:spPr>
      </p:pic>
    </p:spTree>
    <p:extLst>
      <p:ext uri="{BB962C8B-B14F-4D97-AF65-F5344CB8AC3E}">
        <p14:creationId xmlns:p14="http://schemas.microsoft.com/office/powerpoint/2010/main" val="246598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8586-1FF4-464F-9F12-AC165AEF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Mutated and </a:t>
            </a:r>
            <a:r>
              <a:rPr lang="en-US" dirty="0" err="1"/>
              <a:t>AugmentED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DEF2-613C-4385-AB45-5279A8888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Adding calculation for Duration from Open to Closed</a:t>
            </a:r>
          </a:p>
          <a:p>
            <a:pPr lvl="1"/>
            <a:r>
              <a:rPr lang="en-US" dirty="0"/>
              <a:t>Creating Higher Level Category for </a:t>
            </a:r>
            <a:r>
              <a:rPr lang="en-US" dirty="0" err="1"/>
              <a:t>ReportTypes</a:t>
            </a:r>
            <a:r>
              <a:rPr lang="en-US" dirty="0"/>
              <a:t> (for easier visualization)</a:t>
            </a:r>
          </a:p>
          <a:p>
            <a:pPr lvl="1"/>
            <a:r>
              <a:rPr lang="en-US" dirty="0"/>
              <a:t>Splitting apart Latitude &amp; Longitude to Utilize Reverse </a:t>
            </a:r>
            <a:r>
              <a:rPr lang="en-US" dirty="0" err="1"/>
              <a:t>Geomapping</a:t>
            </a:r>
            <a:endParaRPr lang="en-US" dirty="0"/>
          </a:p>
          <a:p>
            <a:pPr lvl="2"/>
            <a:r>
              <a:rPr lang="en-US" dirty="0"/>
              <a:t>Utilized Texas A&amp;M free reverse </a:t>
            </a:r>
            <a:r>
              <a:rPr lang="en-US" dirty="0" err="1"/>
              <a:t>geomapping</a:t>
            </a:r>
            <a:r>
              <a:rPr lang="en-US" dirty="0"/>
              <a:t> service</a:t>
            </a:r>
          </a:p>
          <a:p>
            <a:pPr lvl="2"/>
            <a:r>
              <a:rPr lang="en-US" dirty="0"/>
              <a:t>Created a sample file w/less than 2500 records (free limit) and only unique id, latitude, and longitude included</a:t>
            </a:r>
          </a:p>
          <a:p>
            <a:pPr lvl="2"/>
            <a:r>
              <a:rPr lang="en-US" dirty="0"/>
              <a:t>Uploaded for batch processing service</a:t>
            </a:r>
          </a:p>
          <a:p>
            <a:pPr lvl="2"/>
            <a:r>
              <a:rPr lang="en-US" dirty="0"/>
              <a:t>Returned file includes added address components to be joined back</a:t>
            </a:r>
          </a:p>
          <a:p>
            <a:pPr lvl="2"/>
            <a:r>
              <a:rPr lang="en-US" dirty="0"/>
              <a:t>… </a:t>
            </a:r>
            <a:r>
              <a:rPr lang="en-US" sz="1800" dirty="0"/>
              <a:t>and a happy discovery… their </a:t>
            </a:r>
            <a:r>
              <a:rPr lang="en-US" sz="1800" dirty="0" err="1"/>
              <a:t>ComputedCity</a:t>
            </a:r>
            <a:r>
              <a:rPr lang="en-US" sz="1800" dirty="0"/>
              <a:t> = CDP (Census Designated Place)</a:t>
            </a:r>
          </a:p>
          <a:p>
            <a:pPr lvl="1"/>
            <a:r>
              <a:rPr lang="en-US" dirty="0"/>
              <a:t>Joining Census Education Data through </a:t>
            </a:r>
            <a:r>
              <a:rPr lang="en-US" dirty="0" err="1"/>
              <a:t>ComputedCity</a:t>
            </a:r>
            <a:r>
              <a:rPr lang="en-US" dirty="0"/>
              <a:t>/CDP</a:t>
            </a:r>
          </a:p>
          <a:p>
            <a:pPr lvl="1"/>
            <a:r>
              <a:rPr lang="en-US" dirty="0"/>
              <a:t>Joining Census Median Home Price through </a:t>
            </a:r>
            <a:r>
              <a:rPr lang="en-US" dirty="0" err="1"/>
              <a:t>ComputedCity</a:t>
            </a:r>
            <a:r>
              <a:rPr lang="en-US" dirty="0"/>
              <a:t>/CDP</a:t>
            </a:r>
          </a:p>
          <a:p>
            <a:pPr lvl="1"/>
            <a:r>
              <a:rPr lang="en-US" dirty="0"/>
              <a:t>Creating Higher Level Category for </a:t>
            </a:r>
            <a:r>
              <a:rPr lang="en-US" dirty="0" err="1"/>
              <a:t>ComputedCity</a:t>
            </a:r>
            <a:r>
              <a:rPr lang="en-US" dirty="0"/>
              <a:t>/CDP (by ‘Area’)</a:t>
            </a:r>
          </a:p>
          <a:p>
            <a:pPr lvl="1"/>
            <a:r>
              <a:rPr lang="en-US" dirty="0"/>
              <a:t>Creating Spans of Median Home Price to use as a categorical instead of continuous variable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4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E9E3-FC2B-4828-8C9A-4A96AA96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0"/>
            <a:ext cx="9864969" cy="914400"/>
          </a:xfrm>
        </p:spPr>
        <p:txBody>
          <a:bodyPr>
            <a:normAutofit/>
          </a:bodyPr>
          <a:lstStyle/>
          <a:p>
            <a:r>
              <a:rPr lang="en-US" dirty="0"/>
              <a:t>Grouping cities into areas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6F87A40-A50B-4C41-9B63-348EFC74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016" y="694833"/>
            <a:ext cx="9355015" cy="6081106"/>
          </a:xfrm>
        </p:spPr>
      </p:pic>
    </p:spTree>
    <p:extLst>
      <p:ext uri="{BB962C8B-B14F-4D97-AF65-F5344CB8AC3E}">
        <p14:creationId xmlns:p14="http://schemas.microsoft.com/office/powerpoint/2010/main" val="271308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87C8-04D5-4F61-A48E-E21CE9FA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of OAHU:  by TTC &amp; count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CCD376F-B8E2-4D0E-B40D-368E1E998E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624" y="2158643"/>
            <a:ext cx="5722594" cy="4114141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38A1B76-BCA1-43D3-B1C4-C75CD56EA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064" y="2158643"/>
            <a:ext cx="5808855" cy="4114141"/>
          </a:xfrm>
        </p:spPr>
      </p:pic>
    </p:spTree>
    <p:extLst>
      <p:ext uri="{BB962C8B-B14F-4D97-AF65-F5344CB8AC3E}">
        <p14:creationId xmlns:p14="http://schemas.microsoft.com/office/powerpoint/2010/main" val="384988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D139-3442-4790-B921-0EB02F7C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AREA:  windward TTC &amp; count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F5BD1E-FB97-4D45-B85E-8ACA5EACB6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8" y="2084832"/>
            <a:ext cx="5551043" cy="393945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AEFAC77-7E60-466A-8A6F-A0E790F61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4288" y="2084831"/>
            <a:ext cx="5523677" cy="3939449"/>
          </a:xfrm>
        </p:spPr>
      </p:pic>
    </p:spTree>
    <p:extLst>
      <p:ext uri="{BB962C8B-B14F-4D97-AF65-F5344CB8AC3E}">
        <p14:creationId xmlns:p14="http://schemas.microsoft.com/office/powerpoint/2010/main" val="62913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397</TotalTime>
  <Words>489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Tw Cen MT Condensed</vt:lpstr>
      <vt:lpstr>Wingdings 3</vt:lpstr>
      <vt:lpstr>Integral</vt:lpstr>
      <vt:lpstr>HONOLULU 311</vt:lpstr>
      <vt:lpstr>Objective &amp; Background</vt:lpstr>
      <vt:lpstr>Who CARES?  Welcome to paradise!</vt:lpstr>
      <vt:lpstr>Primary data from Honolulu 311 archive</vt:lpstr>
      <vt:lpstr>PowerPoint Presentation</vt:lpstr>
      <vt:lpstr>Mutated and AugmentED data</vt:lpstr>
      <vt:lpstr>Grouping cities into areas</vt:lpstr>
      <vt:lpstr>All of OAHU:  by TTC &amp; count</vt:lpstr>
      <vt:lpstr>By AREA:  windward TTC &amp; count</vt:lpstr>
      <vt:lpstr>By CITY:  KANEOHE TTC &amp; COUNT</vt:lpstr>
      <vt:lpstr>By MHP range: 900KS TTC &amp; COUNT</vt:lpstr>
      <vt:lpstr>NEXT STEPS: 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HONOLULU 311</dc:title>
  <dc:creator>Adriana Gray</dc:creator>
  <cp:lastModifiedBy>Adriana Gray</cp:lastModifiedBy>
  <cp:revision>33</cp:revision>
  <dcterms:created xsi:type="dcterms:W3CDTF">2021-02-02T14:49:27Z</dcterms:created>
  <dcterms:modified xsi:type="dcterms:W3CDTF">2021-02-02T21:39:50Z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