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8" r:id="rId3"/>
    <p:sldId id="263" r:id="rId4"/>
    <p:sldId id="264" r:id="rId5"/>
    <p:sldId id="266" r:id="rId6"/>
    <p:sldId id="267" r:id="rId7"/>
    <p:sldId id="268" r:id="rId8"/>
    <p:sldId id="269" r:id="rId9"/>
    <p:sldId id="260" r:id="rId10"/>
    <p:sldId id="270" r:id="rId11"/>
    <p:sldId id="271" r:id="rId12"/>
    <p:sldId id="305" r:id="rId13"/>
    <p:sldId id="272" r:id="rId14"/>
    <p:sldId id="307" r:id="rId15"/>
    <p:sldId id="273" r:id="rId16"/>
    <p:sldId id="285" r:id="rId17"/>
    <p:sldId id="304" r:id="rId18"/>
    <p:sldId id="277" r:id="rId19"/>
    <p:sldId id="278" r:id="rId20"/>
    <p:sldId id="280" r:id="rId21"/>
    <p:sldId id="281" r:id="rId22"/>
    <p:sldId id="282" r:id="rId23"/>
    <p:sldId id="283" r:id="rId24"/>
    <p:sldId id="284" r:id="rId25"/>
    <p:sldId id="287" r:id="rId26"/>
    <p:sldId id="288" r:id="rId27"/>
    <p:sldId id="308" r:id="rId28"/>
    <p:sldId id="289" r:id="rId29"/>
    <p:sldId id="309" r:id="rId30"/>
    <p:sldId id="291" r:id="rId31"/>
    <p:sldId id="297" r:id="rId32"/>
    <p:sldId id="292" r:id="rId33"/>
    <p:sldId id="298" r:id="rId34"/>
    <p:sldId id="301" r:id="rId35"/>
    <p:sldId id="299" r:id="rId36"/>
    <p:sldId id="300" r:id="rId37"/>
    <p:sldId id="302" r:id="rId38"/>
    <p:sldId id="293"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91382" autoAdjust="0"/>
  </p:normalViewPr>
  <p:slideViewPr>
    <p:cSldViewPr>
      <p:cViewPr varScale="1">
        <p:scale>
          <a:sx n="44" d="100"/>
          <a:sy n="44" d="100"/>
        </p:scale>
        <p:origin x="183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E4811-F1D7-4255-8569-37402C254748}" type="datetimeFigureOut">
              <a:rPr lang="id-ID" smtClean="0"/>
              <a:t>29/03/2017</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0BF9F-F10B-41D3-952F-BB50740B035A}" type="slidenum">
              <a:rPr lang="id-ID" smtClean="0"/>
              <a:t>‹#›</a:t>
            </a:fld>
            <a:endParaRPr lang="id-ID"/>
          </a:p>
        </p:txBody>
      </p:sp>
    </p:spTree>
    <p:extLst>
      <p:ext uri="{BB962C8B-B14F-4D97-AF65-F5344CB8AC3E}">
        <p14:creationId xmlns:p14="http://schemas.microsoft.com/office/powerpoint/2010/main" val="327673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id-ID" smtClean="0">
              <a:latin typeface="Times New Roman" panose="02020603050405020304" pitchFamily="18" charset="0"/>
            </a:endParaRPr>
          </a:p>
        </p:txBody>
      </p:sp>
    </p:spTree>
    <p:extLst>
      <p:ext uri="{BB962C8B-B14F-4D97-AF65-F5344CB8AC3E}">
        <p14:creationId xmlns:p14="http://schemas.microsoft.com/office/powerpoint/2010/main" val="629161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15</a:t>
            </a:fld>
            <a:endParaRPr lang="id-ID"/>
          </a:p>
        </p:txBody>
      </p:sp>
    </p:spTree>
    <p:extLst>
      <p:ext uri="{BB962C8B-B14F-4D97-AF65-F5344CB8AC3E}">
        <p14:creationId xmlns:p14="http://schemas.microsoft.com/office/powerpoint/2010/main" val="1446088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dirty="0" smtClean="0"/>
              <a:t>Process pattern harus disandingkan dengan pembuatan software engineering  yang solid.</a:t>
            </a:r>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16</a:t>
            </a:fld>
            <a:endParaRPr lang="id-ID"/>
          </a:p>
        </p:txBody>
      </p:sp>
    </p:spTree>
    <p:extLst>
      <p:ext uri="{BB962C8B-B14F-4D97-AF65-F5344CB8AC3E}">
        <p14:creationId xmlns:p14="http://schemas.microsoft.com/office/powerpoint/2010/main" val="2301206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685787" fontAlgn="auto">
              <a:spcBef>
                <a:spcPts val="750"/>
              </a:spcBef>
              <a:spcAft>
                <a:spcPts val="0"/>
              </a:spcAft>
              <a:buNone/>
              <a:defRPr/>
            </a:pPr>
            <a:r>
              <a:rPr lang="en-US" dirty="0" err="1" smtClean="0"/>
              <a:t>Selain</a:t>
            </a:r>
            <a:r>
              <a:rPr lang="en-US" dirty="0" smtClean="0"/>
              <a:t> </a:t>
            </a:r>
            <a:r>
              <a:rPr lang="en-US" dirty="0" err="1" smtClean="0"/>
              <a:t>itu</a:t>
            </a:r>
            <a:r>
              <a:rPr lang="en-US" dirty="0" smtClean="0"/>
              <a:t> </a:t>
            </a:r>
            <a:r>
              <a:rPr lang="en-US" dirty="0" err="1" smtClean="0"/>
              <a:t>ada</a:t>
            </a:r>
            <a:r>
              <a:rPr lang="en-US" dirty="0" smtClean="0"/>
              <a:t> </a:t>
            </a:r>
            <a:r>
              <a:rPr lang="id-ID" sz="1200" b="1" dirty="0" smtClean="0"/>
              <a:t>CMM-Based Appraisal for Internal Process Improvement (CBA IPI)</a:t>
            </a:r>
          </a:p>
          <a:p>
            <a:pPr marL="0" indent="0" defTabSz="685787" fontAlgn="auto">
              <a:spcBef>
                <a:spcPts val="750"/>
              </a:spcBef>
              <a:spcAft>
                <a:spcPts val="0"/>
              </a:spcAft>
              <a:buNone/>
              <a:defRPr/>
            </a:pPr>
            <a:r>
              <a:rPr lang="id-ID" sz="1200" b="1" dirty="0" smtClean="0"/>
              <a:t>SPICE (ISO/IEC1504)</a:t>
            </a:r>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17</a:t>
            </a:fld>
            <a:endParaRPr lang="id-ID"/>
          </a:p>
        </p:txBody>
      </p:sp>
    </p:spTree>
    <p:extLst>
      <p:ext uri="{BB962C8B-B14F-4D97-AF65-F5344CB8AC3E}">
        <p14:creationId xmlns:p14="http://schemas.microsoft.com/office/powerpoint/2010/main" val="2856587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9AD5EA5-AA6F-4C3B-ACE9-D7EEEF9D1535}" type="slidenum">
              <a:rPr lang="en-US" altLang="id-ID" smtClean="0"/>
              <a:pPr>
                <a:spcBef>
                  <a:spcPct val="0"/>
                </a:spcBef>
              </a:pPr>
              <a:t>18</a:t>
            </a:fld>
            <a:endParaRPr lang="en-US" altLang="id-ID" smtClean="0"/>
          </a:p>
        </p:txBody>
      </p:sp>
      <p:sp>
        <p:nvSpPr>
          <p:cNvPr id="41987" name="Rectangle 2"/>
          <p:cNvSpPr>
            <a:spLocks noGrp="1" noRot="1" noChangeAspect="1" noChangeArrowheads="1" noTextEdit="1"/>
          </p:cNvSpPr>
          <p:nvPr>
            <p:ph type="sldImg"/>
          </p:nvPr>
        </p:nvSpPr>
        <p:spPr>
          <a:xfrm>
            <a:off x="1490663" y="804863"/>
            <a:ext cx="4137025" cy="3103562"/>
          </a:xfrm>
          <a:solidFill>
            <a:srgbClr val="FFFFFF"/>
          </a:solidFill>
          <a:ln/>
        </p:spPr>
      </p:sp>
      <p:sp>
        <p:nvSpPr>
          <p:cNvPr id="41988" name="Rectangle 3"/>
          <p:cNvSpPr>
            <a:spLocks noGrp="1" noChangeArrowheads="1"/>
          </p:cNvSpPr>
          <p:nvPr>
            <p:ph type="body" idx="1"/>
          </p:nvPr>
        </p:nvSpPr>
        <p:spPr>
          <a:xfrm>
            <a:off x="930275" y="4483100"/>
            <a:ext cx="5256213"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8" tIns="46033" rIns="92068" bIns="46033"/>
          <a:lstStyle/>
          <a:p>
            <a:pPr eaLnBrk="1" hangingPunct="1"/>
            <a:r>
              <a:rPr lang="en-US" altLang="id-ID" dirty="0" smtClean="0">
                <a:latin typeface="Times New Roman" panose="02020603050405020304" pitchFamily="18" charset="0"/>
              </a:rPr>
              <a:t>1. Initial: SW process is ad hoc, few processes are defined; success depends on individual efforts </a:t>
            </a:r>
          </a:p>
          <a:p>
            <a:pPr eaLnBrk="1" hangingPunct="1"/>
            <a:endParaRPr lang="en-US" altLang="id-ID" dirty="0" smtClean="0">
              <a:latin typeface="Times New Roman" panose="02020603050405020304" pitchFamily="18" charset="0"/>
            </a:endParaRPr>
          </a:p>
          <a:p>
            <a:pPr eaLnBrk="1" hangingPunct="1"/>
            <a:r>
              <a:rPr lang="en-US" altLang="id-ID" dirty="0" smtClean="0">
                <a:latin typeface="Times New Roman" panose="02020603050405020304" pitchFamily="18" charset="0"/>
              </a:rPr>
              <a:t>2. Repeatable: basic project management (track cost, time and performance (functionality)); repetition of the behavior which contributed to success in previous projects</a:t>
            </a:r>
          </a:p>
          <a:p>
            <a:pPr eaLnBrk="1" hangingPunct="1"/>
            <a:endParaRPr lang="en-US" altLang="id-ID" dirty="0" smtClean="0">
              <a:latin typeface="Times New Roman" panose="02020603050405020304" pitchFamily="18" charset="0"/>
            </a:endParaRPr>
          </a:p>
          <a:p>
            <a:pPr eaLnBrk="1" hangingPunct="1"/>
            <a:r>
              <a:rPr lang="en-US" altLang="id-ID" dirty="0" smtClean="0">
                <a:latin typeface="Times New Roman" panose="02020603050405020304" pitchFamily="18" charset="0"/>
              </a:rPr>
              <a:t>3. Defined: SW process for the engineering and management are documented and standardized; all processes use an approved approach</a:t>
            </a:r>
          </a:p>
          <a:p>
            <a:pPr eaLnBrk="1" hangingPunct="1"/>
            <a:endParaRPr lang="en-US" altLang="id-ID" dirty="0" smtClean="0">
              <a:latin typeface="Times New Roman" panose="02020603050405020304" pitchFamily="18" charset="0"/>
            </a:endParaRPr>
          </a:p>
          <a:p>
            <a:pPr eaLnBrk="1" hangingPunct="1"/>
            <a:r>
              <a:rPr lang="en-US" altLang="id-ID" dirty="0" smtClean="0">
                <a:latin typeface="Times New Roman" panose="02020603050405020304" pitchFamily="18" charset="0"/>
              </a:rPr>
              <a:t>4. Managed: detailed measures of software process and product are collected; The process and the product are quantitatively understood</a:t>
            </a:r>
          </a:p>
          <a:p>
            <a:pPr eaLnBrk="1" hangingPunct="1"/>
            <a:endParaRPr lang="en-US" altLang="id-ID" dirty="0" smtClean="0">
              <a:latin typeface="Times New Roman" panose="02020603050405020304" pitchFamily="18" charset="0"/>
            </a:endParaRPr>
          </a:p>
          <a:p>
            <a:pPr eaLnBrk="1" hangingPunct="1"/>
            <a:r>
              <a:rPr lang="en-US" altLang="id-ID" dirty="0" smtClean="0">
                <a:latin typeface="Times New Roman" panose="02020603050405020304" pitchFamily="18" charset="0"/>
              </a:rPr>
              <a:t>5. Optimized: continuous process improvement using process feedback and the product innovative ideas...</a:t>
            </a:r>
          </a:p>
          <a:p>
            <a:pPr eaLnBrk="1" hangingPunct="1"/>
            <a:endParaRPr lang="en-US" altLang="id-ID" dirty="0" smtClean="0">
              <a:latin typeface="Times New Roman" panose="02020603050405020304" pitchFamily="18" charset="0"/>
            </a:endParaRPr>
          </a:p>
        </p:txBody>
      </p:sp>
    </p:spTree>
    <p:extLst>
      <p:ext uri="{BB962C8B-B14F-4D97-AF65-F5344CB8AC3E}">
        <p14:creationId xmlns:p14="http://schemas.microsoft.com/office/powerpoint/2010/main" val="151229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id-ID" smtClean="0">
              <a:latin typeface="Times New Roman" panose="02020603050405020304" pitchFamily="18" charset="0"/>
            </a:endParaRPr>
          </a:p>
        </p:txBody>
      </p:sp>
    </p:spTree>
    <p:extLst>
      <p:ext uri="{BB962C8B-B14F-4D97-AF65-F5344CB8AC3E}">
        <p14:creationId xmlns:p14="http://schemas.microsoft.com/office/powerpoint/2010/main" val="1189468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altLang="id-ID" smtClean="0">
              <a:latin typeface="Times New Roman" panose="02020603050405020304" pitchFamily="18"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D88D3D2-E08A-421B-9D48-3D8A7020F413}" type="slidenum">
              <a:rPr lang="en-US" altLang="id-ID" smtClean="0"/>
              <a:pPr>
                <a:spcBef>
                  <a:spcPct val="0"/>
                </a:spcBef>
              </a:pPr>
              <a:t>20</a:t>
            </a:fld>
            <a:endParaRPr lang="en-US" altLang="id-ID" smtClean="0"/>
          </a:p>
        </p:txBody>
      </p:sp>
    </p:spTree>
    <p:extLst>
      <p:ext uri="{BB962C8B-B14F-4D97-AF65-F5344CB8AC3E}">
        <p14:creationId xmlns:p14="http://schemas.microsoft.com/office/powerpoint/2010/main" val="3618447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altLang="id-ID" smtClean="0">
              <a:latin typeface="Times New Roman" panose="02020603050405020304" pitchFamily="18"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3F6B2FB-3F8F-46D7-9E1A-E8F6D6A3CE2A}" type="slidenum">
              <a:rPr lang="en-US" altLang="id-ID" smtClean="0"/>
              <a:pPr>
                <a:spcBef>
                  <a:spcPct val="0"/>
                </a:spcBef>
              </a:pPr>
              <a:t>21</a:t>
            </a:fld>
            <a:endParaRPr lang="en-US" altLang="id-ID" smtClean="0"/>
          </a:p>
        </p:txBody>
      </p:sp>
    </p:spTree>
    <p:extLst>
      <p:ext uri="{BB962C8B-B14F-4D97-AF65-F5344CB8AC3E}">
        <p14:creationId xmlns:p14="http://schemas.microsoft.com/office/powerpoint/2010/main" val="4233927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altLang="id-ID" smtClean="0">
              <a:latin typeface="Times New Roman" panose="02020603050405020304"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73EED20-78C6-4BB6-AD83-EF0122706A1E}" type="slidenum">
              <a:rPr lang="en-US" altLang="id-ID" smtClean="0"/>
              <a:pPr>
                <a:spcBef>
                  <a:spcPct val="0"/>
                </a:spcBef>
              </a:pPr>
              <a:t>22</a:t>
            </a:fld>
            <a:endParaRPr lang="en-US" altLang="id-ID" smtClean="0"/>
          </a:p>
        </p:txBody>
      </p:sp>
    </p:spTree>
    <p:extLst>
      <p:ext uri="{BB962C8B-B14F-4D97-AF65-F5344CB8AC3E}">
        <p14:creationId xmlns:p14="http://schemas.microsoft.com/office/powerpoint/2010/main" val="204936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altLang="id-ID" smtClean="0">
              <a:latin typeface="Times New Roman" panose="02020603050405020304" pitchFamily="18"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8C19FCB-D7E4-443F-9984-A60352C9C966}" type="slidenum">
              <a:rPr lang="en-US" altLang="id-ID" smtClean="0"/>
              <a:pPr>
                <a:spcBef>
                  <a:spcPct val="0"/>
                </a:spcBef>
              </a:pPr>
              <a:t>23</a:t>
            </a:fld>
            <a:endParaRPr lang="en-US" altLang="id-ID" smtClean="0"/>
          </a:p>
        </p:txBody>
      </p:sp>
    </p:spTree>
    <p:extLst>
      <p:ext uri="{BB962C8B-B14F-4D97-AF65-F5344CB8AC3E}">
        <p14:creationId xmlns:p14="http://schemas.microsoft.com/office/powerpoint/2010/main" val="4025116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altLang="id-ID" smtClean="0">
              <a:latin typeface="Times New Roman" panose="02020603050405020304" pitchFamily="18"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8855AF3-C78E-47B5-BC7E-AD34BFEDB916}" type="slidenum">
              <a:rPr lang="en-US" altLang="id-ID" smtClean="0"/>
              <a:pPr>
                <a:spcBef>
                  <a:spcPct val="0"/>
                </a:spcBef>
              </a:pPr>
              <a:t>24</a:t>
            </a:fld>
            <a:endParaRPr lang="en-US" altLang="id-ID" smtClean="0"/>
          </a:p>
        </p:txBody>
      </p:sp>
    </p:spTree>
    <p:extLst>
      <p:ext uri="{BB962C8B-B14F-4D97-AF65-F5344CB8AC3E}">
        <p14:creationId xmlns:p14="http://schemas.microsoft.com/office/powerpoint/2010/main" val="377023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4192FE7-647A-4378-A680-8C6868983B69}" type="slidenum">
              <a:rPr lang="en-US" altLang="id-ID" smtClean="0"/>
              <a:pPr>
                <a:spcBef>
                  <a:spcPct val="0"/>
                </a:spcBef>
              </a:pPr>
              <a:t>3</a:t>
            </a:fld>
            <a:endParaRPr lang="en-US" altLang="id-ID" smtClean="0"/>
          </a:p>
        </p:txBody>
      </p:sp>
      <p:sp>
        <p:nvSpPr>
          <p:cNvPr id="17411" name="Rectangle 2"/>
          <p:cNvSpPr>
            <a:spLocks noGrp="1" noRot="1" noChangeAspect="1" noChangeArrowheads="1" noTextEdit="1"/>
          </p:cNvSpPr>
          <p:nvPr>
            <p:ph type="sldImg"/>
          </p:nvPr>
        </p:nvSpPr>
        <p:spPr>
          <a:xfrm>
            <a:off x="1490663" y="804863"/>
            <a:ext cx="4137025" cy="3103562"/>
          </a:xfrm>
          <a:solidFill>
            <a:srgbClr val="FFFFFF"/>
          </a:solidFill>
          <a:ln/>
        </p:spPr>
      </p:sp>
      <p:sp>
        <p:nvSpPr>
          <p:cNvPr id="17412" name="Rectangle 3"/>
          <p:cNvSpPr>
            <a:spLocks noGrp="1" noChangeArrowheads="1"/>
          </p:cNvSpPr>
          <p:nvPr>
            <p:ph type="body" idx="1"/>
          </p:nvPr>
        </p:nvSpPr>
        <p:spPr>
          <a:xfrm>
            <a:off x="930275" y="4483100"/>
            <a:ext cx="5256213"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8" tIns="46033" rIns="92068" bIns="46033"/>
          <a:lstStyle/>
          <a:p>
            <a:pPr eaLnBrk="1" hangingPunct="1"/>
            <a:r>
              <a:rPr lang="en-US" altLang="id-ID" dirty="0" smtClean="0">
                <a:latin typeface="Times New Roman" panose="02020603050405020304" pitchFamily="18" charset="0"/>
              </a:rPr>
              <a:t>Organizational commitment to quality is the basis of the process.</a:t>
            </a:r>
          </a:p>
          <a:p>
            <a:pPr eaLnBrk="1" hangingPunct="1"/>
            <a:endParaRPr lang="en-US" altLang="id-ID" dirty="0" smtClean="0">
              <a:latin typeface="Times New Roman" panose="02020603050405020304" pitchFamily="18" charset="0"/>
            </a:endParaRPr>
          </a:p>
          <a:p>
            <a:pPr eaLnBrk="1" hangingPunct="1"/>
            <a:r>
              <a:rPr lang="en-US" altLang="id-ID" dirty="0" smtClean="0">
                <a:latin typeface="Times New Roman" panose="02020603050405020304" pitchFamily="18" charset="0"/>
              </a:rPr>
              <a:t>Process provides the “glue” for the technology used in the SW development and their applications.</a:t>
            </a:r>
          </a:p>
          <a:p>
            <a:pPr eaLnBrk="1" hangingPunct="1"/>
            <a:endParaRPr lang="en-US" altLang="id-ID" dirty="0" smtClean="0">
              <a:latin typeface="Times New Roman" panose="02020603050405020304" pitchFamily="18" charset="0"/>
            </a:endParaRPr>
          </a:p>
          <a:p>
            <a:pPr eaLnBrk="1" hangingPunct="1"/>
            <a:r>
              <a:rPr lang="en-US" altLang="id-ID" dirty="0" smtClean="0">
                <a:latin typeface="Times New Roman" panose="02020603050405020304" pitchFamily="18" charset="0"/>
              </a:rPr>
              <a:t>Technology is composed of methods and the tools.</a:t>
            </a:r>
          </a:p>
          <a:p>
            <a:pPr eaLnBrk="1" hangingPunct="1"/>
            <a:endParaRPr lang="en-US" altLang="id-ID" dirty="0" smtClean="0">
              <a:latin typeface="Times New Roman" panose="02020603050405020304" pitchFamily="18" charset="0"/>
            </a:endParaRPr>
          </a:p>
          <a:p>
            <a:pPr eaLnBrk="1" hangingPunct="1"/>
            <a:r>
              <a:rPr lang="en-US" altLang="id-ID" dirty="0" smtClean="0">
                <a:latin typeface="Times New Roman" panose="02020603050405020304" pitchFamily="18" charset="0"/>
              </a:rPr>
              <a:t>CASE tools...</a:t>
            </a:r>
          </a:p>
        </p:txBody>
      </p:sp>
    </p:spTree>
    <p:extLst>
      <p:ext uri="{BB962C8B-B14F-4D97-AF65-F5344CB8AC3E}">
        <p14:creationId xmlns:p14="http://schemas.microsoft.com/office/powerpoint/2010/main" val="3006188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25</a:t>
            </a:fld>
            <a:endParaRPr lang="id-ID"/>
          </a:p>
        </p:txBody>
      </p:sp>
    </p:spTree>
    <p:extLst>
      <p:ext uri="{BB962C8B-B14F-4D97-AF65-F5344CB8AC3E}">
        <p14:creationId xmlns:p14="http://schemas.microsoft.com/office/powerpoint/2010/main" val="701225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31</a:t>
            </a:fld>
            <a:endParaRPr lang="id-ID"/>
          </a:p>
        </p:txBody>
      </p:sp>
    </p:spTree>
    <p:extLst>
      <p:ext uri="{BB962C8B-B14F-4D97-AF65-F5344CB8AC3E}">
        <p14:creationId xmlns:p14="http://schemas.microsoft.com/office/powerpoint/2010/main" val="3854791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35</a:t>
            </a:fld>
            <a:endParaRPr lang="id-ID"/>
          </a:p>
        </p:txBody>
      </p:sp>
    </p:spTree>
    <p:extLst>
      <p:ext uri="{BB962C8B-B14F-4D97-AF65-F5344CB8AC3E}">
        <p14:creationId xmlns:p14="http://schemas.microsoft.com/office/powerpoint/2010/main" val="2843160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36</a:t>
            </a:fld>
            <a:endParaRPr lang="id-ID"/>
          </a:p>
        </p:txBody>
      </p:sp>
    </p:spTree>
    <p:extLst>
      <p:ext uri="{BB962C8B-B14F-4D97-AF65-F5344CB8AC3E}">
        <p14:creationId xmlns:p14="http://schemas.microsoft.com/office/powerpoint/2010/main" val="1199297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37</a:t>
            </a:fld>
            <a:endParaRPr lang="id-ID"/>
          </a:p>
        </p:txBody>
      </p:sp>
    </p:spTree>
    <p:extLst>
      <p:ext uri="{BB962C8B-B14F-4D97-AF65-F5344CB8AC3E}">
        <p14:creationId xmlns:p14="http://schemas.microsoft.com/office/powerpoint/2010/main" val="1508070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effectLst/>
              </a:rPr>
              <a:t>P-5: software kereta harus diperbaiki dulu, nanti.</a:t>
            </a:r>
          </a:p>
          <a:p>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38</a:t>
            </a:fld>
            <a:endParaRPr lang="id-ID"/>
          </a:p>
        </p:txBody>
      </p:sp>
    </p:spTree>
    <p:extLst>
      <p:ext uri="{BB962C8B-B14F-4D97-AF65-F5344CB8AC3E}">
        <p14:creationId xmlns:p14="http://schemas.microsoft.com/office/powerpoint/2010/main" val="101484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9F9B9D1-B7AB-4DA3-9F19-BB7D35A7B4D8}" type="slidenum">
              <a:rPr lang="en-US" altLang="id-ID" smtClean="0"/>
              <a:pPr>
                <a:spcBef>
                  <a:spcPct val="0"/>
                </a:spcBef>
              </a:pPr>
              <a:t>4</a:t>
            </a:fld>
            <a:endParaRPr lang="en-US" altLang="id-ID" smtClean="0"/>
          </a:p>
        </p:txBody>
      </p:sp>
      <p:sp>
        <p:nvSpPr>
          <p:cNvPr id="19459" name="Rectangle 2"/>
          <p:cNvSpPr>
            <a:spLocks noGrp="1" noRot="1" noChangeAspect="1" noChangeArrowheads="1" noTextEdit="1"/>
          </p:cNvSpPr>
          <p:nvPr>
            <p:ph type="sldImg"/>
          </p:nvPr>
        </p:nvSpPr>
        <p:spPr>
          <a:xfrm>
            <a:off x="1490663" y="804863"/>
            <a:ext cx="4137025" cy="3103562"/>
          </a:xfrm>
          <a:solidFill>
            <a:srgbClr val="FFFFFF"/>
          </a:solidFill>
          <a:ln/>
        </p:spPr>
      </p:sp>
      <p:sp>
        <p:nvSpPr>
          <p:cNvPr id="19460" name="Rectangle 3"/>
          <p:cNvSpPr>
            <a:spLocks noGrp="1" noChangeArrowheads="1"/>
          </p:cNvSpPr>
          <p:nvPr>
            <p:ph type="body" idx="1"/>
          </p:nvPr>
        </p:nvSpPr>
        <p:spPr>
          <a:xfrm>
            <a:off x="930275" y="4483100"/>
            <a:ext cx="5256213"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8" tIns="46033" rIns="92068" bIns="46033"/>
          <a:lstStyle/>
          <a:p>
            <a:pPr eaLnBrk="1" hangingPunct="1"/>
            <a:r>
              <a:rPr lang="en-US" altLang="id-ID" dirty="0" smtClean="0">
                <a:latin typeface="Times New Roman" panose="02020603050405020304" pitchFamily="18" charset="0"/>
              </a:rPr>
              <a:t>On the right side are the “umbrella activities” which cut through of each of the activities identified on the left side.</a:t>
            </a:r>
          </a:p>
        </p:txBody>
      </p:sp>
    </p:spTree>
    <p:extLst>
      <p:ext uri="{BB962C8B-B14F-4D97-AF65-F5344CB8AC3E}">
        <p14:creationId xmlns:p14="http://schemas.microsoft.com/office/powerpoint/2010/main" val="1503481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7AF599F-D640-4FAC-BE18-A4B2169FAA1A}" type="slidenum">
              <a:rPr lang="en-US" altLang="id-ID" smtClean="0"/>
              <a:pPr>
                <a:spcBef>
                  <a:spcPct val="0"/>
                </a:spcBef>
              </a:pPr>
              <a:t>5</a:t>
            </a:fld>
            <a:endParaRPr lang="en-US" altLang="id-ID" smtClean="0"/>
          </a:p>
        </p:txBody>
      </p:sp>
      <p:sp>
        <p:nvSpPr>
          <p:cNvPr id="23555" name="Rectangle 2"/>
          <p:cNvSpPr>
            <a:spLocks noGrp="1" noRot="1" noChangeAspect="1" noChangeArrowheads="1" noTextEdit="1"/>
          </p:cNvSpPr>
          <p:nvPr>
            <p:ph type="sldImg"/>
          </p:nvPr>
        </p:nvSpPr>
        <p:spPr>
          <a:xfrm>
            <a:off x="1490663" y="804863"/>
            <a:ext cx="4137025" cy="3103562"/>
          </a:xfrm>
          <a:solidFill>
            <a:srgbClr val="FFFFFF"/>
          </a:solidFill>
          <a:ln/>
        </p:spPr>
      </p:sp>
      <p:sp>
        <p:nvSpPr>
          <p:cNvPr id="23556" name="Rectangle 3"/>
          <p:cNvSpPr>
            <a:spLocks noGrp="1" noChangeArrowheads="1"/>
          </p:cNvSpPr>
          <p:nvPr>
            <p:ph type="body" idx="1"/>
          </p:nvPr>
        </p:nvSpPr>
        <p:spPr>
          <a:xfrm>
            <a:off x="930275" y="4483100"/>
            <a:ext cx="5256213"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8" tIns="46033" rIns="92068" bIns="46033"/>
          <a:lstStyle/>
          <a:p>
            <a:pPr eaLnBrk="1" hangingPunct="1"/>
            <a:r>
              <a:rPr lang="en-US" altLang="id-ID" dirty="0" smtClean="0">
                <a:latin typeface="Times New Roman" panose="02020603050405020304" pitchFamily="18" charset="0"/>
              </a:rPr>
              <a:t>Addresses the questions of the:</a:t>
            </a:r>
          </a:p>
          <a:p>
            <a:pPr eaLnBrk="1" hangingPunct="1"/>
            <a:r>
              <a:rPr lang="en-US" altLang="id-ID" dirty="0" smtClean="0">
                <a:latin typeface="Times New Roman" panose="02020603050405020304" pitchFamily="18" charset="0"/>
              </a:rPr>
              <a:t>- information to be processed</a:t>
            </a:r>
          </a:p>
          <a:p>
            <a:pPr eaLnBrk="1" hangingPunct="1"/>
            <a:r>
              <a:rPr lang="en-US" altLang="id-ID" dirty="0" smtClean="0">
                <a:latin typeface="Times New Roman" panose="02020603050405020304" pitchFamily="18" charset="0"/>
              </a:rPr>
              <a:t>- functions desired</a:t>
            </a:r>
          </a:p>
          <a:p>
            <a:pPr eaLnBrk="1" hangingPunct="1"/>
            <a:r>
              <a:rPr lang="en-US" altLang="id-ID" dirty="0" smtClean="0">
                <a:latin typeface="Times New Roman" panose="02020603050405020304" pitchFamily="18" charset="0"/>
              </a:rPr>
              <a:t>- performance desired</a:t>
            </a:r>
          </a:p>
          <a:p>
            <a:pPr eaLnBrk="1" hangingPunct="1"/>
            <a:r>
              <a:rPr lang="en-US" altLang="id-ID" dirty="0" smtClean="0">
                <a:latin typeface="Times New Roman" panose="02020603050405020304" pitchFamily="18" charset="0"/>
              </a:rPr>
              <a:t>- interfaces</a:t>
            </a:r>
          </a:p>
          <a:p>
            <a:pPr eaLnBrk="1" hangingPunct="1"/>
            <a:r>
              <a:rPr lang="en-US" altLang="id-ID" dirty="0" smtClean="0">
                <a:latin typeface="Times New Roman" panose="02020603050405020304" pitchFamily="18" charset="0"/>
              </a:rPr>
              <a:t>- validation criteria</a:t>
            </a:r>
          </a:p>
          <a:p>
            <a:pPr eaLnBrk="1" hangingPunct="1"/>
            <a:r>
              <a:rPr lang="en-US" altLang="id-ID" dirty="0" smtClean="0">
                <a:latin typeface="Times New Roman" panose="02020603050405020304" pitchFamily="18" charset="0"/>
              </a:rPr>
              <a:t>- behavior of the system</a:t>
            </a:r>
          </a:p>
          <a:p>
            <a:pPr eaLnBrk="1" hangingPunct="1"/>
            <a:endParaRPr lang="en-US" altLang="id-ID" dirty="0" smtClean="0">
              <a:latin typeface="Times New Roman" panose="02020603050405020304" pitchFamily="18" charset="0"/>
            </a:endParaRPr>
          </a:p>
        </p:txBody>
      </p:sp>
    </p:spTree>
    <p:extLst>
      <p:ext uri="{BB962C8B-B14F-4D97-AF65-F5344CB8AC3E}">
        <p14:creationId xmlns:p14="http://schemas.microsoft.com/office/powerpoint/2010/main" val="791417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CF35470-0976-45A5-9969-8333420F13D6}" type="slidenum">
              <a:rPr lang="en-US" altLang="id-ID" smtClean="0"/>
              <a:pPr>
                <a:spcBef>
                  <a:spcPct val="0"/>
                </a:spcBef>
              </a:pPr>
              <a:t>6</a:t>
            </a:fld>
            <a:endParaRPr lang="en-US" altLang="id-ID" smtClean="0"/>
          </a:p>
        </p:txBody>
      </p:sp>
      <p:sp>
        <p:nvSpPr>
          <p:cNvPr id="25603" name="Rectangle 2"/>
          <p:cNvSpPr>
            <a:spLocks noGrp="1" noRot="1" noChangeAspect="1" noChangeArrowheads="1" noTextEdit="1"/>
          </p:cNvSpPr>
          <p:nvPr>
            <p:ph type="sldImg"/>
          </p:nvPr>
        </p:nvSpPr>
        <p:spPr>
          <a:xfrm>
            <a:off x="1490663" y="804863"/>
            <a:ext cx="4137025" cy="3103562"/>
          </a:xfrm>
          <a:solidFill>
            <a:srgbClr val="FFFFFF"/>
          </a:solidFill>
          <a:ln/>
        </p:spPr>
      </p:sp>
      <p:sp>
        <p:nvSpPr>
          <p:cNvPr id="25604" name="Rectangle 3"/>
          <p:cNvSpPr>
            <a:spLocks noGrp="1" noChangeArrowheads="1"/>
          </p:cNvSpPr>
          <p:nvPr>
            <p:ph type="body" idx="1"/>
          </p:nvPr>
        </p:nvSpPr>
        <p:spPr>
          <a:xfrm>
            <a:off x="930275" y="4483100"/>
            <a:ext cx="5256213"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8" tIns="46033" rIns="92068" bIns="46033"/>
          <a:lstStyle/>
          <a:p>
            <a:pPr eaLnBrk="1" hangingPunct="1"/>
            <a:r>
              <a:rPr lang="en-US" altLang="id-ID" dirty="0" smtClean="0">
                <a:latin typeface="Times New Roman" panose="02020603050405020304" pitchFamily="18" charset="0"/>
              </a:rPr>
              <a:t>- how the data is structured</a:t>
            </a:r>
          </a:p>
          <a:p>
            <a:pPr eaLnBrk="1" hangingPunct="1"/>
            <a:r>
              <a:rPr lang="en-US" altLang="id-ID" dirty="0" smtClean="0">
                <a:latin typeface="Times New Roman" panose="02020603050405020304" pitchFamily="18" charset="0"/>
              </a:rPr>
              <a:t>- how functions are implemented as a software architecture</a:t>
            </a:r>
          </a:p>
          <a:p>
            <a:pPr eaLnBrk="1" hangingPunct="1"/>
            <a:r>
              <a:rPr lang="en-US" altLang="id-ID" dirty="0" smtClean="0">
                <a:latin typeface="Times New Roman" panose="02020603050405020304" pitchFamily="18" charset="0"/>
              </a:rPr>
              <a:t>- how procedural details are to be implemented</a:t>
            </a:r>
          </a:p>
          <a:p>
            <a:pPr eaLnBrk="1" hangingPunct="1"/>
            <a:r>
              <a:rPr lang="en-US" altLang="id-ID" dirty="0" smtClean="0">
                <a:latin typeface="Times New Roman" panose="02020603050405020304" pitchFamily="18" charset="0"/>
              </a:rPr>
              <a:t>- how interfaces are to be implemented</a:t>
            </a:r>
          </a:p>
          <a:p>
            <a:pPr eaLnBrk="1" hangingPunct="1"/>
            <a:r>
              <a:rPr lang="en-US" altLang="id-ID" dirty="0" smtClean="0">
                <a:latin typeface="Times New Roman" panose="02020603050405020304" pitchFamily="18" charset="0"/>
              </a:rPr>
              <a:t>- how design will be translated to programming language</a:t>
            </a:r>
          </a:p>
          <a:p>
            <a:pPr eaLnBrk="1" hangingPunct="1"/>
            <a:r>
              <a:rPr lang="en-US" altLang="id-ID" dirty="0" smtClean="0">
                <a:latin typeface="Times New Roman" panose="02020603050405020304" pitchFamily="18" charset="0"/>
              </a:rPr>
              <a:t>- how the above will be tested</a:t>
            </a:r>
          </a:p>
          <a:p>
            <a:pPr eaLnBrk="1" hangingPunct="1"/>
            <a:endParaRPr lang="en-US" altLang="id-ID" dirty="0" smtClean="0">
              <a:latin typeface="Times New Roman" panose="02020603050405020304" pitchFamily="18" charset="0"/>
            </a:endParaRPr>
          </a:p>
        </p:txBody>
      </p:sp>
    </p:spTree>
    <p:extLst>
      <p:ext uri="{BB962C8B-B14F-4D97-AF65-F5344CB8AC3E}">
        <p14:creationId xmlns:p14="http://schemas.microsoft.com/office/powerpoint/2010/main" val="120478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B891E10-39A5-4728-91B9-1D3AB2B123C0}" type="slidenum">
              <a:rPr lang="en-US" altLang="id-ID" smtClean="0"/>
              <a:pPr>
                <a:spcBef>
                  <a:spcPct val="0"/>
                </a:spcBef>
              </a:pPr>
              <a:t>7</a:t>
            </a:fld>
            <a:endParaRPr lang="en-US" altLang="id-ID" smtClean="0"/>
          </a:p>
        </p:txBody>
      </p:sp>
      <p:sp>
        <p:nvSpPr>
          <p:cNvPr id="27651" name="Rectangle 2"/>
          <p:cNvSpPr>
            <a:spLocks noGrp="1" noRot="1" noChangeAspect="1" noChangeArrowheads="1" noTextEdit="1"/>
          </p:cNvSpPr>
          <p:nvPr>
            <p:ph type="sldImg"/>
          </p:nvPr>
        </p:nvSpPr>
        <p:spPr>
          <a:xfrm>
            <a:off x="1490663" y="804863"/>
            <a:ext cx="4137025" cy="3103562"/>
          </a:xfrm>
          <a:solidFill>
            <a:srgbClr val="FFFFFF"/>
          </a:solidFill>
          <a:ln/>
        </p:spPr>
      </p:sp>
      <p:sp>
        <p:nvSpPr>
          <p:cNvPr id="27652" name="Rectangle 3"/>
          <p:cNvSpPr>
            <a:spLocks noGrp="1" noChangeArrowheads="1"/>
          </p:cNvSpPr>
          <p:nvPr>
            <p:ph type="body" idx="1"/>
          </p:nvPr>
        </p:nvSpPr>
        <p:spPr>
          <a:xfrm>
            <a:off x="930275" y="4483100"/>
            <a:ext cx="5256213"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8" tIns="46033" rIns="92068" bIns="46033"/>
          <a:lstStyle/>
          <a:p>
            <a:pPr eaLnBrk="1" hangingPunct="1"/>
            <a:r>
              <a:rPr lang="en-US" altLang="id-ID" dirty="0" smtClean="0">
                <a:latin typeface="Times New Roman" panose="02020603050405020304" pitchFamily="18" charset="0"/>
              </a:rPr>
              <a:t>1.Corrective maintenance corrects the defects found in the software.</a:t>
            </a:r>
          </a:p>
          <a:p>
            <a:pPr eaLnBrk="1" hangingPunct="1"/>
            <a:r>
              <a:rPr lang="en-US" altLang="id-ID" dirty="0" smtClean="0">
                <a:latin typeface="Times New Roman" panose="02020603050405020304" pitchFamily="18" charset="0"/>
              </a:rPr>
              <a:t>2. Adaptive maintenance provides for changes needed to accommodate changes in the environment</a:t>
            </a:r>
          </a:p>
          <a:p>
            <a:pPr eaLnBrk="1" hangingPunct="1"/>
            <a:r>
              <a:rPr lang="en-US" altLang="id-ID" dirty="0" smtClean="0">
                <a:latin typeface="Times New Roman" panose="02020603050405020304" pitchFamily="18" charset="0"/>
              </a:rPr>
              <a:t>3. Perfective maintenance extends software performance beyond original requirements. (</a:t>
            </a:r>
            <a:r>
              <a:rPr lang="en-US" altLang="id-ID" dirty="0" err="1" smtClean="0">
                <a:latin typeface="Times New Roman" panose="02020603050405020304" pitchFamily="18" charset="0"/>
              </a:rPr>
              <a:t>Perbaikan</a:t>
            </a:r>
            <a:r>
              <a:rPr lang="en-US" altLang="id-ID" dirty="0" smtClean="0">
                <a:latin typeface="Times New Roman" panose="02020603050405020304" pitchFamily="18" charset="0"/>
              </a:rPr>
              <a:t>)</a:t>
            </a:r>
          </a:p>
          <a:p>
            <a:pPr eaLnBrk="1" hangingPunct="1"/>
            <a:r>
              <a:rPr lang="en-US" altLang="id-ID" dirty="0" smtClean="0">
                <a:latin typeface="Times New Roman" panose="02020603050405020304" pitchFamily="18" charset="0"/>
              </a:rPr>
              <a:t>4. Preventive maintenance (software reengineering); changes that make programs easier to correct, adapt or enhance</a:t>
            </a:r>
          </a:p>
        </p:txBody>
      </p:sp>
    </p:spTree>
    <p:extLst>
      <p:ext uri="{BB962C8B-B14F-4D97-AF65-F5344CB8AC3E}">
        <p14:creationId xmlns:p14="http://schemas.microsoft.com/office/powerpoint/2010/main" val="229304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1D0C90A-B0CB-4574-A88A-78364A3A3066}" type="slidenum">
              <a:rPr lang="en-US" altLang="id-ID" smtClean="0"/>
              <a:pPr>
                <a:spcBef>
                  <a:spcPct val="0"/>
                </a:spcBef>
              </a:pPr>
              <a:t>8</a:t>
            </a:fld>
            <a:endParaRPr lang="en-US" altLang="id-ID" smtClean="0"/>
          </a:p>
        </p:txBody>
      </p:sp>
      <p:sp>
        <p:nvSpPr>
          <p:cNvPr id="29699" name="Rectangle 2"/>
          <p:cNvSpPr>
            <a:spLocks noGrp="1" noRot="1" noChangeAspect="1" noChangeArrowheads="1" noTextEdit="1"/>
          </p:cNvSpPr>
          <p:nvPr>
            <p:ph type="sldImg"/>
          </p:nvPr>
        </p:nvSpPr>
        <p:spPr>
          <a:xfrm>
            <a:off x="1490663" y="804863"/>
            <a:ext cx="4137025" cy="3103562"/>
          </a:xfrm>
          <a:solidFill>
            <a:srgbClr val="FFFFFF"/>
          </a:solidFill>
          <a:ln/>
        </p:spPr>
      </p:sp>
      <p:sp>
        <p:nvSpPr>
          <p:cNvPr id="29700" name="Rectangle 3"/>
          <p:cNvSpPr>
            <a:spLocks noGrp="1" noChangeArrowheads="1"/>
          </p:cNvSpPr>
          <p:nvPr>
            <p:ph type="body" idx="1"/>
          </p:nvPr>
        </p:nvSpPr>
        <p:spPr>
          <a:xfrm>
            <a:off x="930275" y="4483100"/>
            <a:ext cx="5256213"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8" tIns="46033" rIns="92068" bIns="46033"/>
          <a:lstStyle/>
          <a:p>
            <a:pPr eaLnBrk="1" hangingPunct="1"/>
            <a:r>
              <a:rPr lang="en-US" altLang="id-ID" dirty="0" smtClean="0">
                <a:latin typeface="Times New Roman" panose="02020603050405020304" pitchFamily="18" charset="0"/>
              </a:rPr>
              <a:t>Task sets activities are unique for each project and umbrella activities are performed for all projects and are</a:t>
            </a:r>
            <a:r>
              <a:rPr lang="en-US" altLang="id-ID" b="1" dirty="0" smtClean="0">
                <a:latin typeface="Times New Roman" panose="02020603050405020304" pitchFamily="18" charset="0"/>
              </a:rPr>
              <a:t> fairly equal</a:t>
            </a:r>
            <a:r>
              <a:rPr lang="en-US" altLang="id-ID" dirty="0" smtClean="0">
                <a:latin typeface="Times New Roman" panose="02020603050405020304" pitchFamily="18" charset="0"/>
              </a:rPr>
              <a:t> in different </a:t>
            </a:r>
            <a:r>
              <a:rPr lang="en-US" altLang="id-ID" dirty="0" err="1" smtClean="0">
                <a:latin typeface="Times New Roman" panose="02020603050405020304" pitchFamily="18" charset="0"/>
              </a:rPr>
              <a:t>projects.hampir</a:t>
            </a:r>
            <a:r>
              <a:rPr lang="en-US" altLang="id-ID" dirty="0" smtClean="0">
                <a:latin typeface="Times New Roman" panose="02020603050405020304" pitchFamily="18" charset="0"/>
              </a:rPr>
              <a:t> </a:t>
            </a:r>
            <a:r>
              <a:rPr lang="en-US" altLang="id-ID" dirty="0" err="1" smtClean="0">
                <a:latin typeface="Times New Roman" panose="02020603050405020304" pitchFamily="18" charset="0"/>
              </a:rPr>
              <a:t>sama</a:t>
            </a:r>
            <a:endParaRPr lang="en-US" altLang="id-ID" dirty="0" smtClean="0">
              <a:latin typeface="Times New Roman" panose="02020603050405020304" pitchFamily="18" charset="0"/>
            </a:endParaRPr>
          </a:p>
        </p:txBody>
      </p:sp>
    </p:spTree>
    <p:extLst>
      <p:ext uri="{BB962C8B-B14F-4D97-AF65-F5344CB8AC3E}">
        <p14:creationId xmlns:p14="http://schemas.microsoft.com/office/powerpoint/2010/main" val="4228184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id-ID" dirty="0" smtClean="0">
              <a:latin typeface="Times New Roman" panose="02020603050405020304" pitchFamily="18"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7B0D927-B0BB-4759-BB40-ED70108BE9C1}" type="slidenum">
              <a:rPr lang="en-US" altLang="id-ID" smtClean="0"/>
              <a:pPr>
                <a:spcBef>
                  <a:spcPct val="0"/>
                </a:spcBef>
              </a:pPr>
              <a:t>9</a:t>
            </a:fld>
            <a:endParaRPr lang="en-US" altLang="id-ID" smtClean="0"/>
          </a:p>
        </p:txBody>
      </p:sp>
    </p:spTree>
    <p:extLst>
      <p:ext uri="{BB962C8B-B14F-4D97-AF65-F5344CB8AC3E}">
        <p14:creationId xmlns:p14="http://schemas.microsoft.com/office/powerpoint/2010/main" val="366286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A70BF9F-F10B-41D3-952F-BB50740B035A}" type="slidenum">
              <a:rPr lang="id-ID" smtClean="0"/>
              <a:t>10</a:t>
            </a:fld>
            <a:endParaRPr lang="id-ID"/>
          </a:p>
        </p:txBody>
      </p:sp>
    </p:spTree>
    <p:extLst>
      <p:ext uri="{BB962C8B-B14F-4D97-AF65-F5344CB8AC3E}">
        <p14:creationId xmlns:p14="http://schemas.microsoft.com/office/powerpoint/2010/main" val="4544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1470025"/>
          </a:xfrm>
        </p:spPr>
        <p:txBody>
          <a:bodyPr/>
          <a:lstStyle>
            <a:lvl1pPr>
              <a:defRPr>
                <a:solidFill>
                  <a:schemeClr val="accent1">
                    <a:lumMod val="20000"/>
                    <a:lumOff val="80000"/>
                  </a:schemeClr>
                </a:solidFill>
                <a:latin typeface="Tahoma" pitchFamily="34" charset="0"/>
                <a:ea typeface="Tahoma" pitchFamily="34" charset="0"/>
                <a:cs typeface="Tahoma"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5638800" cy="1752600"/>
          </a:xfrm>
        </p:spPr>
        <p:txBody>
          <a:bodyPr/>
          <a:lstStyle>
            <a:lvl1pPr marL="0" indent="0" algn="ctr">
              <a:buNone/>
              <a:defRPr>
                <a:solidFill>
                  <a:schemeClr val="tx2"/>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59485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10498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38323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6701"/>
            <a:ext cx="7696200" cy="1143000"/>
          </a:xfrm>
        </p:spPr>
        <p:txBody>
          <a:bodyPr/>
          <a:lstStyle>
            <a:lvl1pPr>
              <a:defRPr>
                <a:solidFill>
                  <a:schemeClr val="accent1">
                    <a:lumMod val="40000"/>
                    <a:lumOff val="60000"/>
                  </a:schemeClr>
                </a:solidFill>
                <a:latin typeface="Tahoma" pitchFamily="34" charset="0"/>
                <a:ea typeface="Tahoma" pitchFamily="34" charset="0"/>
                <a:cs typeface="Tahoma"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2">
                    <a:lumMod val="75000"/>
                  </a:schemeClr>
                </a:solidFill>
                <a:latin typeface="Tahoma" pitchFamily="34" charset="0"/>
                <a:ea typeface="Tahoma" pitchFamily="34" charset="0"/>
                <a:cs typeface="Tahoma" pitchFamily="34" charset="0"/>
              </a:defRPr>
            </a:lvl1pPr>
            <a:lvl2pPr>
              <a:defRPr>
                <a:solidFill>
                  <a:schemeClr val="tx2">
                    <a:lumMod val="75000"/>
                  </a:schemeClr>
                </a:solidFill>
                <a:latin typeface="Tahoma" pitchFamily="34" charset="0"/>
                <a:ea typeface="Tahoma" pitchFamily="34" charset="0"/>
                <a:cs typeface="Tahoma" pitchFamily="34" charset="0"/>
              </a:defRPr>
            </a:lvl2pPr>
            <a:lvl3pPr>
              <a:defRPr>
                <a:solidFill>
                  <a:schemeClr val="tx2">
                    <a:lumMod val="75000"/>
                  </a:schemeClr>
                </a:solidFill>
                <a:latin typeface="Tahoma" pitchFamily="34" charset="0"/>
                <a:ea typeface="Tahoma" pitchFamily="34" charset="0"/>
                <a:cs typeface="Tahoma" pitchFamily="34" charset="0"/>
              </a:defRPr>
            </a:lvl3pPr>
            <a:lvl4pPr>
              <a:defRPr>
                <a:solidFill>
                  <a:schemeClr val="tx2">
                    <a:lumMod val="75000"/>
                  </a:schemeClr>
                </a:solidFill>
                <a:latin typeface="Tahoma" pitchFamily="34" charset="0"/>
                <a:ea typeface="Tahoma" pitchFamily="34" charset="0"/>
                <a:cs typeface="Tahoma" pitchFamily="34" charset="0"/>
              </a:defRPr>
            </a:lvl4pPr>
            <a:lvl5pPr>
              <a:defRPr>
                <a:solidFill>
                  <a:schemeClr val="tx2">
                    <a:lumMod val="75000"/>
                  </a:schemeClr>
                </a:solidFill>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241444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216846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lvl1pPr>
              <a:defRPr>
                <a:solidFill>
                  <a:schemeClr val="accent1">
                    <a:lumMod val="40000"/>
                    <a:lumOff val="60000"/>
                  </a:schemeClr>
                </a:solidFill>
                <a:latin typeface="Tahoma" pitchFamily="34" charset="0"/>
                <a:ea typeface="Tahoma" pitchFamily="34" charset="0"/>
                <a:cs typeface="Tahoma"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2">
                    <a:lumMod val="75000"/>
                  </a:schemeClr>
                </a:solidFill>
                <a:latin typeface="Tahoma" pitchFamily="34" charset="0"/>
                <a:ea typeface="Tahoma" pitchFamily="34" charset="0"/>
                <a:cs typeface="Tahoma" pitchFamily="34" charset="0"/>
              </a:defRPr>
            </a:lvl1pPr>
            <a:lvl2pPr>
              <a:defRPr sz="2400">
                <a:solidFill>
                  <a:schemeClr val="tx2">
                    <a:lumMod val="75000"/>
                  </a:schemeClr>
                </a:solidFill>
                <a:latin typeface="Tahoma" pitchFamily="34" charset="0"/>
                <a:ea typeface="Tahoma" pitchFamily="34" charset="0"/>
                <a:cs typeface="Tahoma" pitchFamily="34" charset="0"/>
              </a:defRPr>
            </a:lvl2pPr>
            <a:lvl3pPr>
              <a:defRPr sz="2000">
                <a:solidFill>
                  <a:schemeClr val="tx2">
                    <a:lumMod val="75000"/>
                  </a:schemeClr>
                </a:solidFill>
                <a:latin typeface="Tahoma" pitchFamily="34" charset="0"/>
                <a:ea typeface="Tahoma" pitchFamily="34" charset="0"/>
                <a:cs typeface="Tahoma" pitchFamily="34" charset="0"/>
              </a:defRPr>
            </a:lvl3pPr>
            <a:lvl4pPr>
              <a:defRPr sz="1800">
                <a:solidFill>
                  <a:schemeClr val="tx2">
                    <a:lumMod val="75000"/>
                  </a:schemeClr>
                </a:solidFill>
                <a:latin typeface="Tahoma" pitchFamily="34" charset="0"/>
                <a:ea typeface="Tahoma" pitchFamily="34" charset="0"/>
                <a:cs typeface="Tahoma" pitchFamily="34" charset="0"/>
              </a:defRPr>
            </a:lvl4pPr>
            <a:lvl5pPr>
              <a:defRPr sz="1800">
                <a:solidFill>
                  <a:schemeClr val="tx2">
                    <a:lumMod val="75000"/>
                  </a:schemeClr>
                </a:solidFill>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2">
                    <a:lumMod val="75000"/>
                  </a:schemeClr>
                </a:solidFill>
                <a:latin typeface="Tahoma" pitchFamily="34" charset="0"/>
                <a:ea typeface="Tahoma" pitchFamily="34" charset="0"/>
                <a:cs typeface="Tahoma" pitchFamily="34" charset="0"/>
              </a:defRPr>
            </a:lvl1pPr>
            <a:lvl2pPr>
              <a:defRPr sz="2400">
                <a:solidFill>
                  <a:schemeClr val="tx2">
                    <a:lumMod val="75000"/>
                  </a:schemeClr>
                </a:solidFill>
                <a:latin typeface="Tahoma" pitchFamily="34" charset="0"/>
                <a:ea typeface="Tahoma" pitchFamily="34" charset="0"/>
                <a:cs typeface="Tahoma" pitchFamily="34" charset="0"/>
              </a:defRPr>
            </a:lvl2pPr>
            <a:lvl3pPr>
              <a:defRPr sz="2000">
                <a:solidFill>
                  <a:schemeClr val="tx2">
                    <a:lumMod val="75000"/>
                  </a:schemeClr>
                </a:solidFill>
                <a:latin typeface="Tahoma" pitchFamily="34" charset="0"/>
                <a:ea typeface="Tahoma" pitchFamily="34" charset="0"/>
                <a:cs typeface="Tahoma" pitchFamily="34" charset="0"/>
              </a:defRPr>
            </a:lvl3pPr>
            <a:lvl4pPr>
              <a:defRPr sz="1800">
                <a:solidFill>
                  <a:schemeClr val="tx2">
                    <a:lumMod val="75000"/>
                  </a:schemeClr>
                </a:solidFill>
                <a:latin typeface="Tahoma" pitchFamily="34" charset="0"/>
                <a:ea typeface="Tahoma" pitchFamily="34" charset="0"/>
                <a:cs typeface="Tahoma" pitchFamily="34" charset="0"/>
              </a:defRPr>
            </a:lvl4pPr>
            <a:lvl5pPr>
              <a:defRPr sz="1800">
                <a:solidFill>
                  <a:schemeClr val="tx2">
                    <a:lumMod val="75000"/>
                  </a:schemeClr>
                </a:solidFill>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13532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371537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212124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160747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5119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C96EEC9-FA76-4B21-A2BC-B3DAAE669CEC}" type="datetimeFigureOut">
              <a:rPr lang="en-US" smtClean="0"/>
              <a:t>3/29/2017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620A3AF-C114-4610-ACF7-2BBAE8CBB275}" type="slidenum">
              <a:rPr lang="en-US" smtClean="0"/>
              <a:t>‹#›</a:t>
            </a:fld>
            <a:endParaRPr lang="en-US"/>
          </a:p>
        </p:txBody>
      </p:sp>
    </p:spTree>
    <p:extLst>
      <p:ext uri="{BB962C8B-B14F-4D97-AF65-F5344CB8AC3E}">
        <p14:creationId xmlns:p14="http://schemas.microsoft.com/office/powerpoint/2010/main" val="338419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0C96EEC9-FA76-4B21-A2BC-B3DAAE669CEC}" type="datetimeFigureOut">
              <a:rPr lang="en-US" smtClean="0"/>
              <a:t>3/29/2017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C620A3AF-C114-4610-ACF7-2BBAE8CBB2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foster-miller.com/software_cmm_level3.h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fujitsu.com/ph/news/pr/20041215.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trigent.com/company/cmm-certified-company.ht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india-today.com/ctoday/20020401/mit2.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ipro.com/aboutus/quality/seicmm.ht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dqindia.ciol.com/content/advantage/103102703.as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Software Process</a:t>
            </a:r>
            <a:endParaRPr lang="en-US" dirty="0"/>
          </a:p>
        </p:txBody>
      </p:sp>
      <p:sp>
        <p:nvSpPr>
          <p:cNvPr id="3" name="Subtitle 2"/>
          <p:cNvSpPr>
            <a:spLocks noGrp="1"/>
          </p:cNvSpPr>
          <p:nvPr>
            <p:ph type="subTitle" idx="1"/>
          </p:nvPr>
        </p:nvSpPr>
        <p:spPr>
          <a:xfrm>
            <a:off x="1371600" y="3886200"/>
            <a:ext cx="6296744" cy="1752600"/>
          </a:xfrm>
        </p:spPr>
        <p:txBody>
          <a:bodyPr/>
          <a:lstStyle/>
          <a:p>
            <a:r>
              <a:rPr lang="id-ID" dirty="0" smtClean="0"/>
              <a:t>Tim RPL</a:t>
            </a:r>
          </a:p>
          <a:p>
            <a:r>
              <a:rPr lang="id-ID" sz="2800" dirty="0" smtClean="0"/>
              <a:t>Program Studi Teknik Informatika</a:t>
            </a:r>
            <a:endParaRPr lang="en-US" sz="2800" dirty="0"/>
          </a:p>
        </p:txBody>
      </p:sp>
    </p:spTree>
    <p:extLst>
      <p:ext uri="{BB962C8B-B14F-4D97-AF65-F5344CB8AC3E}">
        <p14:creationId xmlns:p14="http://schemas.microsoft.com/office/powerpoint/2010/main" val="3273701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787" fontAlgn="auto">
              <a:spcAft>
                <a:spcPts val="0"/>
              </a:spcAft>
              <a:defRPr/>
            </a:pPr>
            <a:r>
              <a:rPr lang="id-ID" sz="3300" dirty="0"/>
              <a:t>5 Framework Activity</a:t>
            </a:r>
          </a:p>
        </p:txBody>
      </p:sp>
      <p:sp>
        <p:nvSpPr>
          <p:cNvPr id="3" name="Content Placeholder 2"/>
          <p:cNvSpPr>
            <a:spLocks noGrp="1"/>
          </p:cNvSpPr>
          <p:nvPr>
            <p:ph idx="1"/>
          </p:nvPr>
        </p:nvSpPr>
        <p:spPr/>
        <p:txBody>
          <a:bodyPr/>
          <a:lstStyle/>
          <a:p>
            <a:pPr marL="171447" indent="-171447" defTabSz="685787" fontAlgn="auto">
              <a:spcBef>
                <a:spcPts val="750"/>
              </a:spcBef>
              <a:spcAft>
                <a:spcPts val="0"/>
              </a:spcAft>
              <a:defRPr/>
            </a:pPr>
            <a:r>
              <a:rPr lang="id-ID" sz="2955" dirty="0">
                <a:solidFill>
                  <a:schemeClr val="accent1">
                    <a:lumMod val="75000"/>
                  </a:schemeClr>
                </a:solidFill>
              </a:rPr>
              <a:t>Communication</a:t>
            </a:r>
          </a:p>
          <a:p>
            <a:pPr marL="171447" indent="-171447" defTabSz="685787" fontAlgn="auto">
              <a:spcBef>
                <a:spcPts val="750"/>
              </a:spcBef>
              <a:spcAft>
                <a:spcPts val="0"/>
              </a:spcAft>
              <a:defRPr/>
            </a:pPr>
            <a:r>
              <a:rPr lang="id-ID" sz="2955" dirty="0">
                <a:solidFill>
                  <a:schemeClr val="accent1">
                    <a:lumMod val="75000"/>
                  </a:schemeClr>
                </a:solidFill>
              </a:rPr>
              <a:t>Planning</a:t>
            </a:r>
          </a:p>
          <a:p>
            <a:pPr marL="171447" indent="-171447" defTabSz="685787" fontAlgn="auto">
              <a:spcBef>
                <a:spcPts val="750"/>
              </a:spcBef>
              <a:spcAft>
                <a:spcPts val="0"/>
              </a:spcAft>
              <a:defRPr/>
            </a:pPr>
            <a:r>
              <a:rPr lang="id-ID" sz="2955" dirty="0">
                <a:solidFill>
                  <a:schemeClr val="accent1">
                    <a:lumMod val="75000"/>
                  </a:schemeClr>
                </a:solidFill>
              </a:rPr>
              <a:t>Modeling</a:t>
            </a:r>
          </a:p>
          <a:p>
            <a:pPr marL="171447" indent="-171447" defTabSz="685787" fontAlgn="auto">
              <a:spcBef>
                <a:spcPts val="750"/>
              </a:spcBef>
              <a:spcAft>
                <a:spcPts val="0"/>
              </a:spcAft>
              <a:defRPr/>
            </a:pPr>
            <a:r>
              <a:rPr lang="id-ID" sz="2955" dirty="0">
                <a:solidFill>
                  <a:schemeClr val="accent1">
                    <a:lumMod val="75000"/>
                  </a:schemeClr>
                </a:solidFill>
              </a:rPr>
              <a:t>Construction </a:t>
            </a:r>
          </a:p>
          <a:p>
            <a:pPr marL="171447" indent="-171447" defTabSz="685787" fontAlgn="auto">
              <a:spcBef>
                <a:spcPts val="750"/>
              </a:spcBef>
              <a:spcAft>
                <a:spcPts val="0"/>
              </a:spcAft>
              <a:defRPr/>
            </a:pPr>
            <a:r>
              <a:rPr lang="id-ID" sz="2955" dirty="0">
                <a:solidFill>
                  <a:schemeClr val="accent1">
                    <a:lumMod val="75000"/>
                  </a:schemeClr>
                </a:solidFill>
              </a:rPr>
              <a:t>Deployment </a:t>
            </a:r>
          </a:p>
        </p:txBody>
      </p:sp>
    </p:spTree>
    <p:extLst>
      <p:ext uri="{BB962C8B-B14F-4D97-AF65-F5344CB8AC3E}">
        <p14:creationId xmlns:p14="http://schemas.microsoft.com/office/powerpoint/2010/main" val="62042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787" fontAlgn="auto">
              <a:spcAft>
                <a:spcPts val="0"/>
              </a:spcAft>
              <a:defRPr/>
            </a:pPr>
            <a:r>
              <a:rPr lang="id-ID" sz="3300" dirty="0"/>
              <a:t>Framework Activity (hal 32)</a:t>
            </a:r>
          </a:p>
        </p:txBody>
      </p:sp>
      <p:pic>
        <p:nvPicPr>
          <p:cNvPr id="3174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2867" y="2787811"/>
            <a:ext cx="7317545" cy="3809541"/>
          </a:xfrm>
        </p:spPr>
      </p:pic>
      <p:sp>
        <p:nvSpPr>
          <p:cNvPr id="3" name="Rectangle 2"/>
          <p:cNvSpPr/>
          <p:nvPr/>
        </p:nvSpPr>
        <p:spPr>
          <a:xfrm>
            <a:off x="842866" y="1385481"/>
            <a:ext cx="7234333" cy="1323439"/>
          </a:xfrm>
          <a:prstGeom prst="rect">
            <a:avLst/>
          </a:prstGeom>
          <a:solidFill>
            <a:schemeClr val="bg1">
              <a:lumMod val="95000"/>
            </a:schemeClr>
          </a:solidFill>
        </p:spPr>
        <p:txBody>
          <a:bodyPr wrap="square">
            <a:spAutoFit/>
          </a:bodyPr>
          <a:lstStyle/>
          <a:p>
            <a:pPr defTabSz="685787">
              <a:spcBef>
                <a:spcPts val="750"/>
              </a:spcBef>
              <a:defRPr/>
            </a:pPr>
            <a:r>
              <a:rPr lang="id-ID" sz="2000" dirty="0">
                <a:solidFill>
                  <a:schemeClr val="accent1">
                    <a:lumMod val="75000"/>
                  </a:schemeClr>
                </a:solidFill>
              </a:rPr>
              <a:t>Satu aspek penting dari software proses adalah proses flow, menjelaskan bagaimana aktivitas framework, aksi, tugas-tugas yang terjadi dengan setiap framework activity dikelola dengan terurut, seperti pada gambar berikut :</a:t>
            </a:r>
          </a:p>
        </p:txBody>
      </p:sp>
    </p:spTree>
    <p:extLst>
      <p:ext uri="{BB962C8B-B14F-4D97-AF65-F5344CB8AC3E}">
        <p14:creationId xmlns:p14="http://schemas.microsoft.com/office/powerpoint/2010/main" val="2647345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787" fontAlgn="auto">
              <a:spcAft>
                <a:spcPts val="0"/>
              </a:spcAft>
              <a:defRPr/>
            </a:pPr>
            <a:r>
              <a:rPr lang="id-ID" sz="3300" dirty="0"/>
              <a:t>Framework Activity (hal 32)</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9698" t="19355" r="22694" b="46976"/>
          <a:stretch/>
        </p:blipFill>
        <p:spPr bwMode="auto">
          <a:xfrm>
            <a:off x="251519" y="2153430"/>
            <a:ext cx="8640961" cy="3435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122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787" fontAlgn="auto">
              <a:spcAft>
                <a:spcPts val="0"/>
              </a:spcAft>
              <a:defRPr/>
            </a:pPr>
            <a:r>
              <a:rPr lang="id-ID" sz="3300" dirty="0"/>
              <a:t>.......Lanjutan Proses Flow</a:t>
            </a:r>
          </a:p>
        </p:txBody>
      </p:sp>
      <p:pic>
        <p:nvPicPr>
          <p:cNvPr id="3277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2527" y="2303224"/>
            <a:ext cx="1418947" cy="642044"/>
          </a:xfrm>
        </p:spPr>
      </p:pic>
      <p:sp>
        <p:nvSpPr>
          <p:cNvPr id="4" name="Rectangle 3"/>
          <p:cNvSpPr/>
          <p:nvPr/>
        </p:nvSpPr>
        <p:spPr>
          <a:xfrm>
            <a:off x="1757561" y="2303224"/>
            <a:ext cx="1407220" cy="633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77" dirty="0">
                <a:solidFill>
                  <a:schemeClr val="tx1"/>
                </a:solidFill>
              </a:rPr>
              <a:t>Communication</a:t>
            </a:r>
          </a:p>
        </p:txBody>
      </p:sp>
      <p:sp>
        <p:nvSpPr>
          <p:cNvPr id="6" name="Rectangle 5"/>
          <p:cNvSpPr/>
          <p:nvPr/>
        </p:nvSpPr>
        <p:spPr>
          <a:xfrm>
            <a:off x="2883337" y="3455385"/>
            <a:ext cx="1407220" cy="633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62" dirty="0">
                <a:solidFill>
                  <a:schemeClr val="tx1"/>
                </a:solidFill>
              </a:rPr>
              <a:t>Modeling</a:t>
            </a:r>
          </a:p>
        </p:txBody>
      </p:sp>
      <p:sp>
        <p:nvSpPr>
          <p:cNvPr id="7" name="Rectangle 6"/>
          <p:cNvSpPr/>
          <p:nvPr/>
        </p:nvSpPr>
        <p:spPr>
          <a:xfrm>
            <a:off x="4079474" y="4765859"/>
            <a:ext cx="1407220" cy="633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62" dirty="0">
                <a:solidFill>
                  <a:schemeClr val="tx1"/>
                </a:solidFill>
              </a:rPr>
              <a:t>Construction</a:t>
            </a:r>
          </a:p>
        </p:txBody>
      </p:sp>
      <p:sp>
        <p:nvSpPr>
          <p:cNvPr id="8" name="Rectangle 7"/>
          <p:cNvSpPr/>
          <p:nvPr/>
        </p:nvSpPr>
        <p:spPr>
          <a:xfrm>
            <a:off x="6119943" y="4765859"/>
            <a:ext cx="1407220" cy="633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62" dirty="0">
                <a:solidFill>
                  <a:schemeClr val="tx1"/>
                </a:solidFill>
              </a:rPr>
              <a:t>Deployment</a:t>
            </a:r>
          </a:p>
        </p:txBody>
      </p:sp>
      <p:cxnSp>
        <p:nvCxnSpPr>
          <p:cNvPr id="12" name="Straight Arrow Connector 11"/>
          <p:cNvCxnSpPr/>
          <p:nvPr/>
        </p:nvCxnSpPr>
        <p:spPr>
          <a:xfrm>
            <a:off x="1053950" y="2514307"/>
            <a:ext cx="731461"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3164781" y="2531897"/>
            <a:ext cx="731461"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486694" y="5082484"/>
            <a:ext cx="731461"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16" name="Freeform 15"/>
          <p:cNvSpPr/>
          <p:nvPr/>
        </p:nvSpPr>
        <p:spPr>
          <a:xfrm>
            <a:off x="2361493" y="2954064"/>
            <a:ext cx="540900" cy="725598"/>
          </a:xfrm>
          <a:custGeom>
            <a:avLst/>
            <a:gdLst>
              <a:gd name="connsiteX0" fmla="*/ 0 w 585787"/>
              <a:gd name="connsiteY0" fmla="*/ 0 h 785813"/>
              <a:gd name="connsiteX1" fmla="*/ 14287 w 585787"/>
              <a:gd name="connsiteY1" fmla="*/ 771525 h 785813"/>
              <a:gd name="connsiteX2" fmla="*/ 585787 w 585787"/>
              <a:gd name="connsiteY2" fmla="*/ 785813 h 785813"/>
            </a:gdLst>
            <a:ahLst/>
            <a:cxnLst>
              <a:cxn ang="0">
                <a:pos x="connsiteX0" y="connsiteY0"/>
              </a:cxn>
              <a:cxn ang="0">
                <a:pos x="connsiteX1" y="connsiteY1"/>
              </a:cxn>
              <a:cxn ang="0">
                <a:pos x="connsiteX2" y="connsiteY2"/>
              </a:cxn>
            </a:cxnLst>
            <a:rect l="l" t="t" r="r" b="b"/>
            <a:pathLst>
              <a:path w="585787" h="785813">
                <a:moveTo>
                  <a:pt x="0" y="0"/>
                </a:moveTo>
                <a:lnTo>
                  <a:pt x="14287" y="771525"/>
                </a:lnTo>
                <a:lnTo>
                  <a:pt x="585787" y="785813"/>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1662"/>
          </a:p>
        </p:txBody>
      </p:sp>
      <p:sp>
        <p:nvSpPr>
          <p:cNvPr id="17" name="Freeform 16"/>
          <p:cNvSpPr/>
          <p:nvPr/>
        </p:nvSpPr>
        <p:spPr>
          <a:xfrm>
            <a:off x="4314011" y="2927678"/>
            <a:ext cx="580478" cy="751984"/>
          </a:xfrm>
          <a:custGeom>
            <a:avLst/>
            <a:gdLst>
              <a:gd name="connsiteX0" fmla="*/ 614362 w 628650"/>
              <a:gd name="connsiteY0" fmla="*/ 0 h 814388"/>
              <a:gd name="connsiteX1" fmla="*/ 628650 w 628650"/>
              <a:gd name="connsiteY1" fmla="*/ 814388 h 814388"/>
              <a:gd name="connsiteX2" fmla="*/ 0 w 628650"/>
              <a:gd name="connsiteY2" fmla="*/ 814388 h 814388"/>
            </a:gdLst>
            <a:ahLst/>
            <a:cxnLst>
              <a:cxn ang="0">
                <a:pos x="connsiteX0" y="connsiteY0"/>
              </a:cxn>
              <a:cxn ang="0">
                <a:pos x="connsiteX1" y="connsiteY1"/>
              </a:cxn>
              <a:cxn ang="0">
                <a:pos x="connsiteX2" y="connsiteY2"/>
              </a:cxn>
            </a:cxnLst>
            <a:rect l="l" t="t" r="r" b="b"/>
            <a:pathLst>
              <a:path w="628650" h="814388">
                <a:moveTo>
                  <a:pt x="614362" y="0"/>
                </a:moveTo>
                <a:lnTo>
                  <a:pt x="628650" y="814388"/>
                </a:lnTo>
                <a:lnTo>
                  <a:pt x="0" y="814388"/>
                </a:lnTo>
              </a:path>
            </a:pathLst>
          </a:custGeom>
          <a:noFill/>
          <a:ln>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1662"/>
          </a:p>
        </p:txBody>
      </p:sp>
      <p:sp>
        <p:nvSpPr>
          <p:cNvPr id="18" name="Freeform 17"/>
          <p:cNvSpPr/>
          <p:nvPr/>
        </p:nvSpPr>
        <p:spPr>
          <a:xfrm>
            <a:off x="3446225" y="4088635"/>
            <a:ext cx="643510" cy="993849"/>
          </a:xfrm>
          <a:custGeom>
            <a:avLst/>
            <a:gdLst>
              <a:gd name="connsiteX0" fmla="*/ 0 w 671512"/>
              <a:gd name="connsiteY0" fmla="*/ 0 h 971550"/>
              <a:gd name="connsiteX1" fmla="*/ 42862 w 671512"/>
              <a:gd name="connsiteY1" fmla="*/ 971550 h 971550"/>
              <a:gd name="connsiteX2" fmla="*/ 671512 w 671512"/>
              <a:gd name="connsiteY2" fmla="*/ 971550 h 971550"/>
            </a:gdLst>
            <a:ahLst/>
            <a:cxnLst>
              <a:cxn ang="0">
                <a:pos x="connsiteX0" y="connsiteY0"/>
              </a:cxn>
              <a:cxn ang="0">
                <a:pos x="connsiteX1" y="connsiteY1"/>
              </a:cxn>
              <a:cxn ang="0">
                <a:pos x="connsiteX2" y="connsiteY2"/>
              </a:cxn>
            </a:cxnLst>
            <a:rect l="l" t="t" r="r" b="b"/>
            <a:pathLst>
              <a:path w="671512" h="971550">
                <a:moveTo>
                  <a:pt x="0" y="0"/>
                </a:moveTo>
                <a:lnTo>
                  <a:pt x="42862" y="971550"/>
                </a:lnTo>
                <a:lnTo>
                  <a:pt x="671512" y="971550"/>
                </a:lnTo>
              </a:path>
            </a:pathLst>
          </a:cu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1662"/>
          </a:p>
        </p:txBody>
      </p:sp>
      <p:sp>
        <p:nvSpPr>
          <p:cNvPr id="24" name="Rectangle 23"/>
          <p:cNvSpPr/>
          <p:nvPr/>
        </p:nvSpPr>
        <p:spPr>
          <a:xfrm>
            <a:off x="3890378" y="2325212"/>
            <a:ext cx="1407220" cy="633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77" dirty="0">
                <a:solidFill>
                  <a:schemeClr val="tx1"/>
                </a:solidFill>
              </a:rPr>
              <a:t>Planning</a:t>
            </a:r>
          </a:p>
        </p:txBody>
      </p:sp>
      <p:sp>
        <p:nvSpPr>
          <p:cNvPr id="32783" name="TextBox 24"/>
          <p:cNvSpPr txBox="1">
            <a:spLocks noChangeArrowheads="1"/>
          </p:cNvSpPr>
          <p:nvPr/>
        </p:nvSpPr>
        <p:spPr bwMode="auto">
          <a:xfrm>
            <a:off x="1785411" y="5821275"/>
            <a:ext cx="5319586"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id-ID" altLang="id-ID" sz="1662"/>
              <a:t>C. Parallel Process Flow</a:t>
            </a:r>
          </a:p>
        </p:txBody>
      </p:sp>
    </p:spTree>
    <p:extLst>
      <p:ext uri="{BB962C8B-B14F-4D97-AF65-F5344CB8AC3E}">
        <p14:creationId xmlns:p14="http://schemas.microsoft.com/office/powerpoint/2010/main" val="953181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Umbrella Activities</a:t>
            </a:r>
            <a:endParaRPr lang="id-ID" dirty="0"/>
          </a:p>
        </p:txBody>
      </p:sp>
      <p:sp>
        <p:nvSpPr>
          <p:cNvPr id="3" name="Content Placeholder 2"/>
          <p:cNvSpPr>
            <a:spLocks noGrp="1"/>
          </p:cNvSpPr>
          <p:nvPr>
            <p:ph idx="1"/>
          </p:nvPr>
        </p:nvSpPr>
        <p:spPr/>
        <p:txBody>
          <a:bodyPr/>
          <a:lstStyle/>
          <a:p>
            <a:r>
              <a:rPr lang="en-US" sz="2800" dirty="0" smtClean="0"/>
              <a:t>Software </a:t>
            </a:r>
            <a:r>
              <a:rPr lang="en-US" sz="2800" dirty="0"/>
              <a:t>project tracking and control</a:t>
            </a:r>
          </a:p>
          <a:p>
            <a:r>
              <a:rPr lang="id-ID" sz="2800" dirty="0" smtClean="0"/>
              <a:t>Formal </a:t>
            </a:r>
            <a:r>
              <a:rPr lang="id-ID" sz="2800" dirty="0"/>
              <a:t>technical reviews</a:t>
            </a:r>
          </a:p>
          <a:p>
            <a:r>
              <a:rPr lang="id-ID" sz="2800" dirty="0" smtClean="0"/>
              <a:t>Software </a:t>
            </a:r>
            <a:r>
              <a:rPr lang="id-ID" sz="2800" dirty="0"/>
              <a:t>quality assurance</a:t>
            </a:r>
          </a:p>
          <a:p>
            <a:r>
              <a:rPr lang="id-ID" sz="2800" dirty="0" smtClean="0"/>
              <a:t>Software </a:t>
            </a:r>
            <a:r>
              <a:rPr lang="id-ID" sz="2800" dirty="0"/>
              <a:t>configuration management</a:t>
            </a:r>
          </a:p>
          <a:p>
            <a:r>
              <a:rPr lang="id-ID" sz="2800" dirty="0" smtClean="0"/>
              <a:t>Document </a:t>
            </a:r>
            <a:r>
              <a:rPr lang="id-ID" sz="2800" dirty="0"/>
              <a:t>preparation and production</a:t>
            </a:r>
          </a:p>
          <a:p>
            <a:r>
              <a:rPr lang="id-ID" sz="2800" dirty="0" smtClean="0"/>
              <a:t>Reusability </a:t>
            </a:r>
            <a:r>
              <a:rPr lang="id-ID" sz="2800" dirty="0"/>
              <a:t>management</a:t>
            </a:r>
          </a:p>
          <a:p>
            <a:r>
              <a:rPr lang="id-ID" sz="2800" dirty="0" smtClean="0"/>
              <a:t>Measurement</a:t>
            </a:r>
            <a:endParaRPr lang="id-ID" sz="2800" dirty="0"/>
          </a:p>
          <a:p>
            <a:r>
              <a:rPr lang="id-ID" sz="2800" dirty="0" smtClean="0"/>
              <a:t>Risk </a:t>
            </a:r>
            <a:r>
              <a:rPr lang="id-ID" sz="2800" dirty="0"/>
              <a:t>management</a:t>
            </a:r>
          </a:p>
          <a:p>
            <a:endParaRPr lang="id-ID" sz="2800" dirty="0"/>
          </a:p>
        </p:txBody>
      </p:sp>
    </p:spTree>
    <p:extLst>
      <p:ext uri="{BB962C8B-B14F-4D97-AF65-F5344CB8AC3E}">
        <p14:creationId xmlns:p14="http://schemas.microsoft.com/office/powerpoint/2010/main" val="242544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787" fontAlgn="auto">
              <a:spcAft>
                <a:spcPts val="0"/>
              </a:spcAft>
              <a:defRPr/>
            </a:pPr>
            <a:r>
              <a:rPr lang="id-ID" sz="3300" dirty="0"/>
              <a:t>Process Patterns</a:t>
            </a:r>
          </a:p>
        </p:txBody>
      </p:sp>
      <p:sp>
        <p:nvSpPr>
          <p:cNvPr id="3" name="Content Placeholder 2"/>
          <p:cNvSpPr>
            <a:spLocks noGrp="1"/>
          </p:cNvSpPr>
          <p:nvPr>
            <p:ph idx="1"/>
          </p:nvPr>
        </p:nvSpPr>
        <p:spPr/>
        <p:txBody>
          <a:bodyPr/>
          <a:lstStyle/>
          <a:p>
            <a:pPr marL="171447" indent="-171447" defTabSz="685787" fontAlgn="auto">
              <a:spcBef>
                <a:spcPts val="750"/>
              </a:spcBef>
              <a:spcAft>
                <a:spcPts val="0"/>
              </a:spcAft>
              <a:defRPr/>
            </a:pPr>
            <a:r>
              <a:rPr lang="id-ID" sz="2100" dirty="0" smtClean="0"/>
              <a:t>Process pattern </a:t>
            </a:r>
            <a:r>
              <a:rPr lang="id-ID" sz="2100" dirty="0" smtClean="0">
                <a:solidFill>
                  <a:srgbClr val="FFFF00"/>
                </a:solidFill>
              </a:rPr>
              <a:t>menjelaskan</a:t>
            </a:r>
            <a:r>
              <a:rPr lang="id-ID" sz="2100" dirty="0" smtClean="0"/>
              <a:t> proses yang berhubungan dengan masalah yang dihadapi selama pekerjaan software engineering, </a:t>
            </a:r>
            <a:r>
              <a:rPr lang="id-ID" sz="2100" dirty="0" smtClean="0">
                <a:solidFill>
                  <a:srgbClr val="FFFF00"/>
                </a:solidFill>
              </a:rPr>
              <a:t>mengidentifikasi </a:t>
            </a:r>
            <a:r>
              <a:rPr lang="id-ID" sz="2100" dirty="0" smtClean="0"/>
              <a:t>lingkungan dimana masalah telah ditemui/dihadapi dan </a:t>
            </a:r>
            <a:r>
              <a:rPr lang="id-ID" sz="2100" dirty="0" smtClean="0">
                <a:solidFill>
                  <a:srgbClr val="FFFF00"/>
                </a:solidFill>
              </a:rPr>
              <a:t>menyarankan</a:t>
            </a:r>
            <a:r>
              <a:rPr lang="id-ID" sz="2100" dirty="0" smtClean="0"/>
              <a:t> satu atau lebih solusi yang tepat</a:t>
            </a:r>
          </a:p>
          <a:p>
            <a:pPr marL="171447" indent="-171447" defTabSz="685787" fontAlgn="auto">
              <a:spcBef>
                <a:spcPts val="750"/>
              </a:spcBef>
              <a:spcAft>
                <a:spcPts val="0"/>
              </a:spcAft>
              <a:defRPr/>
            </a:pPr>
            <a:r>
              <a:rPr lang="id-ID" sz="2100" dirty="0" smtClean="0"/>
              <a:t>Process  pattern menyediakan template – sebuah metode yang konsisten untuk menggambarkan solusi dari masalah dalam konteks proses software.</a:t>
            </a:r>
          </a:p>
          <a:p>
            <a:pPr marL="171447" indent="-171447" defTabSz="685787" fontAlgn="auto">
              <a:spcBef>
                <a:spcPts val="750"/>
              </a:spcBef>
              <a:spcAft>
                <a:spcPts val="0"/>
              </a:spcAft>
              <a:defRPr/>
            </a:pPr>
            <a:r>
              <a:rPr lang="id-ID" sz="2100" dirty="0" smtClean="0"/>
              <a:t>Process pattern menyediakan sebuah mekanisme yang efektif untuk mengatasi masalah yang berhubungan dengan proses software. Pola ini memungkinkan untuk mengembangkan deskripsi proses hirarki yang dimulai pada tingkat tertinggi level abstrak </a:t>
            </a:r>
            <a:endParaRPr lang="id-ID" sz="2100" dirty="0"/>
          </a:p>
        </p:txBody>
      </p:sp>
    </p:spTree>
    <p:extLst>
      <p:ext uri="{BB962C8B-B14F-4D97-AF65-F5344CB8AC3E}">
        <p14:creationId xmlns:p14="http://schemas.microsoft.com/office/powerpoint/2010/main" val="4211989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787" fontAlgn="auto">
              <a:spcAft>
                <a:spcPts val="0"/>
              </a:spcAft>
              <a:defRPr/>
            </a:pPr>
            <a:r>
              <a:rPr lang="id-ID" sz="3300" dirty="0"/>
              <a:t>Proses Assessment and Improvement</a:t>
            </a:r>
          </a:p>
        </p:txBody>
      </p:sp>
      <p:sp>
        <p:nvSpPr>
          <p:cNvPr id="3" name="Content Placeholder 2"/>
          <p:cNvSpPr>
            <a:spLocks noGrp="1"/>
          </p:cNvSpPr>
          <p:nvPr>
            <p:ph idx="1"/>
          </p:nvPr>
        </p:nvSpPr>
        <p:spPr/>
        <p:txBody>
          <a:bodyPr/>
          <a:lstStyle/>
          <a:p>
            <a:pPr marL="171447" indent="-171447" defTabSz="685787" fontAlgn="auto">
              <a:spcBef>
                <a:spcPts val="750"/>
              </a:spcBef>
              <a:spcAft>
                <a:spcPts val="0"/>
              </a:spcAft>
              <a:defRPr/>
            </a:pPr>
            <a:r>
              <a:rPr lang="id-ID" sz="2400" dirty="0" smtClean="0"/>
              <a:t>Software Process  </a:t>
            </a:r>
            <a:r>
              <a:rPr lang="id-ID" sz="2400" i="1" dirty="0" smtClean="0">
                <a:solidFill>
                  <a:srgbClr val="C00000"/>
                </a:solidFill>
              </a:rPr>
              <a:t>tidak  menjamin</a:t>
            </a:r>
            <a:r>
              <a:rPr lang="id-ID" sz="2400" dirty="0" smtClean="0"/>
              <a:t> bahwa software akan dikirim tepat waktu, memenuhi kebutuhan pelanggan, atau hal tersebut akan menunjukkan karakteristik yang akan menyebabkan karakteristik kualitas berjangka waktu panjang. </a:t>
            </a:r>
          </a:p>
          <a:p>
            <a:pPr marL="171447" indent="-171447" defTabSz="685787" fontAlgn="auto">
              <a:spcBef>
                <a:spcPts val="750"/>
              </a:spcBef>
              <a:spcAft>
                <a:spcPts val="0"/>
              </a:spcAft>
              <a:defRPr/>
            </a:pPr>
            <a:endParaRPr lang="id-ID" sz="2400" dirty="0" smtClean="0"/>
          </a:p>
          <a:p>
            <a:pPr marL="171447" indent="-171447" defTabSz="685787" fontAlgn="auto">
              <a:spcBef>
                <a:spcPts val="750"/>
              </a:spcBef>
              <a:spcAft>
                <a:spcPts val="0"/>
              </a:spcAft>
              <a:defRPr/>
            </a:pPr>
            <a:r>
              <a:rPr lang="id-ID" sz="2400" dirty="0" smtClean="0"/>
              <a:t>Proses itu sendiri dapat dinilai untuk memastikan bahwa hal tersebut memenuhi kriteria proses dasar yang telah terbukti penting untuk keberhasilan software engineering.</a:t>
            </a:r>
          </a:p>
        </p:txBody>
      </p:sp>
    </p:spTree>
    <p:extLst>
      <p:ext uri="{BB962C8B-B14F-4D97-AF65-F5344CB8AC3E}">
        <p14:creationId xmlns:p14="http://schemas.microsoft.com/office/powerpoint/2010/main" val="700175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defTabSz="685787" fontAlgn="auto">
              <a:spcBef>
                <a:spcPts val="750"/>
              </a:spcBef>
              <a:spcAft>
                <a:spcPts val="0"/>
              </a:spcAft>
              <a:buNone/>
              <a:defRPr/>
            </a:pPr>
            <a:endParaRPr lang="id-ID" sz="2000" dirty="0" smtClean="0"/>
          </a:p>
          <a:p>
            <a:pPr marL="0" indent="0" defTabSz="685787" fontAlgn="auto">
              <a:spcBef>
                <a:spcPts val="750"/>
              </a:spcBef>
              <a:spcAft>
                <a:spcPts val="0"/>
              </a:spcAft>
              <a:buNone/>
              <a:defRPr/>
            </a:pPr>
            <a:r>
              <a:rPr lang="id-ID" sz="2000" dirty="0" smtClean="0"/>
              <a:t>Sejumlah pendekatan </a:t>
            </a:r>
            <a:r>
              <a:rPr lang="id-ID" sz="2000" dirty="0"/>
              <a:t>yang berbeda pada penilaian software proses dan </a:t>
            </a:r>
            <a:r>
              <a:rPr lang="en-US" sz="2000" dirty="0" err="1" smtClean="0"/>
              <a:t>perbaikan-perbaikan</a:t>
            </a:r>
            <a:r>
              <a:rPr lang="id-ID" sz="2000" dirty="0" smtClean="0"/>
              <a:t> </a:t>
            </a:r>
            <a:r>
              <a:rPr lang="id-ID" sz="2000" dirty="0"/>
              <a:t>telah diusulkan selama beberapa dekade </a:t>
            </a:r>
            <a:r>
              <a:rPr lang="id-ID" sz="2000" dirty="0" smtClean="0"/>
              <a:t>terakhir</a:t>
            </a:r>
            <a:r>
              <a:rPr lang="en-US" sz="2000" dirty="0" smtClean="0"/>
              <a:t> </a:t>
            </a:r>
            <a:r>
              <a:rPr lang="en-US" sz="2000" dirty="0" err="1" smtClean="0"/>
              <a:t>salah</a:t>
            </a:r>
            <a:r>
              <a:rPr lang="en-US" sz="2000" dirty="0" smtClean="0"/>
              <a:t> </a:t>
            </a:r>
            <a:r>
              <a:rPr lang="en-US" sz="2000" dirty="0" err="1" smtClean="0"/>
              <a:t>satunya</a:t>
            </a:r>
            <a:r>
              <a:rPr lang="en-US" sz="2000" dirty="0" smtClean="0"/>
              <a:t> </a:t>
            </a:r>
            <a:r>
              <a:rPr lang="en-US" sz="2000" dirty="0" err="1" smtClean="0"/>
              <a:t>adalah</a:t>
            </a:r>
            <a:endParaRPr lang="id-ID" sz="2000" dirty="0" smtClean="0"/>
          </a:p>
          <a:p>
            <a:pPr marL="0" indent="0" defTabSz="685787" fontAlgn="auto">
              <a:spcBef>
                <a:spcPts val="750"/>
              </a:spcBef>
              <a:spcAft>
                <a:spcPts val="0"/>
              </a:spcAft>
              <a:buNone/>
              <a:defRPr/>
            </a:pPr>
            <a:r>
              <a:rPr lang="id-ID" sz="2000" b="1" dirty="0" smtClean="0"/>
              <a:t>Standard CMMI Assessment Method for process Improvement (SCAMPI)</a:t>
            </a:r>
          </a:p>
          <a:p>
            <a:pPr marL="0" indent="0" defTabSz="685787" fontAlgn="auto">
              <a:spcBef>
                <a:spcPts val="750"/>
              </a:spcBef>
              <a:spcAft>
                <a:spcPts val="0"/>
              </a:spcAft>
              <a:buNone/>
              <a:defRPr/>
            </a:pPr>
            <a:r>
              <a:rPr lang="en-US" sz="2000" dirty="0" err="1" smtClean="0"/>
              <a:t>Selain</a:t>
            </a:r>
            <a:r>
              <a:rPr lang="en-US" sz="2000" dirty="0" smtClean="0"/>
              <a:t> </a:t>
            </a:r>
            <a:r>
              <a:rPr lang="en-US" sz="2000" dirty="0" err="1" smtClean="0"/>
              <a:t>itu</a:t>
            </a:r>
            <a:r>
              <a:rPr lang="en-US" sz="2000" dirty="0" smtClean="0"/>
              <a:t> </a:t>
            </a:r>
            <a:r>
              <a:rPr lang="en-US" sz="2000" dirty="0" err="1" smtClean="0"/>
              <a:t>terdapat</a:t>
            </a:r>
            <a:r>
              <a:rPr lang="en-US" sz="2000" dirty="0" smtClean="0"/>
              <a:t> pula </a:t>
            </a:r>
            <a:r>
              <a:rPr lang="id-ID" sz="2000" b="1" dirty="0" smtClean="0"/>
              <a:t>ISO 9001:2000 for Software</a:t>
            </a:r>
            <a:endParaRPr lang="id-ID" sz="2000" b="1" dirty="0"/>
          </a:p>
        </p:txBody>
      </p:sp>
      <p:sp>
        <p:nvSpPr>
          <p:cNvPr id="4" name="Title 1"/>
          <p:cNvSpPr>
            <a:spLocks noGrp="1"/>
          </p:cNvSpPr>
          <p:nvPr>
            <p:ph type="title"/>
          </p:nvPr>
        </p:nvSpPr>
        <p:spPr>
          <a:xfrm>
            <a:off x="381000" y="16701"/>
            <a:ext cx="7696200" cy="1143000"/>
          </a:xfrm>
        </p:spPr>
        <p:txBody>
          <a:bodyPr/>
          <a:lstStyle/>
          <a:p>
            <a:pPr defTabSz="685787" fontAlgn="auto">
              <a:spcAft>
                <a:spcPts val="0"/>
              </a:spcAft>
              <a:defRPr/>
            </a:pPr>
            <a:r>
              <a:rPr lang="id-ID" sz="3300" dirty="0"/>
              <a:t>Proses Assessment and Improvement</a:t>
            </a:r>
          </a:p>
        </p:txBody>
      </p:sp>
    </p:spTree>
    <p:extLst>
      <p:ext uri="{BB962C8B-B14F-4D97-AF65-F5344CB8AC3E}">
        <p14:creationId xmlns:p14="http://schemas.microsoft.com/office/powerpoint/2010/main" val="795759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19D294D2-9819-43A7-ABEE-BC84648FEE9A}" type="slidenum">
              <a:rPr lang="en-US" altLang="id-ID" sz="1108">
                <a:solidFill>
                  <a:srgbClr val="898989"/>
                </a:solidFill>
                <a:latin typeface="Times New Roman" panose="02020603050405020304" pitchFamily="18" charset="0"/>
              </a:rPr>
              <a:pPr/>
              <a:t>18</a:t>
            </a:fld>
            <a:endParaRPr lang="en-US" altLang="id-ID" sz="1108">
              <a:solidFill>
                <a:srgbClr val="898989"/>
              </a:solidFill>
              <a:latin typeface="Times New Roman" panose="02020603050405020304" pitchFamily="18" charset="0"/>
            </a:endParaRPr>
          </a:p>
        </p:txBody>
      </p:sp>
      <p:sp>
        <p:nvSpPr>
          <p:cNvPr id="17411" name="Rectangle 2"/>
          <p:cNvSpPr>
            <a:spLocks noGrp="1" noChangeArrowheads="1"/>
          </p:cNvSpPr>
          <p:nvPr>
            <p:ph type="title" idx="4294967295"/>
          </p:nvPr>
        </p:nvSpPr>
        <p:spPr>
          <a:xfrm>
            <a:off x="1109512" y="337502"/>
            <a:ext cx="6225484" cy="532105"/>
          </a:xfrm>
        </p:spPr>
        <p:txBody>
          <a:bodyPr>
            <a:normAutofit fontScale="90000"/>
          </a:bodyPr>
          <a:lstStyle/>
          <a:p>
            <a:pPr defTabSz="685787" fontAlgn="auto">
              <a:spcAft>
                <a:spcPts val="0"/>
              </a:spcAft>
              <a:defRPr/>
            </a:pPr>
            <a:r>
              <a:rPr lang="en-US" sz="3694" dirty="0">
                <a:solidFill>
                  <a:schemeClr val="bg1"/>
                </a:solidFill>
                <a:latin typeface="Tahoma" panose="020B0604030504040204" pitchFamily="34" charset="0"/>
                <a:ea typeface="Tahoma" panose="020B0604030504040204" pitchFamily="34" charset="0"/>
                <a:cs typeface="Tahoma" panose="020B0604030504040204" pitchFamily="34" charset="0"/>
              </a:rPr>
              <a:t>Capability Maturity Model Integration (CMMI)</a:t>
            </a:r>
          </a:p>
        </p:txBody>
      </p:sp>
      <p:sp>
        <p:nvSpPr>
          <p:cNvPr id="40964" name="Rectangle 3"/>
          <p:cNvSpPr>
            <a:spLocks noChangeArrowheads="1"/>
          </p:cNvSpPr>
          <p:nvPr/>
        </p:nvSpPr>
        <p:spPr bwMode="auto">
          <a:xfrm>
            <a:off x="1763688" y="4493211"/>
            <a:ext cx="6637125" cy="51011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GB" altLang="id-ID" sz="2216">
              <a:latin typeface="Times New Roman" panose="02020603050405020304" pitchFamily="18" charset="0"/>
            </a:endParaRPr>
          </a:p>
        </p:txBody>
      </p:sp>
      <p:sp>
        <p:nvSpPr>
          <p:cNvPr id="40965" name="Rectangle 4"/>
          <p:cNvSpPr>
            <a:spLocks noChangeArrowheads="1"/>
          </p:cNvSpPr>
          <p:nvPr/>
        </p:nvSpPr>
        <p:spPr bwMode="auto">
          <a:xfrm>
            <a:off x="2627784" y="3991889"/>
            <a:ext cx="5771563" cy="50132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GB" altLang="id-ID" sz="2216">
              <a:latin typeface="Times New Roman" panose="02020603050405020304" pitchFamily="18" charset="0"/>
            </a:endParaRPr>
          </a:p>
        </p:txBody>
      </p:sp>
      <p:sp>
        <p:nvSpPr>
          <p:cNvPr id="40966" name="Rectangle 5"/>
          <p:cNvSpPr>
            <a:spLocks noChangeArrowheads="1"/>
          </p:cNvSpPr>
          <p:nvPr/>
        </p:nvSpPr>
        <p:spPr bwMode="auto">
          <a:xfrm>
            <a:off x="3563889" y="3461249"/>
            <a:ext cx="4835458" cy="52184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GB" altLang="id-ID" sz="2216">
              <a:latin typeface="Times New Roman" panose="02020603050405020304" pitchFamily="18" charset="0"/>
            </a:endParaRPr>
          </a:p>
        </p:txBody>
      </p:sp>
      <p:sp>
        <p:nvSpPr>
          <p:cNvPr id="40967" name="Rectangle 6"/>
          <p:cNvSpPr>
            <a:spLocks noChangeArrowheads="1"/>
          </p:cNvSpPr>
          <p:nvPr/>
        </p:nvSpPr>
        <p:spPr bwMode="auto">
          <a:xfrm>
            <a:off x="4283968" y="2936473"/>
            <a:ext cx="4115379" cy="5247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GB" altLang="id-ID" sz="2216">
              <a:latin typeface="Times New Roman" panose="02020603050405020304" pitchFamily="18" charset="0"/>
            </a:endParaRPr>
          </a:p>
        </p:txBody>
      </p:sp>
      <p:sp>
        <p:nvSpPr>
          <p:cNvPr id="40968" name="Rectangle 7"/>
          <p:cNvSpPr>
            <a:spLocks noChangeArrowheads="1"/>
          </p:cNvSpPr>
          <p:nvPr/>
        </p:nvSpPr>
        <p:spPr bwMode="auto">
          <a:xfrm>
            <a:off x="5508104" y="1881058"/>
            <a:ext cx="2892709" cy="562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GB" altLang="id-ID" sz="2216">
              <a:latin typeface="Times New Roman" panose="02020603050405020304" pitchFamily="18" charset="0"/>
            </a:endParaRPr>
          </a:p>
        </p:txBody>
      </p:sp>
      <p:sp>
        <p:nvSpPr>
          <p:cNvPr id="40969" name="Text Box 8"/>
          <p:cNvSpPr txBox="1">
            <a:spLocks noChangeArrowheads="1"/>
          </p:cNvSpPr>
          <p:nvPr/>
        </p:nvSpPr>
        <p:spPr bwMode="auto">
          <a:xfrm>
            <a:off x="3767039" y="4533185"/>
            <a:ext cx="2511872" cy="34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52" tIns="46425" rIns="92852" bIns="46425">
            <a:spAutoFit/>
          </a:bodyPr>
          <a:lstStyle>
            <a:lvl1pPr defTabSz="1004888">
              <a:defRPr>
                <a:solidFill>
                  <a:schemeClr val="tx1"/>
                </a:solidFill>
                <a:latin typeface="Tahoma" panose="020B0604030504040204" pitchFamily="34" charset="0"/>
                <a:cs typeface="Arial" panose="020B0604020202020204" pitchFamily="34" charset="0"/>
              </a:defRPr>
            </a:lvl1pPr>
            <a:lvl2pPr marL="742950" indent="-285750" defTabSz="1004888">
              <a:defRPr>
                <a:solidFill>
                  <a:schemeClr val="tx1"/>
                </a:solidFill>
                <a:latin typeface="Tahoma" panose="020B0604030504040204" pitchFamily="34" charset="0"/>
                <a:cs typeface="Arial" panose="020B0604020202020204" pitchFamily="34" charset="0"/>
              </a:defRPr>
            </a:lvl2pPr>
            <a:lvl3pPr marL="1143000" indent="-228600" defTabSz="1004888">
              <a:defRPr>
                <a:solidFill>
                  <a:schemeClr val="tx1"/>
                </a:solidFill>
                <a:latin typeface="Tahoma" panose="020B0604030504040204" pitchFamily="34" charset="0"/>
                <a:cs typeface="Arial" panose="020B0604020202020204" pitchFamily="34" charset="0"/>
              </a:defRPr>
            </a:lvl3pPr>
            <a:lvl4pPr marL="1600200" indent="-228600" defTabSz="1004888">
              <a:defRPr>
                <a:solidFill>
                  <a:schemeClr val="tx1"/>
                </a:solidFill>
                <a:latin typeface="Tahoma" panose="020B0604030504040204" pitchFamily="34" charset="0"/>
                <a:cs typeface="Arial" panose="020B0604020202020204" pitchFamily="34" charset="0"/>
              </a:defRPr>
            </a:lvl4pPr>
            <a:lvl5pPr marL="2057400" indent="-228600" defTabSz="1004888">
              <a:defRPr>
                <a:solidFill>
                  <a:schemeClr val="tx1"/>
                </a:solidFill>
                <a:latin typeface="Tahoma" panose="020B0604030504040204" pitchFamily="34" charset="0"/>
                <a:cs typeface="Arial" panose="020B0604020202020204" pitchFamily="34" charset="0"/>
              </a:defRPr>
            </a:lvl5pPr>
            <a:lvl6pPr marL="25146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lnSpc>
                <a:spcPct val="90000"/>
              </a:lnSpc>
            </a:pPr>
            <a:r>
              <a:rPr lang="en-US" altLang="id-ID" sz="1847" b="1" dirty="0">
                <a:latin typeface="Arial" panose="020B0604020202020204" pitchFamily="34" charset="0"/>
              </a:rPr>
              <a:t>Level  0 : Incomplete</a:t>
            </a:r>
          </a:p>
        </p:txBody>
      </p:sp>
      <p:sp>
        <p:nvSpPr>
          <p:cNvPr id="40970" name="Text Box 9"/>
          <p:cNvSpPr txBox="1">
            <a:spLocks noChangeArrowheads="1"/>
          </p:cNvSpPr>
          <p:nvPr/>
        </p:nvSpPr>
        <p:spPr bwMode="auto">
          <a:xfrm>
            <a:off x="4316288" y="4122018"/>
            <a:ext cx="2383632" cy="34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52" tIns="46425" rIns="92852" bIns="46425">
            <a:spAutoFit/>
          </a:bodyPr>
          <a:lstStyle>
            <a:lvl1pPr defTabSz="1004888">
              <a:defRPr>
                <a:solidFill>
                  <a:schemeClr val="tx1"/>
                </a:solidFill>
                <a:latin typeface="Tahoma" panose="020B0604030504040204" pitchFamily="34" charset="0"/>
                <a:cs typeface="Arial" panose="020B0604020202020204" pitchFamily="34" charset="0"/>
              </a:defRPr>
            </a:lvl1pPr>
            <a:lvl2pPr marL="742950" indent="-285750" defTabSz="1004888">
              <a:defRPr>
                <a:solidFill>
                  <a:schemeClr val="tx1"/>
                </a:solidFill>
                <a:latin typeface="Tahoma" panose="020B0604030504040204" pitchFamily="34" charset="0"/>
                <a:cs typeface="Arial" panose="020B0604020202020204" pitchFamily="34" charset="0"/>
              </a:defRPr>
            </a:lvl2pPr>
            <a:lvl3pPr marL="1143000" indent="-228600" defTabSz="1004888">
              <a:defRPr>
                <a:solidFill>
                  <a:schemeClr val="tx1"/>
                </a:solidFill>
                <a:latin typeface="Tahoma" panose="020B0604030504040204" pitchFamily="34" charset="0"/>
                <a:cs typeface="Arial" panose="020B0604020202020204" pitchFamily="34" charset="0"/>
              </a:defRPr>
            </a:lvl3pPr>
            <a:lvl4pPr marL="1600200" indent="-228600" defTabSz="1004888">
              <a:defRPr>
                <a:solidFill>
                  <a:schemeClr val="tx1"/>
                </a:solidFill>
                <a:latin typeface="Tahoma" panose="020B0604030504040204" pitchFamily="34" charset="0"/>
                <a:cs typeface="Arial" panose="020B0604020202020204" pitchFamily="34" charset="0"/>
              </a:defRPr>
            </a:lvl4pPr>
            <a:lvl5pPr marL="2057400" indent="-228600" defTabSz="1004888">
              <a:defRPr>
                <a:solidFill>
                  <a:schemeClr val="tx1"/>
                </a:solidFill>
                <a:latin typeface="Tahoma" panose="020B0604030504040204" pitchFamily="34" charset="0"/>
                <a:cs typeface="Arial" panose="020B0604020202020204" pitchFamily="34" charset="0"/>
              </a:defRPr>
            </a:lvl5pPr>
            <a:lvl6pPr marL="25146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lnSpc>
                <a:spcPct val="90000"/>
              </a:lnSpc>
            </a:pPr>
            <a:r>
              <a:rPr lang="en-US" altLang="id-ID" sz="1847" b="1" dirty="0">
                <a:latin typeface="Arial" panose="020B0604020202020204" pitchFamily="34" charset="0"/>
              </a:rPr>
              <a:t>Level 1 : Performed</a:t>
            </a:r>
          </a:p>
        </p:txBody>
      </p:sp>
      <p:sp>
        <p:nvSpPr>
          <p:cNvPr id="40971" name="Text Box 10"/>
          <p:cNvSpPr txBox="1">
            <a:spLocks noChangeArrowheads="1"/>
          </p:cNvSpPr>
          <p:nvPr/>
        </p:nvSpPr>
        <p:spPr bwMode="auto">
          <a:xfrm>
            <a:off x="4869952" y="3589539"/>
            <a:ext cx="2223331" cy="34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52" tIns="46425" rIns="92852" bIns="46425">
            <a:spAutoFit/>
          </a:bodyPr>
          <a:lstStyle>
            <a:lvl1pPr defTabSz="1004888">
              <a:defRPr>
                <a:solidFill>
                  <a:schemeClr val="tx1"/>
                </a:solidFill>
                <a:latin typeface="Tahoma" panose="020B0604030504040204" pitchFamily="34" charset="0"/>
                <a:cs typeface="Arial" panose="020B0604020202020204" pitchFamily="34" charset="0"/>
              </a:defRPr>
            </a:lvl1pPr>
            <a:lvl2pPr marL="742950" indent="-285750" defTabSz="1004888">
              <a:defRPr>
                <a:solidFill>
                  <a:schemeClr val="tx1"/>
                </a:solidFill>
                <a:latin typeface="Tahoma" panose="020B0604030504040204" pitchFamily="34" charset="0"/>
                <a:cs typeface="Arial" panose="020B0604020202020204" pitchFamily="34" charset="0"/>
              </a:defRPr>
            </a:lvl2pPr>
            <a:lvl3pPr marL="1143000" indent="-228600" defTabSz="1004888">
              <a:defRPr>
                <a:solidFill>
                  <a:schemeClr val="tx1"/>
                </a:solidFill>
                <a:latin typeface="Tahoma" panose="020B0604030504040204" pitchFamily="34" charset="0"/>
                <a:cs typeface="Arial" panose="020B0604020202020204" pitchFamily="34" charset="0"/>
              </a:defRPr>
            </a:lvl3pPr>
            <a:lvl4pPr marL="1600200" indent="-228600" defTabSz="1004888">
              <a:defRPr>
                <a:solidFill>
                  <a:schemeClr val="tx1"/>
                </a:solidFill>
                <a:latin typeface="Tahoma" panose="020B0604030504040204" pitchFamily="34" charset="0"/>
                <a:cs typeface="Arial" panose="020B0604020202020204" pitchFamily="34" charset="0"/>
              </a:defRPr>
            </a:lvl4pPr>
            <a:lvl5pPr marL="2057400" indent="-228600" defTabSz="1004888">
              <a:defRPr>
                <a:solidFill>
                  <a:schemeClr val="tx1"/>
                </a:solidFill>
                <a:latin typeface="Tahoma" panose="020B0604030504040204" pitchFamily="34" charset="0"/>
                <a:cs typeface="Arial" panose="020B0604020202020204" pitchFamily="34" charset="0"/>
              </a:defRPr>
            </a:lvl5pPr>
            <a:lvl6pPr marL="25146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lnSpc>
                <a:spcPct val="90000"/>
              </a:lnSpc>
            </a:pPr>
            <a:r>
              <a:rPr lang="en-US" altLang="id-ID" sz="1847" b="1" dirty="0">
                <a:latin typeface="Arial" panose="020B0604020202020204" pitchFamily="34" charset="0"/>
              </a:rPr>
              <a:t>Level 2 : Managed</a:t>
            </a:r>
          </a:p>
        </p:txBody>
      </p:sp>
      <p:sp>
        <p:nvSpPr>
          <p:cNvPr id="40972" name="Text Box 11"/>
          <p:cNvSpPr txBox="1">
            <a:spLocks noChangeArrowheads="1"/>
          </p:cNvSpPr>
          <p:nvPr/>
        </p:nvSpPr>
        <p:spPr bwMode="auto">
          <a:xfrm>
            <a:off x="5515818" y="2993549"/>
            <a:ext cx="2066238" cy="34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52" tIns="46425" rIns="92852" bIns="46425">
            <a:spAutoFit/>
          </a:bodyPr>
          <a:lstStyle>
            <a:lvl1pPr defTabSz="1004888">
              <a:defRPr>
                <a:solidFill>
                  <a:schemeClr val="tx1"/>
                </a:solidFill>
                <a:latin typeface="Tahoma" panose="020B0604030504040204" pitchFamily="34" charset="0"/>
                <a:cs typeface="Arial" panose="020B0604020202020204" pitchFamily="34" charset="0"/>
              </a:defRPr>
            </a:lvl1pPr>
            <a:lvl2pPr marL="742950" indent="-285750" defTabSz="1004888">
              <a:defRPr>
                <a:solidFill>
                  <a:schemeClr val="tx1"/>
                </a:solidFill>
                <a:latin typeface="Tahoma" panose="020B0604030504040204" pitchFamily="34" charset="0"/>
                <a:cs typeface="Arial" panose="020B0604020202020204" pitchFamily="34" charset="0"/>
              </a:defRPr>
            </a:lvl2pPr>
            <a:lvl3pPr marL="1143000" indent="-228600" defTabSz="1004888">
              <a:defRPr>
                <a:solidFill>
                  <a:schemeClr val="tx1"/>
                </a:solidFill>
                <a:latin typeface="Tahoma" panose="020B0604030504040204" pitchFamily="34" charset="0"/>
                <a:cs typeface="Arial" panose="020B0604020202020204" pitchFamily="34" charset="0"/>
              </a:defRPr>
            </a:lvl3pPr>
            <a:lvl4pPr marL="1600200" indent="-228600" defTabSz="1004888">
              <a:defRPr>
                <a:solidFill>
                  <a:schemeClr val="tx1"/>
                </a:solidFill>
                <a:latin typeface="Tahoma" panose="020B0604030504040204" pitchFamily="34" charset="0"/>
                <a:cs typeface="Arial" panose="020B0604020202020204" pitchFamily="34" charset="0"/>
              </a:defRPr>
            </a:lvl4pPr>
            <a:lvl5pPr marL="2057400" indent="-228600" defTabSz="1004888">
              <a:defRPr>
                <a:solidFill>
                  <a:schemeClr val="tx1"/>
                </a:solidFill>
                <a:latin typeface="Tahoma" panose="020B0604030504040204" pitchFamily="34" charset="0"/>
                <a:cs typeface="Arial" panose="020B0604020202020204" pitchFamily="34" charset="0"/>
              </a:defRPr>
            </a:lvl5pPr>
            <a:lvl6pPr marL="25146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lnSpc>
                <a:spcPct val="90000"/>
              </a:lnSpc>
            </a:pPr>
            <a:r>
              <a:rPr lang="en-US" altLang="id-ID" sz="1847" b="1" dirty="0">
                <a:latin typeface="Arial" panose="020B0604020202020204" pitchFamily="34" charset="0"/>
              </a:rPr>
              <a:t>Level 3 : Defined</a:t>
            </a:r>
          </a:p>
        </p:txBody>
      </p:sp>
      <p:sp>
        <p:nvSpPr>
          <p:cNvPr id="40973" name="Text Box 12"/>
          <p:cNvSpPr txBox="1">
            <a:spLocks noChangeArrowheads="1"/>
          </p:cNvSpPr>
          <p:nvPr/>
        </p:nvSpPr>
        <p:spPr bwMode="auto">
          <a:xfrm>
            <a:off x="5777069" y="2023989"/>
            <a:ext cx="2354778" cy="34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52" tIns="46425" rIns="92852" bIns="46425">
            <a:spAutoFit/>
          </a:bodyPr>
          <a:lstStyle>
            <a:lvl1pPr defTabSz="1004888">
              <a:defRPr>
                <a:solidFill>
                  <a:schemeClr val="tx1"/>
                </a:solidFill>
                <a:latin typeface="Tahoma" panose="020B0604030504040204" pitchFamily="34" charset="0"/>
                <a:cs typeface="Arial" panose="020B0604020202020204" pitchFamily="34" charset="0"/>
              </a:defRPr>
            </a:lvl1pPr>
            <a:lvl2pPr marL="742950" indent="-285750" defTabSz="1004888">
              <a:defRPr>
                <a:solidFill>
                  <a:schemeClr val="tx1"/>
                </a:solidFill>
                <a:latin typeface="Tahoma" panose="020B0604030504040204" pitchFamily="34" charset="0"/>
                <a:cs typeface="Arial" panose="020B0604020202020204" pitchFamily="34" charset="0"/>
              </a:defRPr>
            </a:lvl2pPr>
            <a:lvl3pPr marL="1143000" indent="-228600" defTabSz="1004888">
              <a:defRPr>
                <a:solidFill>
                  <a:schemeClr val="tx1"/>
                </a:solidFill>
                <a:latin typeface="Tahoma" panose="020B0604030504040204" pitchFamily="34" charset="0"/>
                <a:cs typeface="Arial" panose="020B0604020202020204" pitchFamily="34" charset="0"/>
              </a:defRPr>
            </a:lvl3pPr>
            <a:lvl4pPr marL="1600200" indent="-228600" defTabSz="1004888">
              <a:defRPr>
                <a:solidFill>
                  <a:schemeClr val="tx1"/>
                </a:solidFill>
                <a:latin typeface="Tahoma" panose="020B0604030504040204" pitchFamily="34" charset="0"/>
                <a:cs typeface="Arial" panose="020B0604020202020204" pitchFamily="34" charset="0"/>
              </a:defRPr>
            </a:lvl4pPr>
            <a:lvl5pPr marL="2057400" indent="-228600" defTabSz="1004888">
              <a:defRPr>
                <a:solidFill>
                  <a:schemeClr val="tx1"/>
                </a:solidFill>
                <a:latin typeface="Tahoma" panose="020B0604030504040204" pitchFamily="34" charset="0"/>
                <a:cs typeface="Arial" panose="020B0604020202020204" pitchFamily="34" charset="0"/>
              </a:defRPr>
            </a:lvl5pPr>
            <a:lvl6pPr marL="25146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lnSpc>
                <a:spcPct val="90000"/>
              </a:lnSpc>
            </a:pPr>
            <a:r>
              <a:rPr lang="en-US" altLang="id-ID" sz="1847" b="1" dirty="0">
                <a:latin typeface="Arial" panose="020B0604020202020204" pitchFamily="34" charset="0"/>
              </a:rPr>
              <a:t>Level 5: Optimizing</a:t>
            </a:r>
          </a:p>
        </p:txBody>
      </p:sp>
      <p:pic>
        <p:nvPicPr>
          <p:cNvPr id="40974"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167" y="5328747"/>
            <a:ext cx="7950794" cy="56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75" name="Text Box 11"/>
          <p:cNvSpPr txBox="1">
            <a:spLocks noChangeArrowheads="1"/>
          </p:cNvSpPr>
          <p:nvPr/>
        </p:nvSpPr>
        <p:spPr bwMode="auto">
          <a:xfrm>
            <a:off x="4547364" y="2524206"/>
            <a:ext cx="3851983" cy="34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52" tIns="46425" rIns="92852" bIns="46425">
            <a:spAutoFit/>
          </a:bodyPr>
          <a:lstStyle>
            <a:lvl1pPr defTabSz="1004888">
              <a:defRPr>
                <a:solidFill>
                  <a:schemeClr val="tx1"/>
                </a:solidFill>
                <a:latin typeface="Tahoma" panose="020B0604030504040204" pitchFamily="34" charset="0"/>
                <a:cs typeface="Arial" panose="020B0604020202020204" pitchFamily="34" charset="0"/>
              </a:defRPr>
            </a:lvl1pPr>
            <a:lvl2pPr marL="742950" indent="-285750" defTabSz="1004888">
              <a:defRPr>
                <a:solidFill>
                  <a:schemeClr val="tx1"/>
                </a:solidFill>
                <a:latin typeface="Tahoma" panose="020B0604030504040204" pitchFamily="34" charset="0"/>
                <a:cs typeface="Arial" panose="020B0604020202020204" pitchFamily="34" charset="0"/>
              </a:defRPr>
            </a:lvl2pPr>
            <a:lvl3pPr marL="1143000" indent="-228600" defTabSz="1004888">
              <a:defRPr>
                <a:solidFill>
                  <a:schemeClr val="tx1"/>
                </a:solidFill>
                <a:latin typeface="Tahoma" panose="020B0604030504040204" pitchFamily="34" charset="0"/>
                <a:cs typeface="Arial" panose="020B0604020202020204" pitchFamily="34" charset="0"/>
              </a:defRPr>
            </a:lvl3pPr>
            <a:lvl4pPr marL="1600200" indent="-228600" defTabSz="1004888">
              <a:defRPr>
                <a:solidFill>
                  <a:schemeClr val="tx1"/>
                </a:solidFill>
                <a:latin typeface="Tahoma" panose="020B0604030504040204" pitchFamily="34" charset="0"/>
                <a:cs typeface="Arial" panose="020B0604020202020204" pitchFamily="34" charset="0"/>
              </a:defRPr>
            </a:lvl4pPr>
            <a:lvl5pPr marL="2057400" indent="-228600" defTabSz="1004888">
              <a:defRPr>
                <a:solidFill>
                  <a:schemeClr val="tx1"/>
                </a:solidFill>
                <a:latin typeface="Tahoma" panose="020B0604030504040204" pitchFamily="34" charset="0"/>
                <a:cs typeface="Arial" panose="020B0604020202020204" pitchFamily="34" charset="0"/>
              </a:defRPr>
            </a:lvl5pPr>
            <a:lvl6pPr marL="25146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lnSpc>
                <a:spcPct val="90000"/>
              </a:lnSpc>
            </a:pPr>
            <a:r>
              <a:rPr lang="en-US" altLang="id-ID" sz="1847" b="1" dirty="0">
                <a:latin typeface="Arial" panose="020B0604020202020204" pitchFamily="34" charset="0"/>
              </a:rPr>
              <a:t>Level 4 : Quantitatively Managed</a:t>
            </a:r>
          </a:p>
        </p:txBody>
      </p:sp>
      <p:sp>
        <p:nvSpPr>
          <p:cNvPr id="40976" name="Rectangle 5"/>
          <p:cNvSpPr>
            <a:spLocks noChangeArrowheads="1"/>
          </p:cNvSpPr>
          <p:nvPr/>
        </p:nvSpPr>
        <p:spPr bwMode="auto">
          <a:xfrm>
            <a:off x="4932041" y="2443946"/>
            <a:ext cx="3467306" cy="4925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GB" altLang="id-ID" sz="2216">
              <a:latin typeface="Times New Roman" panose="02020603050405020304" pitchFamily="18" charset="0"/>
            </a:endParaRPr>
          </a:p>
        </p:txBody>
      </p:sp>
    </p:spTree>
    <p:extLst>
      <p:ext uri="{BB962C8B-B14F-4D97-AF65-F5344CB8AC3E}">
        <p14:creationId xmlns:p14="http://schemas.microsoft.com/office/powerpoint/2010/main" val="3699974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CF72E53-F58A-4F99-8725-2E1A0B3FDDB6}" type="slidenum">
              <a:rPr lang="en-US" altLang="id-ID" sz="1108">
                <a:solidFill>
                  <a:srgbClr val="898989"/>
                </a:solidFill>
                <a:latin typeface="Times New Roman" panose="02020603050405020304" pitchFamily="18" charset="0"/>
              </a:rPr>
              <a:pPr/>
              <a:t>19</a:t>
            </a:fld>
            <a:endParaRPr lang="en-US" altLang="id-ID" sz="1108">
              <a:solidFill>
                <a:srgbClr val="898989"/>
              </a:solidFill>
              <a:latin typeface="Times New Roman" panose="02020603050405020304" pitchFamily="18" charset="0"/>
            </a:endParaRPr>
          </a:p>
        </p:txBody>
      </p:sp>
      <p:sp>
        <p:nvSpPr>
          <p:cNvPr id="43011" name="Title 1"/>
          <p:cNvSpPr>
            <a:spLocks noGrp="1"/>
          </p:cNvSpPr>
          <p:nvPr>
            <p:ph type="title" idx="4294967295"/>
          </p:nvPr>
        </p:nvSpPr>
        <p:spPr bwMode="auto">
          <a:xfrm>
            <a:off x="1331640" y="318623"/>
            <a:ext cx="5899752" cy="5057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Capability Maturity Model Integration (CMMI)</a:t>
            </a:r>
            <a:endParaRPr lang="en-US" altLang="id-ID" sz="2309"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1988" name="Content Placeholder 2"/>
          <p:cNvSpPr>
            <a:spLocks noGrp="1"/>
          </p:cNvSpPr>
          <p:nvPr>
            <p:ph idx="4294967295"/>
          </p:nvPr>
        </p:nvSpPr>
        <p:spPr>
          <a:xfrm>
            <a:off x="0" y="1512168"/>
            <a:ext cx="9144000" cy="5157192"/>
          </a:xfrm>
        </p:spPr>
        <p:txBody>
          <a:bodyPr/>
          <a:lstStyle/>
          <a:p>
            <a:pPr marL="171447" indent="-171447" defTabSz="685787" fontAlgn="auto">
              <a:spcBef>
                <a:spcPts val="750"/>
              </a:spcBef>
              <a:spcAft>
                <a:spcPts val="0"/>
              </a:spcAft>
              <a:defRPr/>
            </a:pPr>
            <a:r>
              <a:rPr lang="en-US"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 </a:t>
            </a:r>
            <a:r>
              <a:rPr lang="en-US" altLang="id-ID" sz="21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0</a:t>
            </a: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 </a:t>
            </a:r>
            <a:r>
              <a:rPr lang="en-US" altLang="id-ID" sz="21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Incomplete</a:t>
            </a:r>
            <a:r>
              <a:rPr lang="id-ID"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Proses tidak dilakukan atau tidak mencapai semua tujuan yang didefinisikan pada level 1</a:t>
            </a:r>
            <a:endParaRPr lang="en-US" altLang="id-ID" sz="16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171447" indent="-171447" defTabSz="685787" fontAlgn="auto">
              <a:spcBef>
                <a:spcPts val="750"/>
              </a:spcBef>
              <a:spcAft>
                <a:spcPts val="0"/>
              </a:spcAft>
              <a:defRPr/>
            </a:pPr>
            <a:r>
              <a:rPr lang="en-US"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a:t>
            </a:r>
            <a:r>
              <a:rPr lang="id-ID"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1</a:t>
            </a:r>
            <a:r>
              <a:rPr lang="en-US"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1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Performed</a:t>
            </a:r>
            <a:r>
              <a:rPr lang="id-ID"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Proses dilakukan, tugas yang dibutuhkan untuk menghasilkan produk kerja sedang dibangun.</a:t>
            </a:r>
            <a:endParaRPr lang="en-US" altLang="id-ID" sz="16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171447" indent="-171447" defTabSz="685787" fontAlgn="auto">
              <a:spcBef>
                <a:spcPts val="750"/>
              </a:spcBef>
              <a:spcAft>
                <a:spcPts val="0"/>
              </a:spcAft>
              <a:defRPr/>
            </a:pPr>
            <a:r>
              <a:rPr lang="en-US"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 </a:t>
            </a:r>
            <a:r>
              <a:rPr lang="en-US" altLang="id-ID" sz="21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2</a:t>
            </a: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 </a:t>
            </a:r>
            <a:r>
              <a:rPr lang="en-US" altLang="id-ID" sz="21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Managed</a:t>
            </a: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16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id-ID" altLang="id-ID" sz="16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O</a:t>
            </a:r>
            <a:r>
              <a:rPr lang="id-ID" altLang="id-ID" sz="2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rang yang melakukan pekerjaan memiliki  sumber daya yang memadai dalam melakukan pekerjaannya, stakeholder terlibat aktif, tugas kerja dan produk dipantau, dievaluasi, sesuai deskripsi proses</a:t>
            </a:r>
            <a:r>
              <a:rPr lang="id-ID" altLang="id-ID" sz="16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endParaRPr lang="en-US" altLang="id-ID" sz="16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171447" indent="-171447" defTabSz="685787" fontAlgn="auto">
              <a:spcBef>
                <a:spcPts val="750"/>
              </a:spcBef>
              <a:spcAft>
                <a:spcPts val="0"/>
              </a:spcAft>
              <a:defRPr/>
            </a:pPr>
            <a:r>
              <a:rPr lang="en-US"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a:t>
            </a:r>
            <a:r>
              <a:rPr lang="id-ID"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3</a:t>
            </a:r>
            <a:r>
              <a:rPr lang="en-US"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1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Defined</a:t>
            </a:r>
            <a:r>
              <a:rPr lang="id-ID"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Pengelolaan, dan proses rekayasa terdokumentasi, terstandar, dan terintegrasi dalam proses perangkat lunak di seluruh organisasi.</a:t>
            </a:r>
            <a:endParaRPr lang="en-US" altLang="id-ID" sz="16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171447" indent="-171447" defTabSz="685787" fontAlgn="auto">
              <a:spcBef>
                <a:spcPts val="750"/>
              </a:spcBef>
              <a:spcAft>
                <a:spcPts val="0"/>
              </a:spcAft>
              <a:defRPr/>
            </a:pPr>
            <a:r>
              <a:rPr lang="en-US"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a:t>
            </a:r>
            <a:r>
              <a:rPr lang="id-ID"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4</a:t>
            </a:r>
            <a:r>
              <a:rPr lang="en-US"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1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Quantitatively Managed</a:t>
            </a:r>
            <a:r>
              <a:rPr lang="id-ID"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software process dan produk dipahami secara terukur dan dikontrol menggunakan ukuran yang detail.</a:t>
            </a:r>
            <a:endParaRPr lang="en-US" altLang="id-ID" sz="16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171447" indent="-171447" defTabSz="685787" fontAlgn="auto">
              <a:spcBef>
                <a:spcPts val="750"/>
              </a:spcBef>
              <a:spcAft>
                <a:spcPts val="0"/>
              </a:spcAft>
              <a:defRPr/>
            </a:pPr>
            <a:r>
              <a:rPr lang="en-US"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 </a:t>
            </a:r>
            <a:r>
              <a:rPr lang="en-US" altLang="id-ID" sz="21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5</a:t>
            </a: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 </a:t>
            </a:r>
            <a:r>
              <a:rPr lang="en-US" altLang="id-ID" sz="2100" b="1"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Optimazing</a:t>
            </a:r>
            <a:r>
              <a:rPr lang="id-ID" altLang="id-ID" sz="21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586"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id-ID" altLang="id-ID" sz="18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Peningkatan proses yang terus menerus diaktifkan oleh umpan balik yang terukur dari proses dan ide-ide  pengujian yang kreatif.</a:t>
            </a:r>
            <a:endParaRPr lang="en-US" altLang="id-ID" sz="18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22021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bwMode="auto">
          <a:xfrm>
            <a:off x="6542109" y="6258099"/>
            <a:ext cx="2132818" cy="337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A758AF99-0819-42C7-A2A1-2FC67667222F}" type="slidenum">
              <a:rPr lang="en-US" altLang="id-ID" sz="1108">
                <a:solidFill>
                  <a:srgbClr val="898989"/>
                </a:solidFill>
                <a:latin typeface="Times New Roman" panose="02020603050405020304" pitchFamily="18" charset="0"/>
              </a:rPr>
              <a:pPr/>
              <a:t>2</a:t>
            </a:fld>
            <a:endParaRPr lang="en-US" altLang="id-ID" sz="1108">
              <a:solidFill>
                <a:srgbClr val="898989"/>
              </a:solidFill>
              <a:latin typeface="Times New Roman" panose="02020603050405020304" pitchFamily="18" charset="0"/>
            </a:endParaRPr>
          </a:p>
        </p:txBody>
      </p:sp>
      <p:sp>
        <p:nvSpPr>
          <p:cNvPr id="3074" name="Rectangle 2"/>
          <p:cNvSpPr>
            <a:spLocks noGrp="1" noChangeArrowheads="1"/>
          </p:cNvSpPr>
          <p:nvPr>
            <p:ph type="title" idx="4294967295"/>
          </p:nvPr>
        </p:nvSpPr>
        <p:spPr>
          <a:xfrm>
            <a:off x="1" y="404664"/>
            <a:ext cx="8229307" cy="1152128"/>
          </a:xfrm>
        </p:spPr>
        <p:txBody>
          <a:bodyPr/>
          <a:lstStyle/>
          <a:p>
            <a:pPr defTabSz="685787" fontAlgn="auto">
              <a:spcAft>
                <a:spcPts val="0"/>
              </a:spcAft>
              <a:defRPr/>
            </a:pPr>
            <a:r>
              <a:rPr lang="id-ID" sz="3300" dirty="0" smtClean="0">
                <a:solidFill>
                  <a:schemeClr val="bg1"/>
                </a:solidFill>
                <a:latin typeface="Tahoma" panose="020B0604030504040204" pitchFamily="34" charset="0"/>
                <a:ea typeface="Tahoma" panose="020B0604030504040204" pitchFamily="34" charset="0"/>
                <a:cs typeface="Tahoma" panose="020B0604030504040204" pitchFamily="34" charset="0"/>
              </a:rPr>
              <a:t>Tujuan :</a:t>
            </a:r>
            <a:endParaRPr lang="en-US" sz="33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220" name="Rectangle 3"/>
          <p:cNvSpPr>
            <a:spLocks noGrp="1" noChangeArrowheads="1"/>
          </p:cNvSpPr>
          <p:nvPr>
            <p:ph idx="4294967295"/>
          </p:nvPr>
        </p:nvSpPr>
        <p:spPr>
          <a:xfrm>
            <a:off x="251520" y="1556792"/>
            <a:ext cx="8423407" cy="4100315"/>
          </a:xfrm>
        </p:spPr>
        <p:txBody>
          <a:bodyPr/>
          <a:lstStyle/>
          <a:p>
            <a:pPr marL="171447" indent="-171447" algn="just" defTabSz="685787" fontAlgn="auto">
              <a:spcBef>
                <a:spcPts val="750"/>
              </a:spcBef>
              <a:spcAft>
                <a:spcPts val="0"/>
              </a:spcAft>
              <a:defRPr/>
            </a:pP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Untuk mengenalkan Model Proses Perangkat Lunak</a:t>
            </a:r>
            <a:endParaRPr lang="en-GB"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171447" indent="-171447" algn="just" defTabSz="685787" fontAlgn="auto">
              <a:spcBef>
                <a:spcPts val="750"/>
              </a:spcBef>
              <a:spcAft>
                <a:spcPts val="0"/>
              </a:spcAft>
              <a:defRPr/>
            </a:pP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Untuk menggambarkan 3 model proses dan kapan model-model tersebut digunakan.</a:t>
            </a:r>
            <a:endParaRPr lang="en-GB"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171447" indent="-171447" algn="just" defTabSz="685787" fontAlgn="auto">
              <a:spcBef>
                <a:spcPts val="750"/>
              </a:spcBef>
              <a:spcAft>
                <a:spcPts val="0"/>
              </a:spcAft>
              <a:defRPr/>
            </a:pP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Untuk menggambarkan Model Proses secara garis besar untuk </a:t>
            </a:r>
            <a:r>
              <a:rPr lang="en-GB"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requirements </a:t>
            </a:r>
            <a:r>
              <a:rPr lang="en-GB"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engineering, software development, testing </a:t>
            </a: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a:t>
            </a:r>
            <a:r>
              <a:rPr lang="en-GB"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an </a:t>
            </a:r>
            <a:r>
              <a:rPr lang="en-GB"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evolution</a:t>
            </a:r>
          </a:p>
          <a:p>
            <a:pPr marL="171447" indent="-171447" algn="just" defTabSz="685787" fontAlgn="auto">
              <a:spcBef>
                <a:spcPts val="750"/>
              </a:spcBef>
              <a:spcAft>
                <a:spcPts val="0"/>
              </a:spcAft>
              <a:defRPr/>
            </a:pP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Untuk menjelaskan  Model </a:t>
            </a:r>
            <a:r>
              <a:rPr lang="en-GB"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Rational </a:t>
            </a:r>
            <a:r>
              <a:rPr lang="en-GB"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Unified </a:t>
            </a:r>
            <a:r>
              <a:rPr lang="en-GB"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Process</a:t>
            </a:r>
            <a:endPar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171447" indent="-171447" algn="just" defTabSz="685787" fontAlgn="auto">
              <a:spcBef>
                <a:spcPts val="750"/>
              </a:spcBef>
              <a:spcAft>
                <a:spcPts val="0"/>
              </a:spcAft>
              <a:defRPr/>
            </a:pP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Sebagai roadmap untuk membangun produk perangkat lunak berkualitas tinggi</a:t>
            </a:r>
          </a:p>
          <a:p>
            <a:pPr marL="171447" indent="-171447" algn="just" defTabSz="685787" fontAlgn="auto">
              <a:spcBef>
                <a:spcPts val="750"/>
              </a:spcBef>
              <a:spcAft>
                <a:spcPts val="0"/>
              </a:spcAft>
              <a:defRPr/>
            </a:pPr>
            <a:r>
              <a:rPr lang="en-US"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Adapted </a:t>
            </a: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to meet the needs of software  engineers and managers</a:t>
            </a:r>
          </a:p>
          <a:p>
            <a:pPr marL="171447" indent="-171447" algn="just" defTabSz="685787" fontAlgn="auto">
              <a:spcBef>
                <a:spcPts val="750"/>
              </a:spcBef>
              <a:spcAft>
                <a:spcPts val="0"/>
              </a:spcAft>
              <a:defRPr/>
            </a:pPr>
            <a:r>
              <a:rPr lang="id-ID" altLang="id-ID" sz="21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Menyediakan sebuah framework untuk mengelola aktivitas.</a:t>
            </a:r>
            <a:endPar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171447" indent="-171447" algn="just" defTabSz="685787" fontAlgn="auto">
              <a:spcBef>
                <a:spcPts val="750"/>
              </a:spcBef>
              <a:spcAft>
                <a:spcPts val="0"/>
              </a:spcAft>
              <a:defRPr/>
            </a:pP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Different types of projects require different software processes</a:t>
            </a:r>
          </a:p>
          <a:p>
            <a:pPr marL="171447" indent="-171447" algn="just" defTabSz="685787" fontAlgn="auto">
              <a:spcBef>
                <a:spcPts val="750"/>
              </a:spcBef>
              <a:spcAft>
                <a:spcPts val="0"/>
              </a:spcAft>
              <a:defRPr/>
            </a:pP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Work product by the software process</a:t>
            </a:r>
          </a:p>
          <a:p>
            <a:pPr marL="171447" indent="-171447" defTabSz="685787" fontAlgn="auto">
              <a:spcBef>
                <a:spcPts val="750"/>
              </a:spcBef>
              <a:spcAft>
                <a:spcPts val="0"/>
              </a:spcAft>
              <a:defRPr/>
            </a:pPr>
            <a:endParaRPr lang="en-US" altLang="id-ID" sz="2100" dirty="0"/>
          </a:p>
        </p:txBody>
      </p:sp>
    </p:spTree>
    <p:extLst>
      <p:ext uri="{BB962C8B-B14F-4D97-AF65-F5344CB8AC3E}">
        <p14:creationId xmlns:p14="http://schemas.microsoft.com/office/powerpoint/2010/main" val="3894698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47" y="516348"/>
            <a:ext cx="7467063" cy="872183"/>
          </a:xfrm>
        </p:spPr>
        <p:txBody>
          <a:bodyPr/>
          <a:lstStyle/>
          <a:p>
            <a:pPr defTabSz="685787" fontAlgn="auto">
              <a:spcAft>
                <a:spcPts val="0"/>
              </a:spcAft>
              <a:defRPr/>
            </a:pPr>
            <a:r>
              <a:rPr lang="en-US" sz="3300" dirty="0"/>
              <a:t>SEI - CMMI</a:t>
            </a:r>
          </a:p>
        </p:txBody>
      </p:sp>
      <p:sp>
        <p:nvSpPr>
          <p:cNvPr id="46084" name="Content Placeholder 2"/>
          <p:cNvSpPr>
            <a:spLocks noGrp="1"/>
          </p:cNvSpPr>
          <p:nvPr>
            <p:ph sz="half" idx="1"/>
          </p:nvPr>
        </p:nvSpPr>
        <p:spPr>
          <a:xfrm>
            <a:off x="457348" y="1740336"/>
            <a:ext cx="3657307" cy="3799495"/>
          </a:xfrm>
        </p:spPr>
        <p:txBody>
          <a:bodyPr/>
          <a:lstStyle/>
          <a:p>
            <a:pPr marL="171447" indent="-171447" defTabSz="685787" fontAlgn="auto">
              <a:spcBef>
                <a:spcPts val="750"/>
              </a:spcBef>
              <a:spcAft>
                <a:spcPts val="0"/>
              </a:spcAft>
              <a:buNone/>
              <a:defRPr/>
            </a:pPr>
            <a:r>
              <a:rPr lang="en-US" altLang="id-ID" sz="2100" dirty="0"/>
              <a:t>		</a:t>
            </a:r>
            <a:r>
              <a:rPr lang="en-US" altLang="id-ID" sz="2100" dirty="0">
                <a:solidFill>
                  <a:schemeClr val="accent1">
                    <a:lumMod val="75000"/>
                  </a:schemeClr>
                </a:solidFill>
              </a:rPr>
              <a:t>LEVEL	</a:t>
            </a:r>
          </a:p>
          <a:p>
            <a:pPr marL="171447" indent="-171447" defTabSz="685787" fontAlgn="auto">
              <a:spcBef>
                <a:spcPts val="750"/>
              </a:spcBef>
              <a:spcAft>
                <a:spcPts val="0"/>
              </a:spcAft>
              <a:defRPr/>
            </a:pPr>
            <a:r>
              <a:rPr lang="en-US" altLang="id-ID" sz="2100" dirty="0">
                <a:solidFill>
                  <a:schemeClr val="accent1">
                    <a:lumMod val="75000"/>
                  </a:schemeClr>
                </a:solidFill>
              </a:rPr>
              <a:t>Optimizing</a:t>
            </a:r>
          </a:p>
          <a:p>
            <a:pPr marL="171447" indent="-171447" defTabSz="685787" fontAlgn="auto">
              <a:spcBef>
                <a:spcPts val="750"/>
              </a:spcBef>
              <a:spcAft>
                <a:spcPts val="0"/>
              </a:spcAft>
              <a:defRPr/>
            </a:pPr>
            <a:endParaRPr lang="en-US" altLang="id-ID" sz="2100" dirty="0">
              <a:solidFill>
                <a:schemeClr val="accent1">
                  <a:lumMod val="75000"/>
                </a:schemeClr>
              </a:solidFill>
            </a:endParaRPr>
          </a:p>
          <a:p>
            <a:pPr marL="171447" indent="-171447" defTabSz="685787" fontAlgn="auto">
              <a:spcBef>
                <a:spcPts val="750"/>
              </a:spcBef>
              <a:spcAft>
                <a:spcPts val="0"/>
              </a:spcAft>
              <a:defRPr/>
            </a:pPr>
            <a:r>
              <a:rPr lang="en-US" altLang="id-ID" sz="2100" dirty="0">
                <a:solidFill>
                  <a:schemeClr val="accent1">
                    <a:lumMod val="75000"/>
                  </a:schemeClr>
                </a:solidFill>
              </a:rPr>
              <a:t>Quantitatively Managed</a:t>
            </a:r>
          </a:p>
          <a:p>
            <a:pPr marL="171447" indent="-171447" defTabSz="685787" fontAlgn="auto">
              <a:spcBef>
                <a:spcPts val="750"/>
              </a:spcBef>
              <a:spcAft>
                <a:spcPts val="0"/>
              </a:spcAft>
              <a:defRPr/>
            </a:pPr>
            <a:endParaRPr lang="en-US" altLang="id-ID" sz="2100" dirty="0">
              <a:solidFill>
                <a:schemeClr val="accent1">
                  <a:lumMod val="75000"/>
                </a:schemeClr>
              </a:solidFill>
            </a:endParaRPr>
          </a:p>
          <a:p>
            <a:pPr marL="171447" indent="-171447" defTabSz="685787" fontAlgn="auto">
              <a:spcBef>
                <a:spcPts val="750"/>
              </a:spcBef>
              <a:spcAft>
                <a:spcPts val="0"/>
              </a:spcAft>
              <a:defRPr/>
            </a:pPr>
            <a:r>
              <a:rPr lang="en-US" altLang="id-ID" sz="2100" dirty="0">
                <a:solidFill>
                  <a:schemeClr val="accent1">
                    <a:lumMod val="75000"/>
                  </a:schemeClr>
                </a:solidFill>
              </a:rPr>
              <a:t>Defined</a:t>
            </a:r>
          </a:p>
          <a:p>
            <a:pPr marL="171447" indent="-171447" defTabSz="685787" fontAlgn="auto">
              <a:spcBef>
                <a:spcPts val="750"/>
              </a:spcBef>
              <a:spcAft>
                <a:spcPts val="0"/>
              </a:spcAft>
              <a:defRPr/>
            </a:pPr>
            <a:endParaRPr lang="en-US" altLang="id-ID" sz="2100" dirty="0">
              <a:solidFill>
                <a:schemeClr val="accent1">
                  <a:lumMod val="75000"/>
                </a:schemeClr>
              </a:solidFill>
            </a:endParaRPr>
          </a:p>
          <a:p>
            <a:pPr marL="171447" indent="-171447" defTabSz="685787" fontAlgn="auto">
              <a:spcBef>
                <a:spcPts val="750"/>
              </a:spcBef>
              <a:spcAft>
                <a:spcPts val="0"/>
              </a:spcAft>
              <a:defRPr/>
            </a:pPr>
            <a:r>
              <a:rPr lang="en-US" altLang="id-ID" sz="2100" dirty="0">
                <a:solidFill>
                  <a:schemeClr val="accent1">
                    <a:lumMod val="75000"/>
                  </a:schemeClr>
                </a:solidFill>
              </a:rPr>
              <a:t>Managed</a:t>
            </a:r>
          </a:p>
          <a:p>
            <a:pPr marL="171447" indent="-171447" defTabSz="685787" fontAlgn="auto">
              <a:spcBef>
                <a:spcPts val="750"/>
              </a:spcBef>
              <a:spcAft>
                <a:spcPts val="0"/>
              </a:spcAft>
              <a:defRPr/>
            </a:pPr>
            <a:r>
              <a:rPr lang="en-US" altLang="id-ID" sz="2100" dirty="0">
                <a:solidFill>
                  <a:schemeClr val="accent1">
                    <a:lumMod val="75000"/>
                  </a:schemeClr>
                </a:solidFill>
              </a:rPr>
              <a:t>Performed </a:t>
            </a:r>
          </a:p>
        </p:txBody>
      </p:sp>
      <p:sp>
        <p:nvSpPr>
          <p:cNvPr id="46083" name="Content Placeholder 3"/>
          <p:cNvSpPr>
            <a:spLocks noGrp="1"/>
          </p:cNvSpPr>
          <p:nvPr>
            <p:ph sz="half" idx="2"/>
          </p:nvPr>
        </p:nvSpPr>
        <p:spPr>
          <a:xfrm>
            <a:off x="4270035" y="1740336"/>
            <a:ext cx="3657306" cy="3869856"/>
          </a:xfrm>
        </p:spPr>
        <p:txBody>
          <a:bodyPr/>
          <a:lstStyle/>
          <a:p>
            <a:pPr marL="171447" indent="-171447" defTabSz="685787" fontAlgn="auto">
              <a:spcBef>
                <a:spcPts val="750"/>
              </a:spcBef>
              <a:spcAft>
                <a:spcPts val="0"/>
              </a:spcAft>
              <a:buNone/>
              <a:defRPr/>
            </a:pPr>
            <a:r>
              <a:rPr lang="en-US" altLang="id-ID" sz="2100" dirty="0"/>
              <a:t>		</a:t>
            </a:r>
            <a:r>
              <a:rPr lang="en-US" altLang="id-ID" sz="2100" dirty="0">
                <a:solidFill>
                  <a:schemeClr val="accent1">
                    <a:lumMod val="75000"/>
                  </a:schemeClr>
                </a:solidFill>
              </a:rPr>
              <a:t>FOKUS</a:t>
            </a:r>
          </a:p>
          <a:p>
            <a:pPr marL="171447" indent="-171447" defTabSz="685787" fontAlgn="auto">
              <a:spcBef>
                <a:spcPts val="750"/>
              </a:spcBef>
              <a:spcAft>
                <a:spcPts val="0"/>
              </a:spcAft>
              <a:defRPr/>
            </a:pPr>
            <a:r>
              <a:rPr lang="en-US" altLang="id-ID" sz="2100" dirty="0" err="1">
                <a:solidFill>
                  <a:schemeClr val="accent1">
                    <a:lumMod val="75000"/>
                  </a:schemeClr>
                </a:solidFill>
              </a:rPr>
              <a:t>Continous</a:t>
            </a:r>
            <a:r>
              <a:rPr lang="en-US" altLang="id-ID" sz="2100" dirty="0">
                <a:solidFill>
                  <a:schemeClr val="accent1">
                    <a:lumMod val="75000"/>
                  </a:schemeClr>
                </a:solidFill>
              </a:rPr>
              <a:t> process improvement</a:t>
            </a:r>
          </a:p>
          <a:p>
            <a:pPr marL="171447" indent="-171447" defTabSz="685787" fontAlgn="auto">
              <a:spcBef>
                <a:spcPts val="750"/>
              </a:spcBef>
              <a:spcAft>
                <a:spcPts val="0"/>
              </a:spcAft>
              <a:defRPr/>
            </a:pPr>
            <a:r>
              <a:rPr lang="en-US" altLang="id-ID" sz="2100" dirty="0">
                <a:solidFill>
                  <a:schemeClr val="accent1">
                    <a:lumMod val="75000"/>
                  </a:schemeClr>
                </a:solidFill>
              </a:rPr>
              <a:t>Quantitative management</a:t>
            </a:r>
          </a:p>
          <a:p>
            <a:pPr marL="171447" indent="-171447" defTabSz="685787" fontAlgn="auto">
              <a:spcBef>
                <a:spcPts val="750"/>
              </a:spcBef>
              <a:spcAft>
                <a:spcPts val="0"/>
              </a:spcAft>
              <a:defRPr/>
            </a:pPr>
            <a:endParaRPr lang="en-US" altLang="id-ID" sz="2100" dirty="0">
              <a:solidFill>
                <a:schemeClr val="accent1">
                  <a:lumMod val="75000"/>
                </a:schemeClr>
              </a:solidFill>
            </a:endParaRPr>
          </a:p>
          <a:p>
            <a:pPr marL="171447" indent="-171447" defTabSz="685787" fontAlgn="auto">
              <a:spcBef>
                <a:spcPts val="750"/>
              </a:spcBef>
              <a:spcAft>
                <a:spcPts val="0"/>
              </a:spcAft>
              <a:defRPr/>
            </a:pPr>
            <a:r>
              <a:rPr lang="en-US" altLang="id-ID" sz="2100" dirty="0">
                <a:solidFill>
                  <a:schemeClr val="accent1">
                    <a:lumMod val="75000"/>
                  </a:schemeClr>
                </a:solidFill>
              </a:rPr>
              <a:t>Process standardization</a:t>
            </a:r>
          </a:p>
          <a:p>
            <a:pPr marL="171447" indent="-171447" defTabSz="685787" fontAlgn="auto">
              <a:spcBef>
                <a:spcPts val="750"/>
              </a:spcBef>
              <a:spcAft>
                <a:spcPts val="0"/>
              </a:spcAft>
              <a:defRPr/>
            </a:pPr>
            <a:endParaRPr lang="en-US" altLang="id-ID" sz="2100" dirty="0">
              <a:solidFill>
                <a:schemeClr val="accent1">
                  <a:lumMod val="75000"/>
                </a:schemeClr>
              </a:solidFill>
            </a:endParaRPr>
          </a:p>
          <a:p>
            <a:pPr marL="171447" indent="-171447" defTabSz="685787" fontAlgn="auto">
              <a:spcBef>
                <a:spcPts val="750"/>
              </a:spcBef>
              <a:spcAft>
                <a:spcPts val="0"/>
              </a:spcAft>
              <a:defRPr/>
            </a:pPr>
            <a:r>
              <a:rPr lang="en-US" altLang="id-ID" sz="2100" dirty="0">
                <a:solidFill>
                  <a:schemeClr val="accent1">
                    <a:lumMod val="75000"/>
                  </a:schemeClr>
                </a:solidFill>
              </a:rPr>
              <a:t>Basic project management </a:t>
            </a:r>
          </a:p>
        </p:txBody>
      </p:sp>
    </p:spTree>
    <p:extLst>
      <p:ext uri="{BB962C8B-B14F-4D97-AF65-F5344CB8AC3E}">
        <p14:creationId xmlns:p14="http://schemas.microsoft.com/office/powerpoint/2010/main" val="483738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787" fontAlgn="auto">
              <a:spcAft>
                <a:spcPts val="0"/>
              </a:spcAft>
              <a:defRPr/>
            </a:pPr>
            <a:r>
              <a:rPr lang="en-US" sz="3300" dirty="0"/>
              <a:t>LEVEL 3</a:t>
            </a:r>
          </a:p>
        </p:txBody>
      </p:sp>
      <p:sp>
        <p:nvSpPr>
          <p:cNvPr id="48131" name="Content Placeholder 2"/>
          <p:cNvSpPr>
            <a:spLocks noGrp="1"/>
          </p:cNvSpPr>
          <p:nvPr>
            <p:ph idx="1"/>
          </p:nvPr>
        </p:nvSpPr>
        <p:spPr/>
        <p:txBody>
          <a:bodyPr/>
          <a:lstStyle/>
          <a:p>
            <a:pPr marL="171447" indent="-171447" defTabSz="685787" fontAlgn="auto">
              <a:spcBef>
                <a:spcPts val="750"/>
              </a:spcBef>
              <a:spcAft>
                <a:spcPts val="0"/>
              </a:spcAft>
              <a:defRPr/>
            </a:pPr>
            <a:r>
              <a:rPr lang="en-US" altLang="id-ID" sz="2100" dirty="0">
                <a:hlinkClick r:id="rId3"/>
              </a:rPr>
              <a:t>Software </a:t>
            </a:r>
            <a:r>
              <a:rPr lang="en-US" altLang="id-ID" sz="2100" b="1" dirty="0">
                <a:hlinkClick r:id="rId3"/>
              </a:rPr>
              <a:t>CMM Level 3</a:t>
            </a:r>
            <a:endParaRPr lang="en-US" altLang="id-ID" sz="2100" dirty="0"/>
          </a:p>
          <a:p>
            <a:pPr marL="171447" indent="-171447" defTabSz="685787" fontAlgn="auto">
              <a:spcBef>
                <a:spcPts val="750"/>
              </a:spcBef>
              <a:spcAft>
                <a:spcPts val="0"/>
              </a:spcAft>
              <a:buNone/>
              <a:defRPr/>
            </a:pPr>
            <a:r>
              <a:rPr lang="en-US" altLang="id-ID" sz="2100" dirty="0"/>
              <a:t>	</a:t>
            </a:r>
            <a:r>
              <a:rPr lang="en-US" altLang="id-ID" sz="2100" dirty="0">
                <a:solidFill>
                  <a:srgbClr val="FFFF00"/>
                </a:solidFill>
              </a:rPr>
              <a:t>Foster-Miller </a:t>
            </a:r>
            <a:r>
              <a:rPr lang="en-US" altLang="id-ID" sz="2100" dirty="0"/>
              <a:t>achieved SW-</a:t>
            </a:r>
            <a:r>
              <a:rPr lang="en-US" altLang="id-ID" sz="2100" b="1" dirty="0"/>
              <a:t>CMM Level 3</a:t>
            </a:r>
            <a:r>
              <a:rPr lang="en-US" altLang="id-ID" sz="2100" dirty="0"/>
              <a:t> certification in December of 2005 to processes as defined by the Software Engineering Institute at Carnegie Mellon </a:t>
            </a:r>
            <a:r>
              <a:rPr lang="en-US" altLang="id-ID" sz="2100" b="1" dirty="0"/>
              <a:t>...</a:t>
            </a:r>
            <a:r>
              <a:rPr lang="en-US" altLang="id-ID" sz="2100" dirty="0"/>
              <a:t/>
            </a:r>
            <a:br>
              <a:rPr lang="en-US" altLang="id-ID" sz="2100" dirty="0"/>
            </a:br>
            <a:r>
              <a:rPr lang="en-US" altLang="id-ID" sz="2100" dirty="0"/>
              <a:t>www.foster-miller.com/software_</a:t>
            </a:r>
            <a:r>
              <a:rPr lang="en-US" altLang="id-ID" sz="2100" b="1" dirty="0"/>
              <a:t>cmm</a:t>
            </a:r>
            <a:r>
              <a:rPr lang="en-US" altLang="id-ID" sz="2100" dirty="0"/>
              <a:t>_</a:t>
            </a:r>
            <a:r>
              <a:rPr lang="en-US" altLang="id-ID" sz="2100" b="1" dirty="0"/>
              <a:t>level3</a:t>
            </a:r>
            <a:r>
              <a:rPr lang="en-US" altLang="id-ID" sz="2100" dirty="0"/>
              <a:t>.htm</a:t>
            </a:r>
          </a:p>
          <a:p>
            <a:pPr marL="171447" indent="-171447" defTabSz="685787" fontAlgn="auto">
              <a:spcBef>
                <a:spcPts val="750"/>
              </a:spcBef>
              <a:spcAft>
                <a:spcPts val="0"/>
              </a:spcAft>
              <a:defRPr/>
            </a:pPr>
            <a:r>
              <a:rPr lang="en-US" altLang="id-ID" sz="2100" dirty="0" err="1">
                <a:solidFill>
                  <a:srgbClr val="FFFF00"/>
                </a:solidFill>
              </a:rPr>
              <a:t>Weserv</a:t>
            </a:r>
            <a:r>
              <a:rPr lang="en-US" altLang="id-ID" sz="2100" dirty="0">
                <a:solidFill>
                  <a:srgbClr val="FFFF00"/>
                </a:solidFill>
              </a:rPr>
              <a:t> Systems International, Inc</a:t>
            </a:r>
            <a:r>
              <a:rPr lang="en-US" altLang="id-ID" sz="2100" dirty="0"/>
              <a:t>. (</a:t>
            </a:r>
            <a:r>
              <a:rPr lang="en-US" altLang="id-ID" sz="2100" dirty="0" err="1"/>
              <a:t>WeServ</a:t>
            </a:r>
            <a:r>
              <a:rPr lang="en-US" altLang="id-ID" sz="2100" dirty="0"/>
              <a:t>), a wholly owned subsidiary of Fujitsu Philippines, Inc., recently passed the Capability Maturity Model for </a:t>
            </a:r>
            <a:r>
              <a:rPr lang="en-US" altLang="id-ID" sz="2100" b="1" dirty="0"/>
              <a:t>...</a:t>
            </a:r>
            <a:r>
              <a:rPr lang="en-US" altLang="id-ID" sz="2100" dirty="0"/>
              <a:t/>
            </a:r>
            <a:br>
              <a:rPr lang="en-US" altLang="id-ID" sz="2100" dirty="0"/>
            </a:br>
            <a:r>
              <a:rPr lang="en-US" altLang="id-ID" sz="2100" dirty="0">
                <a:hlinkClick r:id="rId4"/>
              </a:rPr>
              <a:t>www.fujitsu.com/ph/news/pr/20041215.html</a:t>
            </a:r>
            <a:r>
              <a:rPr lang="en-US" altLang="id-ID" sz="2100" dirty="0"/>
              <a:t> </a:t>
            </a:r>
            <a:endParaRPr lang="id-ID" altLang="id-ID" sz="2100" dirty="0" smtClean="0"/>
          </a:p>
          <a:p>
            <a:pPr marL="171447" indent="-171447" defTabSz="685787" fontAlgn="auto">
              <a:spcBef>
                <a:spcPts val="750"/>
              </a:spcBef>
              <a:spcAft>
                <a:spcPts val="0"/>
              </a:spcAft>
              <a:defRPr/>
            </a:pPr>
            <a:r>
              <a:rPr lang="id-ID" sz="2000" b="1" dirty="0"/>
              <a:t>11 October 2013, Jakarta, Indonesia—PT Sigma Cipta Caraka (telkomsigma); for Finance and Non Banking Solution BU, Banking Solution BU, Product and Technology BU </a:t>
            </a:r>
            <a:r>
              <a:rPr lang="id-ID" sz="2000" dirty="0"/>
              <a:t>today announced that it has been appraised at Level </a:t>
            </a:r>
            <a:r>
              <a:rPr lang="id-ID" sz="2000" b="1" dirty="0"/>
              <a:t>3 </a:t>
            </a:r>
            <a:r>
              <a:rPr lang="id-ID" sz="2000" dirty="0"/>
              <a:t>of the CMMI Institute’s Capability Maturity Model Integration (CMMI). </a:t>
            </a:r>
            <a:endParaRPr lang="en-US" altLang="id-ID" sz="2000" dirty="0"/>
          </a:p>
        </p:txBody>
      </p:sp>
    </p:spTree>
    <p:extLst>
      <p:ext uri="{BB962C8B-B14F-4D97-AF65-F5344CB8AC3E}">
        <p14:creationId xmlns:p14="http://schemas.microsoft.com/office/powerpoint/2010/main" val="2645251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47" y="516348"/>
            <a:ext cx="7467063" cy="801822"/>
          </a:xfrm>
        </p:spPr>
        <p:txBody>
          <a:bodyPr/>
          <a:lstStyle/>
          <a:p>
            <a:pPr defTabSz="685787" fontAlgn="auto">
              <a:spcAft>
                <a:spcPts val="0"/>
              </a:spcAft>
              <a:defRPr/>
            </a:pPr>
            <a:r>
              <a:rPr lang="en-US" sz="3300" dirty="0"/>
              <a:t>CMM LEVEL 4</a:t>
            </a:r>
          </a:p>
        </p:txBody>
      </p:sp>
      <p:sp>
        <p:nvSpPr>
          <p:cNvPr id="29699" name="Content Placeholder 2"/>
          <p:cNvSpPr>
            <a:spLocks noGrp="1"/>
          </p:cNvSpPr>
          <p:nvPr>
            <p:ph idx="1"/>
          </p:nvPr>
        </p:nvSpPr>
        <p:spPr>
          <a:xfrm>
            <a:off x="755576" y="1556792"/>
            <a:ext cx="7327886" cy="3984685"/>
          </a:xfrm>
        </p:spPr>
        <p:txBody>
          <a:bodyPr/>
          <a:lstStyle/>
          <a:p>
            <a:pPr marL="171447" indent="-171447" defTabSz="685787" fontAlgn="auto">
              <a:spcBef>
                <a:spcPts val="750"/>
              </a:spcBef>
              <a:spcAft>
                <a:spcPts val="0"/>
              </a:spcAft>
              <a:defRPr/>
            </a:pPr>
            <a:r>
              <a:rPr lang="en-US" sz="2100" b="1" dirty="0">
                <a:solidFill>
                  <a:schemeClr val="tx1"/>
                </a:solidFill>
                <a:hlinkClick r:id="rId3"/>
              </a:rPr>
              <a:t>CMM Level 4</a:t>
            </a:r>
            <a:r>
              <a:rPr lang="en-US" sz="2100" dirty="0">
                <a:solidFill>
                  <a:schemeClr val="tx1"/>
                </a:solidFill>
                <a:hlinkClick r:id="rId3"/>
              </a:rPr>
              <a:t> Certified Company | Software Application Development </a:t>
            </a:r>
            <a:r>
              <a:rPr lang="en-US" sz="2100" b="1" dirty="0">
                <a:solidFill>
                  <a:schemeClr val="tx1"/>
                </a:solidFill>
                <a:hlinkClick r:id="rId3"/>
              </a:rPr>
              <a:t>...</a:t>
            </a:r>
            <a:endParaRPr lang="en-US" sz="2100" dirty="0">
              <a:solidFill>
                <a:schemeClr val="tx1"/>
              </a:solidFill>
            </a:endParaRPr>
          </a:p>
          <a:p>
            <a:pPr marL="171447" indent="-171447" defTabSz="685787" fontAlgn="auto">
              <a:spcBef>
                <a:spcPts val="750"/>
              </a:spcBef>
              <a:spcAft>
                <a:spcPts val="0"/>
              </a:spcAft>
              <a:buNone/>
              <a:defRPr/>
            </a:pPr>
            <a:r>
              <a:rPr lang="en-US" sz="2100" dirty="0">
                <a:solidFill>
                  <a:schemeClr val="tx1"/>
                </a:solidFill>
              </a:rPr>
              <a:t>	</a:t>
            </a:r>
            <a:r>
              <a:rPr lang="en-US" sz="2100" dirty="0" err="1">
                <a:solidFill>
                  <a:schemeClr val="tx1"/>
                </a:solidFill>
              </a:rPr>
              <a:t>Trigent</a:t>
            </a:r>
            <a:r>
              <a:rPr lang="en-US" sz="2100" dirty="0">
                <a:solidFill>
                  <a:schemeClr val="tx1"/>
                </a:solidFill>
              </a:rPr>
              <a:t> is an SEI </a:t>
            </a:r>
            <a:r>
              <a:rPr lang="en-US" sz="2100" b="1" dirty="0">
                <a:solidFill>
                  <a:schemeClr val="tx1"/>
                </a:solidFill>
              </a:rPr>
              <a:t>CMM Level 4</a:t>
            </a:r>
            <a:r>
              <a:rPr lang="en-US" sz="2100" dirty="0">
                <a:solidFill>
                  <a:schemeClr val="tx1"/>
                </a:solidFill>
              </a:rPr>
              <a:t> certified company with development centers in the US and India. Provides information about </a:t>
            </a:r>
            <a:r>
              <a:rPr lang="en-US" sz="2100" dirty="0" err="1">
                <a:solidFill>
                  <a:schemeClr val="tx1"/>
                </a:solidFill>
              </a:rPr>
              <a:t>Trigent's</a:t>
            </a:r>
            <a:r>
              <a:rPr lang="en-US" sz="2100" dirty="0">
                <a:solidFill>
                  <a:schemeClr val="tx1"/>
                </a:solidFill>
              </a:rPr>
              <a:t> software application </a:t>
            </a:r>
            <a:r>
              <a:rPr lang="en-US" sz="2100" b="1" dirty="0">
                <a:solidFill>
                  <a:schemeClr val="tx1"/>
                </a:solidFill>
              </a:rPr>
              <a:t>...</a:t>
            </a:r>
            <a:r>
              <a:rPr lang="en-US" sz="2100" dirty="0">
                <a:solidFill>
                  <a:schemeClr val="tx1"/>
                </a:solidFill>
              </a:rPr>
              <a:t/>
            </a:r>
            <a:br>
              <a:rPr lang="en-US" sz="2100" dirty="0">
                <a:solidFill>
                  <a:schemeClr val="tx1"/>
                </a:solidFill>
              </a:rPr>
            </a:br>
            <a:r>
              <a:rPr lang="en-US" sz="2100" dirty="0">
                <a:solidFill>
                  <a:schemeClr val="tx1"/>
                </a:solidFill>
              </a:rPr>
              <a:t>www.trigent.com/company/</a:t>
            </a:r>
            <a:r>
              <a:rPr lang="en-US" sz="2100" b="1" dirty="0">
                <a:solidFill>
                  <a:schemeClr val="tx1"/>
                </a:solidFill>
              </a:rPr>
              <a:t>cmm</a:t>
            </a:r>
            <a:r>
              <a:rPr lang="en-US" sz="2100" dirty="0">
                <a:solidFill>
                  <a:schemeClr val="tx1"/>
                </a:solidFill>
              </a:rPr>
              <a:t>-certified-company.htm</a:t>
            </a:r>
          </a:p>
          <a:p>
            <a:pPr marL="171447" indent="-171447" defTabSz="685787" fontAlgn="auto">
              <a:spcBef>
                <a:spcPts val="750"/>
              </a:spcBef>
              <a:spcAft>
                <a:spcPts val="0"/>
              </a:spcAft>
              <a:defRPr/>
            </a:pPr>
            <a:r>
              <a:rPr lang="en-US" sz="2100" dirty="0">
                <a:solidFill>
                  <a:schemeClr val="tx1"/>
                </a:solidFill>
              </a:rPr>
              <a:t>On April 16th, </a:t>
            </a:r>
            <a:r>
              <a:rPr lang="en-US" sz="2100" dirty="0" err="1">
                <a:solidFill>
                  <a:schemeClr val="tx1"/>
                </a:solidFill>
              </a:rPr>
              <a:t>Kingdee</a:t>
            </a:r>
            <a:r>
              <a:rPr lang="en-US" sz="2100" dirty="0">
                <a:solidFill>
                  <a:schemeClr val="tx1"/>
                </a:solidFill>
              </a:rPr>
              <a:t> passed </a:t>
            </a:r>
            <a:r>
              <a:rPr lang="en-US" sz="2100" b="1" dirty="0">
                <a:solidFill>
                  <a:schemeClr val="tx1"/>
                </a:solidFill>
              </a:rPr>
              <a:t>CMM Level 4</a:t>
            </a:r>
            <a:r>
              <a:rPr lang="en-US" sz="2100" dirty="0">
                <a:solidFill>
                  <a:schemeClr val="tx1"/>
                </a:solidFill>
              </a:rPr>
              <a:t> evaluation with the United States' </a:t>
            </a:r>
            <a:r>
              <a:rPr lang="en-US" sz="2100" b="1" dirty="0">
                <a:solidFill>
                  <a:schemeClr val="tx1"/>
                </a:solidFill>
              </a:rPr>
              <a:t>...</a:t>
            </a:r>
            <a:r>
              <a:rPr lang="en-US" sz="2100" dirty="0">
                <a:solidFill>
                  <a:schemeClr val="tx1"/>
                </a:solidFill>
              </a:rPr>
              <a:t> At present, less than 100 software companies pass </a:t>
            </a:r>
            <a:r>
              <a:rPr lang="en-US" sz="2100" b="1" dirty="0">
                <a:solidFill>
                  <a:schemeClr val="tx1"/>
                </a:solidFill>
              </a:rPr>
              <a:t>CMM Level 4</a:t>
            </a:r>
            <a:r>
              <a:rPr lang="en-US" sz="2100" dirty="0">
                <a:solidFill>
                  <a:schemeClr val="tx1"/>
                </a:solidFill>
              </a:rPr>
              <a:t> worldwide and </a:t>
            </a:r>
            <a:r>
              <a:rPr lang="en-US" sz="2100" b="1" dirty="0">
                <a:solidFill>
                  <a:schemeClr val="tx1"/>
                </a:solidFill>
              </a:rPr>
              <a:t>...</a:t>
            </a:r>
            <a:r>
              <a:rPr lang="en-US" sz="2100" dirty="0">
                <a:solidFill>
                  <a:schemeClr val="tx1"/>
                </a:solidFill>
              </a:rPr>
              <a:t/>
            </a:r>
            <a:br>
              <a:rPr lang="en-US" sz="2100" dirty="0">
                <a:solidFill>
                  <a:schemeClr val="tx1"/>
                </a:solidFill>
              </a:rPr>
            </a:br>
            <a:r>
              <a:rPr lang="en-US" sz="2100" dirty="0">
                <a:solidFill>
                  <a:schemeClr val="tx1"/>
                </a:solidFill>
              </a:rPr>
              <a:t>global.kingdee.com/</a:t>
            </a:r>
            <a:r>
              <a:rPr lang="en-US" sz="2100" dirty="0" err="1">
                <a:solidFill>
                  <a:schemeClr val="tx1"/>
                </a:solidFill>
              </a:rPr>
              <a:t>en</a:t>
            </a:r>
            <a:r>
              <a:rPr lang="en-US" sz="2100" dirty="0">
                <a:solidFill>
                  <a:schemeClr val="tx1"/>
                </a:solidFill>
              </a:rPr>
              <a:t>/news/</a:t>
            </a:r>
            <a:r>
              <a:rPr lang="en-US" sz="2100" dirty="0" err="1">
                <a:solidFill>
                  <a:schemeClr val="tx1"/>
                </a:solidFill>
              </a:rPr>
              <a:t>dongtai</a:t>
            </a:r>
            <a:r>
              <a:rPr lang="en-US" sz="2100" dirty="0">
                <a:solidFill>
                  <a:schemeClr val="tx1"/>
                </a:solidFill>
              </a:rPr>
              <a:t>/76/200</a:t>
            </a:r>
            <a:r>
              <a:rPr lang="en-US" sz="2100" b="1" dirty="0">
                <a:solidFill>
                  <a:schemeClr val="tx1"/>
                </a:solidFill>
              </a:rPr>
              <a:t>4</a:t>
            </a:r>
            <a:r>
              <a:rPr lang="en-US" sz="2100" dirty="0">
                <a:solidFill>
                  <a:schemeClr val="tx1"/>
                </a:solidFill>
              </a:rPr>
              <a:t>-0</a:t>
            </a:r>
            <a:r>
              <a:rPr lang="en-US" sz="2100" b="1" dirty="0">
                <a:solidFill>
                  <a:schemeClr val="tx1"/>
                </a:solidFill>
              </a:rPr>
              <a:t>4</a:t>
            </a:r>
            <a:r>
              <a:rPr lang="en-US" sz="2100" dirty="0">
                <a:solidFill>
                  <a:schemeClr val="tx1"/>
                </a:solidFill>
              </a:rPr>
              <a:t>/5</a:t>
            </a:r>
            <a:r>
              <a:rPr lang="en-US" sz="2100" b="1" dirty="0">
                <a:solidFill>
                  <a:schemeClr val="tx1"/>
                </a:solidFill>
              </a:rPr>
              <a:t>4</a:t>
            </a:r>
            <a:r>
              <a:rPr lang="en-US" sz="2100" dirty="0">
                <a:solidFill>
                  <a:schemeClr val="tx1"/>
                </a:solidFill>
              </a:rPr>
              <a:t>2.htm</a:t>
            </a:r>
          </a:p>
        </p:txBody>
      </p:sp>
    </p:spTree>
    <p:extLst>
      <p:ext uri="{BB962C8B-B14F-4D97-AF65-F5344CB8AC3E}">
        <p14:creationId xmlns:p14="http://schemas.microsoft.com/office/powerpoint/2010/main" val="3736176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47" y="516348"/>
            <a:ext cx="7467063" cy="731461"/>
          </a:xfrm>
        </p:spPr>
        <p:txBody>
          <a:bodyPr/>
          <a:lstStyle/>
          <a:p>
            <a:pPr defTabSz="685787" fontAlgn="auto">
              <a:spcAft>
                <a:spcPts val="0"/>
              </a:spcAft>
              <a:defRPr/>
            </a:pPr>
            <a:r>
              <a:rPr lang="en-US" sz="3300" dirty="0"/>
              <a:t>CMM LEVEL 5</a:t>
            </a:r>
          </a:p>
        </p:txBody>
      </p:sp>
      <p:sp>
        <p:nvSpPr>
          <p:cNvPr id="52227" name="Content Placeholder 2"/>
          <p:cNvSpPr>
            <a:spLocks noGrp="1"/>
          </p:cNvSpPr>
          <p:nvPr>
            <p:ph idx="1"/>
          </p:nvPr>
        </p:nvSpPr>
        <p:spPr>
          <a:xfrm>
            <a:off x="561423" y="1458892"/>
            <a:ext cx="8259049" cy="4706412"/>
          </a:xfrm>
        </p:spPr>
        <p:txBody>
          <a:bodyPr/>
          <a:lstStyle/>
          <a:p>
            <a:pPr marL="171447" indent="-171447" defTabSz="685787" fontAlgn="auto">
              <a:spcBef>
                <a:spcPts val="750"/>
              </a:spcBef>
              <a:spcAft>
                <a:spcPts val="0"/>
              </a:spcAft>
              <a:defRPr/>
            </a:pPr>
            <a:r>
              <a:rPr lang="en-US" altLang="id-ID" sz="2100">
                <a:hlinkClick r:id="rId3"/>
              </a:rPr>
              <a:t>Managing IT: Life After </a:t>
            </a:r>
            <a:r>
              <a:rPr lang="en-US" altLang="id-ID" sz="2100" b="1">
                <a:hlinkClick r:id="rId3"/>
              </a:rPr>
              <a:t>CMM Level 5</a:t>
            </a:r>
            <a:endParaRPr lang="en-US" altLang="id-ID" sz="2100"/>
          </a:p>
          <a:p>
            <a:pPr marL="171447" indent="-171447" defTabSz="685787" fontAlgn="auto">
              <a:spcBef>
                <a:spcPts val="750"/>
              </a:spcBef>
              <a:spcAft>
                <a:spcPts val="0"/>
              </a:spcAft>
              <a:buNone/>
              <a:defRPr/>
            </a:pPr>
            <a:r>
              <a:rPr lang="en-US" altLang="id-ID" sz="2100"/>
              <a:t>	</a:t>
            </a:r>
            <a:r>
              <a:rPr lang="en-US" altLang="id-ID" sz="2100">
                <a:solidFill>
                  <a:srgbClr val="FFFF00"/>
                </a:solidFill>
              </a:rPr>
              <a:t>More than half </a:t>
            </a:r>
            <a:r>
              <a:rPr lang="en-US" altLang="id-ID" sz="2100"/>
              <a:t>the world's </a:t>
            </a:r>
            <a:r>
              <a:rPr lang="en-US" altLang="id-ID" sz="2100" b="1"/>
              <a:t>CMM Level 5</a:t>
            </a:r>
            <a:r>
              <a:rPr lang="en-US" altLang="id-ID" sz="2100"/>
              <a:t> companies are </a:t>
            </a:r>
            <a:r>
              <a:rPr lang="en-US" altLang="id-ID" sz="2100">
                <a:solidFill>
                  <a:srgbClr val="FFFF00"/>
                </a:solidFill>
              </a:rPr>
              <a:t>based in India</a:t>
            </a:r>
            <a:r>
              <a:rPr lang="en-US" altLang="id-ID" sz="2100"/>
              <a:t>. Software firms also used </a:t>
            </a:r>
            <a:r>
              <a:rPr lang="en-US" altLang="id-ID" sz="2100" b="1"/>
              <a:t>CMM</a:t>
            </a:r>
            <a:r>
              <a:rPr lang="en-US" altLang="id-ID" sz="2100"/>
              <a:t> to establish credentials as developers of quality software </a:t>
            </a:r>
            <a:r>
              <a:rPr lang="en-US" altLang="id-ID" sz="2100" b="1"/>
              <a:t>...</a:t>
            </a:r>
            <a:r>
              <a:rPr lang="en-US" altLang="id-ID" sz="2100"/>
              <a:t/>
            </a:r>
            <a:br>
              <a:rPr lang="en-US" altLang="id-ID" sz="2100"/>
            </a:br>
            <a:r>
              <a:rPr lang="en-US" altLang="id-ID" sz="2100"/>
              <a:t>www.india-today.com/ctoday/20020401/mit2.html </a:t>
            </a:r>
          </a:p>
          <a:p>
            <a:pPr marL="171447" indent="-171447" defTabSz="685787" fontAlgn="auto">
              <a:spcBef>
                <a:spcPts val="750"/>
              </a:spcBef>
              <a:spcAft>
                <a:spcPts val="0"/>
              </a:spcAft>
              <a:defRPr/>
            </a:pPr>
            <a:r>
              <a:rPr lang="en-US" altLang="id-ID" sz="2100"/>
              <a:t>SEI </a:t>
            </a:r>
            <a:r>
              <a:rPr lang="en-US" altLang="id-ID" sz="2100" b="1"/>
              <a:t>CMM Level 5</a:t>
            </a:r>
            <a:r>
              <a:rPr lang="en-US" altLang="id-ID" sz="2100"/>
              <a:t> </a:t>
            </a:r>
            <a:r>
              <a:rPr lang="en-US" altLang="id-ID" sz="2100">
                <a:solidFill>
                  <a:srgbClr val="FFFF00"/>
                </a:solidFill>
              </a:rPr>
              <a:t>Wipro</a:t>
            </a:r>
            <a:r>
              <a:rPr lang="en-US" altLang="id-ID" sz="2100"/>
              <a:t> is the first software services company in the world </a:t>
            </a:r>
            <a:r>
              <a:rPr lang="en-US" altLang="id-ID" sz="2100" b="1"/>
              <a:t>...</a:t>
            </a:r>
            <a:r>
              <a:rPr lang="en-US" altLang="id-ID" sz="2100"/>
              <a:t> We achieved </a:t>
            </a:r>
            <a:r>
              <a:rPr lang="en-US" altLang="id-ID" sz="2100" b="1"/>
              <a:t>CMM level 5</a:t>
            </a:r>
            <a:r>
              <a:rPr lang="en-US" altLang="id-ID" sz="2100"/>
              <a:t> certification in June, 1999. As part of the </a:t>
            </a:r>
            <a:r>
              <a:rPr lang="en-US" altLang="id-ID" sz="2100" b="1"/>
              <a:t>CMM level</a:t>
            </a:r>
            <a:r>
              <a:rPr lang="en-US" altLang="id-ID" sz="2100"/>
              <a:t> </a:t>
            </a:r>
            <a:r>
              <a:rPr lang="en-US" altLang="id-ID" sz="2100" b="1"/>
              <a:t>...</a:t>
            </a:r>
            <a:r>
              <a:rPr lang="en-US" altLang="id-ID" sz="2100"/>
              <a:t/>
            </a:r>
            <a:br>
              <a:rPr lang="en-US" altLang="id-ID" sz="2100"/>
            </a:br>
            <a:r>
              <a:rPr lang="en-US" altLang="id-ID" sz="2100" smtClean="0">
                <a:hlinkClick r:id="rId4"/>
              </a:rPr>
              <a:t>www.wipro.com/aboutus/quality/sei</a:t>
            </a:r>
            <a:r>
              <a:rPr lang="en-US" altLang="id-ID" sz="2100" b="1" smtClean="0">
                <a:hlinkClick r:id="rId4"/>
              </a:rPr>
              <a:t>cmm</a:t>
            </a:r>
            <a:r>
              <a:rPr lang="en-US" altLang="id-ID" sz="2100" smtClean="0">
                <a:hlinkClick r:id="rId4"/>
              </a:rPr>
              <a:t>.htm</a:t>
            </a:r>
            <a:endParaRPr lang="id-ID" altLang="id-ID" sz="2100" smtClean="0"/>
          </a:p>
          <a:p>
            <a:pPr marL="171447" indent="-171447" defTabSz="685787" fontAlgn="auto">
              <a:spcBef>
                <a:spcPts val="750"/>
              </a:spcBef>
              <a:spcAft>
                <a:spcPts val="0"/>
              </a:spcAft>
              <a:defRPr/>
            </a:pPr>
            <a:r>
              <a:rPr lang="id-ID" altLang="id-ID" sz="2100" smtClean="0"/>
              <a:t>PT Take United Indonesia</a:t>
            </a:r>
          </a:p>
          <a:p>
            <a:pPr marL="0" indent="0" defTabSz="685787" fontAlgn="auto">
              <a:spcBef>
                <a:spcPts val="750"/>
              </a:spcBef>
              <a:spcAft>
                <a:spcPts val="0"/>
              </a:spcAft>
              <a:buNone/>
              <a:defRPr/>
            </a:pPr>
            <a:r>
              <a:rPr lang="en-US" altLang="id-ID" sz="2100"/>
              <a:t>https://www.linkedin.com/company/pt-take-united-indonesia</a:t>
            </a:r>
          </a:p>
        </p:txBody>
      </p:sp>
    </p:spTree>
    <p:extLst>
      <p:ext uri="{BB962C8B-B14F-4D97-AF65-F5344CB8AC3E}">
        <p14:creationId xmlns:p14="http://schemas.microsoft.com/office/powerpoint/2010/main" val="4084088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47" y="516348"/>
            <a:ext cx="7467063" cy="801822"/>
          </a:xfrm>
        </p:spPr>
        <p:txBody>
          <a:bodyPr/>
          <a:lstStyle/>
          <a:p>
            <a:pPr defTabSz="685787" fontAlgn="auto">
              <a:spcAft>
                <a:spcPts val="0"/>
              </a:spcAft>
              <a:defRPr/>
            </a:pPr>
            <a:r>
              <a:rPr lang="en-US" sz="3300" dirty="0"/>
              <a:t>CMM LEVEL 5</a:t>
            </a:r>
          </a:p>
        </p:txBody>
      </p:sp>
      <p:sp>
        <p:nvSpPr>
          <p:cNvPr id="54275" name="Content Placeholder 2"/>
          <p:cNvSpPr>
            <a:spLocks noGrp="1"/>
          </p:cNvSpPr>
          <p:nvPr>
            <p:ph idx="1"/>
          </p:nvPr>
        </p:nvSpPr>
        <p:spPr>
          <a:xfrm>
            <a:off x="457347" y="1529253"/>
            <a:ext cx="7467063" cy="4711256"/>
          </a:xfrm>
        </p:spPr>
        <p:txBody>
          <a:bodyPr/>
          <a:lstStyle/>
          <a:p>
            <a:pPr marL="171447" indent="-171447" defTabSz="685787" fontAlgn="auto">
              <a:lnSpc>
                <a:spcPct val="80000"/>
              </a:lnSpc>
              <a:spcBef>
                <a:spcPts val="750"/>
              </a:spcBef>
              <a:spcAft>
                <a:spcPts val="0"/>
              </a:spcAft>
              <a:defRPr/>
            </a:pPr>
            <a:r>
              <a:rPr lang="en-US" altLang="id-ID" sz="2100">
                <a:hlinkClick r:id="rId3"/>
              </a:rPr>
              <a:t>http://dqindia.ciol.com/content/advantage/103102703.asp</a:t>
            </a:r>
            <a:endParaRPr lang="en-US" altLang="id-ID" sz="2100"/>
          </a:p>
          <a:p>
            <a:pPr marL="171447" indent="-171447" defTabSz="685787" fontAlgn="auto">
              <a:lnSpc>
                <a:spcPct val="80000"/>
              </a:lnSpc>
              <a:spcBef>
                <a:spcPts val="750"/>
              </a:spcBef>
              <a:spcAft>
                <a:spcPts val="0"/>
              </a:spcAft>
              <a:defRPr/>
            </a:pPr>
            <a:r>
              <a:rPr lang="en-US" altLang="id-ID" sz="2100" b="1"/>
              <a:t>Why “India Inside” Spells Quality </a:t>
            </a:r>
            <a:r>
              <a:rPr lang="en-US" altLang="id-ID" sz="2100" i="1"/>
              <a:t/>
            </a:r>
            <a:br>
              <a:rPr lang="en-US" altLang="id-ID" sz="2100" i="1"/>
            </a:br>
            <a:r>
              <a:rPr lang="en-US" altLang="id-ID" sz="2100" i="1"/>
              <a:t>Did you know that </a:t>
            </a:r>
            <a:r>
              <a:rPr lang="en-US" altLang="id-ID" sz="2100" i="1">
                <a:solidFill>
                  <a:srgbClr val="FFFF00"/>
                </a:solidFill>
              </a:rPr>
              <a:t>75% of the world’s CMM Level 5 </a:t>
            </a:r>
            <a:r>
              <a:rPr lang="en-US" altLang="id-ID" sz="2100" i="1"/>
              <a:t>software centers were </a:t>
            </a:r>
            <a:r>
              <a:rPr lang="en-US" altLang="id-ID" sz="2100" i="1">
                <a:solidFill>
                  <a:srgbClr val="FFFF00"/>
                </a:solidFill>
              </a:rPr>
              <a:t>in India</a:t>
            </a:r>
            <a:r>
              <a:rPr lang="en-US" altLang="id-ID" sz="2100" i="1"/>
              <a:t>? Here’s how the quality movement transformed the Indian IT services industry </a:t>
            </a:r>
            <a:r>
              <a:rPr lang="en-US" altLang="id-ID" sz="2100"/>
              <a:t/>
            </a:r>
            <a:br>
              <a:rPr lang="en-US" altLang="id-ID" sz="2100"/>
            </a:br>
            <a:r>
              <a:rPr lang="en-US" altLang="id-ID" sz="2100"/>
              <a:t>			Monday, October 27, 2003</a:t>
            </a:r>
            <a:br>
              <a:rPr lang="en-US" altLang="id-ID" sz="2100"/>
            </a:br>
            <a:r>
              <a:rPr lang="en-US" altLang="id-ID" sz="2100"/>
              <a:t>Europe, and the need for ISO certification, provided the trigger to the quality movement in India. But the real impetus came after Motorola’s software center at Bangalore became the world’s second CMM Level 5 unit in 1994 (the first was at NASA) </a:t>
            </a:r>
          </a:p>
          <a:p>
            <a:pPr marL="171447" indent="-171447" defTabSz="685787" fontAlgn="auto">
              <a:lnSpc>
                <a:spcPct val="80000"/>
              </a:lnSpc>
              <a:spcBef>
                <a:spcPts val="750"/>
              </a:spcBef>
              <a:spcAft>
                <a:spcPts val="0"/>
              </a:spcAft>
              <a:defRPr/>
            </a:pPr>
            <a:r>
              <a:rPr lang="en-US" altLang="id-ID" sz="2100"/>
              <a:t>Even for those familiar with India’s software industry, this is a startling number. </a:t>
            </a:r>
          </a:p>
          <a:p>
            <a:pPr marL="171447" indent="-171447" defTabSz="685787" fontAlgn="auto">
              <a:lnSpc>
                <a:spcPct val="80000"/>
              </a:lnSpc>
              <a:spcBef>
                <a:spcPts val="750"/>
              </a:spcBef>
              <a:spcAft>
                <a:spcPts val="0"/>
              </a:spcAft>
              <a:defRPr/>
            </a:pPr>
            <a:r>
              <a:rPr lang="en-US" altLang="id-ID" sz="2100"/>
              <a:t>There are </a:t>
            </a:r>
            <a:r>
              <a:rPr lang="en-US" altLang="id-ID" sz="2100">
                <a:solidFill>
                  <a:srgbClr val="FFFF00"/>
                </a:solidFill>
              </a:rPr>
              <a:t>80 software centers on the planet </a:t>
            </a:r>
            <a:r>
              <a:rPr lang="en-US" altLang="id-ID" sz="2100"/>
              <a:t>that are assessed at CMM Level 5.Of all those centers, </a:t>
            </a:r>
            <a:r>
              <a:rPr lang="en-US" altLang="id-ID" sz="2100">
                <a:solidFill>
                  <a:srgbClr val="FFFF00"/>
                </a:solidFill>
              </a:rPr>
              <a:t>60 are in India</a:t>
            </a:r>
            <a:r>
              <a:rPr lang="en-US" altLang="id-ID" sz="2100"/>
              <a:t>.</a:t>
            </a:r>
          </a:p>
        </p:txBody>
      </p:sp>
    </p:spTree>
    <p:extLst>
      <p:ext uri="{BB962C8B-B14F-4D97-AF65-F5344CB8AC3E}">
        <p14:creationId xmlns:p14="http://schemas.microsoft.com/office/powerpoint/2010/main" val="596116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Core and the essence of practice Software Engineering</a:t>
            </a:r>
            <a:endParaRPr lang="id-ID" dirty="0"/>
          </a:p>
        </p:txBody>
      </p:sp>
      <p:sp>
        <p:nvSpPr>
          <p:cNvPr id="3" name="Content Placeholder 2"/>
          <p:cNvSpPr>
            <a:spLocks noGrp="1"/>
          </p:cNvSpPr>
          <p:nvPr>
            <p:ph idx="1"/>
          </p:nvPr>
        </p:nvSpPr>
        <p:spPr>
          <a:xfrm>
            <a:off x="457200" y="1855365"/>
            <a:ext cx="8229600" cy="4525963"/>
          </a:xfrm>
        </p:spPr>
        <p:txBody>
          <a:bodyPr/>
          <a:lstStyle/>
          <a:p>
            <a:r>
              <a:rPr lang="id-ID" sz="2400" dirty="0" smtClean="0"/>
              <a:t>Pada </a:t>
            </a:r>
            <a:r>
              <a:rPr lang="id-ID" sz="2400" i="1" dirty="0" smtClean="0"/>
              <a:t>level proses</a:t>
            </a:r>
            <a:r>
              <a:rPr lang="id-ID" sz="2400" dirty="0" smtClean="0"/>
              <a:t>, prinsip utama menetapkan sebuah filosofi dasar yang memandu tim software spt melakukan aktivitas kerangka kerja dan  “umbrella activities”, menavigasi aliran proses, dan menghasilkan sekumpulan produk kerja software.</a:t>
            </a:r>
          </a:p>
          <a:p>
            <a:r>
              <a:rPr lang="id-ID" sz="2400" dirty="0" smtClean="0"/>
              <a:t>Pada </a:t>
            </a:r>
            <a:r>
              <a:rPr lang="id-ID" sz="2400" i="1" dirty="0" smtClean="0"/>
              <a:t>level practice</a:t>
            </a:r>
            <a:r>
              <a:rPr lang="id-ID" sz="2400" dirty="0" smtClean="0"/>
              <a:t>, prinsip utama menetapkan sekumpulan nilai dan peran yang  berfungsi sebagai panduan dalam menganalisis masalah, merancang solusi, mengimplementasikan dan menguji resolusi, dan akhirnya menyebarkan software pada komunitas user.</a:t>
            </a:r>
            <a:endParaRPr lang="id-ID" sz="2400" dirty="0"/>
          </a:p>
        </p:txBody>
      </p:sp>
    </p:spTree>
    <p:extLst>
      <p:ext uri="{BB962C8B-B14F-4D97-AF65-F5344CB8AC3E}">
        <p14:creationId xmlns:p14="http://schemas.microsoft.com/office/powerpoint/2010/main" val="91169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Communication Principles</a:t>
            </a:r>
            <a:endParaRPr lang="id-ID" i="1" dirty="0"/>
          </a:p>
        </p:txBody>
      </p:sp>
      <p:sp>
        <p:nvSpPr>
          <p:cNvPr id="3" name="Content Placeholder 2"/>
          <p:cNvSpPr>
            <a:spLocks noGrp="1"/>
          </p:cNvSpPr>
          <p:nvPr>
            <p:ph idx="1"/>
          </p:nvPr>
        </p:nvSpPr>
        <p:spPr>
          <a:xfrm>
            <a:off x="628650" y="1844824"/>
            <a:ext cx="4519414" cy="4608512"/>
          </a:xfrm>
        </p:spPr>
        <p:txBody>
          <a:bodyPr>
            <a:normAutofit fontScale="85000" lnSpcReduction="20000"/>
          </a:bodyPr>
          <a:lstStyle/>
          <a:p>
            <a:r>
              <a:rPr lang="id-ID" dirty="0" smtClean="0"/>
              <a:t>Mendengarkan</a:t>
            </a:r>
          </a:p>
          <a:p>
            <a:r>
              <a:rPr lang="id-ID" dirty="0" smtClean="0"/>
              <a:t>Persiapan sebelum berkomunikasi</a:t>
            </a:r>
          </a:p>
          <a:p>
            <a:r>
              <a:rPr lang="id-ID" dirty="0" smtClean="0"/>
              <a:t>Seseorang harus memfasilitasi aktivitas</a:t>
            </a:r>
          </a:p>
          <a:p>
            <a:r>
              <a:rPr lang="id-ID" dirty="0" smtClean="0"/>
              <a:t>Aktivitas komunikasi </a:t>
            </a:r>
            <a:r>
              <a:rPr lang="id-ID" i="1" dirty="0" smtClean="0"/>
              <a:t>face to face</a:t>
            </a:r>
            <a:r>
              <a:rPr lang="id-ID" dirty="0" smtClean="0"/>
              <a:t> </a:t>
            </a:r>
          </a:p>
          <a:p>
            <a:r>
              <a:rPr lang="id-ID" dirty="0" smtClean="0"/>
              <a:t>Komunikasi </a:t>
            </a:r>
            <a:r>
              <a:rPr lang="id-ID" i="1" dirty="0" smtClean="0"/>
              <a:t>face-to-face </a:t>
            </a:r>
            <a:r>
              <a:rPr lang="id-ID" dirty="0" smtClean="0"/>
              <a:t> adalah yang terbaik</a:t>
            </a:r>
          </a:p>
          <a:p>
            <a:r>
              <a:rPr lang="id-ID" dirty="0" smtClean="0"/>
              <a:t>Catat dan dokumentasikan keputusan</a:t>
            </a:r>
          </a:p>
        </p:txBody>
      </p:sp>
      <p:pic>
        <p:nvPicPr>
          <p:cNvPr id="4" name="Picture 4" descr="http://a.espncdn.com/photo/2013/0711/espn_funnies_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79" y="1652082"/>
            <a:ext cx="3593815" cy="224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272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Communication Principles</a:t>
            </a:r>
            <a:r>
              <a:rPr lang="en-US" i="1" dirty="0" smtClean="0"/>
              <a:t>(2)</a:t>
            </a:r>
            <a:endParaRPr lang="id-ID" i="1" dirty="0"/>
          </a:p>
        </p:txBody>
      </p:sp>
      <p:sp>
        <p:nvSpPr>
          <p:cNvPr id="3" name="Content Placeholder 2"/>
          <p:cNvSpPr>
            <a:spLocks noGrp="1"/>
          </p:cNvSpPr>
          <p:nvPr>
            <p:ph idx="1"/>
          </p:nvPr>
        </p:nvSpPr>
        <p:spPr>
          <a:xfrm>
            <a:off x="628650" y="1844824"/>
            <a:ext cx="7886700" cy="4608512"/>
          </a:xfrm>
        </p:spPr>
        <p:txBody>
          <a:bodyPr>
            <a:normAutofit/>
          </a:bodyPr>
          <a:lstStyle/>
          <a:p>
            <a:r>
              <a:rPr lang="id-ID" dirty="0" smtClean="0"/>
              <a:t>Catat dan dokumentasikan keputusan</a:t>
            </a:r>
          </a:p>
          <a:p>
            <a:r>
              <a:rPr lang="id-ID" dirty="0" smtClean="0"/>
              <a:t>Berusaha untuk berkolaburasi</a:t>
            </a:r>
          </a:p>
          <a:p>
            <a:r>
              <a:rPr lang="id-ID" dirty="0" smtClean="0"/>
              <a:t>Tetap fokus : modularize your discussion</a:t>
            </a:r>
          </a:p>
          <a:p>
            <a:r>
              <a:rPr lang="id-ID" dirty="0" smtClean="0"/>
              <a:t>Bila sesuatu tidak jelas, gambarkan. </a:t>
            </a:r>
          </a:p>
          <a:p>
            <a:r>
              <a:rPr lang="id-ID" dirty="0" smtClean="0"/>
              <a:t>Sekalinya setuju terhadap sesuatu, move on</a:t>
            </a:r>
          </a:p>
          <a:p>
            <a:r>
              <a:rPr lang="id-ID" dirty="0" smtClean="0"/>
              <a:t>Negotiation adalah bukan sebuah kontes atau sebuah </a:t>
            </a:r>
            <a:r>
              <a:rPr lang="id-ID" i="1" dirty="0" smtClean="0"/>
              <a:t>game</a:t>
            </a:r>
            <a:endParaRPr lang="id-ID" i="1" dirty="0"/>
          </a:p>
        </p:txBody>
      </p:sp>
    </p:spTree>
    <p:extLst>
      <p:ext uri="{BB962C8B-B14F-4D97-AF65-F5344CB8AC3E}">
        <p14:creationId xmlns:p14="http://schemas.microsoft.com/office/powerpoint/2010/main" val="3152175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Planning Principles</a:t>
            </a:r>
            <a:endParaRPr lang="id-ID" i="1" dirty="0"/>
          </a:p>
        </p:txBody>
      </p:sp>
      <p:sp>
        <p:nvSpPr>
          <p:cNvPr id="3" name="Content Placeholder 2"/>
          <p:cNvSpPr>
            <a:spLocks noGrp="1"/>
          </p:cNvSpPr>
          <p:nvPr>
            <p:ph idx="1"/>
          </p:nvPr>
        </p:nvSpPr>
        <p:spPr>
          <a:xfrm>
            <a:off x="628650" y="1700808"/>
            <a:ext cx="7886700" cy="5040560"/>
          </a:xfrm>
        </p:spPr>
        <p:txBody>
          <a:bodyPr>
            <a:noAutofit/>
          </a:bodyPr>
          <a:lstStyle/>
          <a:p>
            <a:r>
              <a:rPr lang="id-ID" sz="2800" dirty="0" smtClean="0"/>
              <a:t>Memahami cakupan project</a:t>
            </a:r>
          </a:p>
          <a:p>
            <a:r>
              <a:rPr lang="id-ID" sz="2800" dirty="0" smtClean="0"/>
              <a:t>Melibatkan stakeholders dalam aktivitas perencanaan</a:t>
            </a:r>
          </a:p>
          <a:p>
            <a:r>
              <a:rPr lang="id-ID" sz="2800" dirty="0" smtClean="0"/>
              <a:t>Memahami bahwa perencanaan itu selalu berulang (Recognize that planning is iterative)</a:t>
            </a:r>
          </a:p>
          <a:p>
            <a:r>
              <a:rPr lang="id-ID" sz="2800" dirty="0" smtClean="0"/>
              <a:t>Memperkirakan berdasarkan pada apa yang anda ketahui </a:t>
            </a:r>
          </a:p>
          <a:p>
            <a:r>
              <a:rPr lang="id-ID" sz="2800" dirty="0" smtClean="0"/>
              <a:t>Pertimbangkan resiko yang didefinisikan pada saat perencanaan. </a:t>
            </a:r>
            <a:r>
              <a:rPr lang="id-ID" sz="2800" i="1" dirty="0" smtClean="0"/>
              <a:t>Be realistic</a:t>
            </a:r>
          </a:p>
        </p:txBody>
      </p:sp>
    </p:spTree>
    <p:extLst>
      <p:ext uri="{BB962C8B-B14F-4D97-AF65-F5344CB8AC3E}">
        <p14:creationId xmlns:p14="http://schemas.microsoft.com/office/powerpoint/2010/main" val="34112778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Planning Principles</a:t>
            </a:r>
            <a:r>
              <a:rPr lang="en-US" i="1" dirty="0" smtClean="0"/>
              <a:t>(2)</a:t>
            </a:r>
            <a:endParaRPr lang="id-ID" i="1" dirty="0"/>
          </a:p>
        </p:txBody>
      </p:sp>
      <p:sp>
        <p:nvSpPr>
          <p:cNvPr id="3" name="Content Placeholder 2"/>
          <p:cNvSpPr>
            <a:spLocks noGrp="1"/>
          </p:cNvSpPr>
          <p:nvPr>
            <p:ph idx="1"/>
          </p:nvPr>
        </p:nvSpPr>
        <p:spPr>
          <a:xfrm>
            <a:off x="628650" y="1700808"/>
            <a:ext cx="7886700" cy="5040560"/>
          </a:xfrm>
        </p:spPr>
        <p:txBody>
          <a:bodyPr>
            <a:noAutofit/>
          </a:bodyPr>
          <a:lstStyle/>
          <a:p>
            <a:r>
              <a:rPr lang="id-ID" sz="2800" dirty="0" smtClean="0"/>
              <a:t>Penambahan aturan seperti yang didefisikan pada perencanaan</a:t>
            </a:r>
          </a:p>
          <a:p>
            <a:r>
              <a:rPr lang="id-ID" sz="2800" dirty="0" smtClean="0"/>
              <a:t>Menentukan bagaimana anda bermaksud untuk menjamin kualitas.</a:t>
            </a:r>
          </a:p>
          <a:p>
            <a:r>
              <a:rPr lang="id-ID" sz="2800" dirty="0" smtClean="0"/>
              <a:t>Menjelaskan bagaimana anda bermaksud untuk mengakomodasi p</a:t>
            </a:r>
            <a:r>
              <a:rPr lang="en-US" sz="2800" dirty="0" smtClean="0"/>
              <a:t>e</a:t>
            </a:r>
            <a:r>
              <a:rPr lang="id-ID" sz="2800" dirty="0" smtClean="0"/>
              <a:t>rubahan.</a:t>
            </a:r>
          </a:p>
          <a:p>
            <a:r>
              <a:rPr lang="id-ID" sz="2800" dirty="0" smtClean="0"/>
              <a:t>Sering menelusuri perencanaan dan membuat penyesuaian yang  diperlukan</a:t>
            </a:r>
            <a:endParaRPr lang="id-ID" sz="2800" dirty="0"/>
          </a:p>
        </p:txBody>
      </p:sp>
    </p:spTree>
    <p:extLst>
      <p:ext uri="{BB962C8B-B14F-4D97-AF65-F5344CB8AC3E}">
        <p14:creationId xmlns:p14="http://schemas.microsoft.com/office/powerpoint/2010/main" val="189791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475E8AC3-2C13-48A5-AC9E-DC190BDE2CD6}" type="slidenum">
              <a:rPr lang="en-US" altLang="id-ID" sz="1108">
                <a:solidFill>
                  <a:srgbClr val="898989"/>
                </a:solidFill>
                <a:latin typeface="Times New Roman" panose="02020603050405020304" pitchFamily="18" charset="0"/>
              </a:rPr>
              <a:pPr/>
              <a:t>3</a:t>
            </a:fld>
            <a:endParaRPr lang="en-US" altLang="id-ID" sz="1108">
              <a:solidFill>
                <a:srgbClr val="898989"/>
              </a:solidFill>
              <a:latin typeface="Times New Roman" panose="02020603050405020304" pitchFamily="18" charset="0"/>
            </a:endParaRPr>
          </a:p>
        </p:txBody>
      </p:sp>
      <p:sp>
        <p:nvSpPr>
          <p:cNvPr id="8194" name="Rectangle 2"/>
          <p:cNvSpPr>
            <a:spLocks noGrp="1" noChangeArrowheads="1"/>
          </p:cNvSpPr>
          <p:nvPr>
            <p:ph type="title" idx="4294967295"/>
          </p:nvPr>
        </p:nvSpPr>
        <p:spPr>
          <a:xfrm>
            <a:off x="2123728" y="394005"/>
            <a:ext cx="4208067" cy="559919"/>
          </a:xfrm>
        </p:spPr>
        <p:txBody>
          <a:bodyPr vert="horz" wrap="none" lIns="64480" tIns="25792" rIns="64480" bIns="25792" numCol="1" anchor="t" anchorCtr="0" compatLnSpc="1">
            <a:prstTxWarp prst="textNoShape">
              <a:avLst/>
            </a:prstTxWarp>
            <a:spAutoFit/>
          </a:bodyPr>
          <a:lstStyle/>
          <a:p>
            <a:pPr defTabSz="685787" fontAlgn="auto">
              <a:spcAft>
                <a:spcPts val="0"/>
              </a:spcAft>
              <a:defRPr/>
            </a:pPr>
            <a:r>
              <a:rPr lang="en-US" sz="3300" dirty="0">
                <a:solidFill>
                  <a:schemeClr val="bg1"/>
                </a:solidFill>
                <a:latin typeface="Tahoma" panose="020B0604030504040204" pitchFamily="34" charset="0"/>
                <a:ea typeface="Tahoma" panose="020B0604030504040204" pitchFamily="34" charset="0"/>
                <a:cs typeface="Tahoma" panose="020B0604030504040204" pitchFamily="34" charset="0"/>
              </a:rPr>
              <a:t>A Layered Technology</a:t>
            </a:r>
          </a:p>
        </p:txBody>
      </p:sp>
      <p:pic>
        <p:nvPicPr>
          <p:cNvPr id="16388"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153" y="2439549"/>
            <a:ext cx="6159520" cy="17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9" name="Rectangle 4"/>
          <p:cNvSpPr>
            <a:spLocks noChangeArrowheads="1"/>
          </p:cNvSpPr>
          <p:nvPr/>
        </p:nvSpPr>
        <p:spPr bwMode="auto">
          <a:xfrm>
            <a:off x="2722093" y="1775516"/>
            <a:ext cx="3346686" cy="42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885" tIns="45136" rIns="91885" bIns="45136">
            <a:spAutoFit/>
          </a:bodyPr>
          <a:lstStyle>
            <a:lvl1pPr defTabSz="1004888">
              <a:defRPr>
                <a:solidFill>
                  <a:schemeClr val="tx1"/>
                </a:solidFill>
                <a:latin typeface="Tahoma" panose="020B0604030504040204" pitchFamily="34" charset="0"/>
                <a:cs typeface="Arial" panose="020B0604020202020204" pitchFamily="34" charset="0"/>
              </a:defRPr>
            </a:lvl1pPr>
            <a:lvl2pPr marL="742950" indent="-285750" defTabSz="1004888">
              <a:defRPr>
                <a:solidFill>
                  <a:schemeClr val="tx1"/>
                </a:solidFill>
                <a:latin typeface="Tahoma" panose="020B0604030504040204" pitchFamily="34" charset="0"/>
                <a:cs typeface="Arial" panose="020B0604020202020204" pitchFamily="34" charset="0"/>
              </a:defRPr>
            </a:lvl2pPr>
            <a:lvl3pPr marL="1143000" indent="-228600" defTabSz="1004888">
              <a:defRPr>
                <a:solidFill>
                  <a:schemeClr val="tx1"/>
                </a:solidFill>
                <a:latin typeface="Tahoma" panose="020B0604030504040204" pitchFamily="34" charset="0"/>
                <a:cs typeface="Arial" panose="020B0604020202020204" pitchFamily="34" charset="0"/>
              </a:defRPr>
            </a:lvl3pPr>
            <a:lvl4pPr marL="1600200" indent="-228600" defTabSz="1004888">
              <a:defRPr>
                <a:solidFill>
                  <a:schemeClr val="tx1"/>
                </a:solidFill>
                <a:latin typeface="Tahoma" panose="020B0604030504040204" pitchFamily="34" charset="0"/>
                <a:cs typeface="Arial" panose="020B0604020202020204" pitchFamily="34" charset="0"/>
              </a:defRPr>
            </a:lvl4pPr>
            <a:lvl5pPr marL="2057400" indent="-228600" defTabSz="1004888">
              <a:defRPr>
                <a:solidFill>
                  <a:schemeClr val="tx1"/>
                </a:solidFill>
                <a:latin typeface="Tahoma" panose="020B0604030504040204" pitchFamily="34" charset="0"/>
                <a:cs typeface="Arial" panose="020B0604020202020204" pitchFamily="34" charset="0"/>
              </a:defRPr>
            </a:lvl5pPr>
            <a:lvl6pPr marL="25146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4888"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nSpc>
                <a:spcPct val="90000"/>
              </a:lnSpc>
            </a:pPr>
            <a:r>
              <a:rPr lang="en-US" altLang="id-ID" sz="2401" b="1">
                <a:latin typeface="Arial" panose="020B0604020202020204" pitchFamily="34" charset="0"/>
              </a:rPr>
              <a:t>Software Engineering</a:t>
            </a:r>
          </a:p>
        </p:txBody>
      </p:sp>
      <p:pic>
        <p:nvPicPr>
          <p:cNvPr id="16390"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259" y="5317021"/>
            <a:ext cx="7950794" cy="56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39161872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Modeling Principles</a:t>
            </a:r>
            <a:endParaRPr lang="id-ID" i="1" dirty="0"/>
          </a:p>
        </p:txBody>
      </p:sp>
      <p:sp>
        <p:nvSpPr>
          <p:cNvPr id="3" name="Content Placeholder 2"/>
          <p:cNvSpPr>
            <a:spLocks noGrp="1"/>
          </p:cNvSpPr>
          <p:nvPr>
            <p:ph idx="1"/>
          </p:nvPr>
        </p:nvSpPr>
        <p:spPr>
          <a:xfrm>
            <a:off x="457200" y="1739949"/>
            <a:ext cx="8229600" cy="4857403"/>
          </a:xfrm>
        </p:spPr>
        <p:txBody>
          <a:bodyPr/>
          <a:lstStyle/>
          <a:p>
            <a:r>
              <a:rPr lang="id-ID" sz="2600" dirty="0" smtClean="0">
                <a:solidFill>
                  <a:schemeClr val="tx2"/>
                </a:solidFill>
              </a:rPr>
              <a:t>Tujuan utama dari tim software adalah membangun perangkat lunak, bukan membuat model.</a:t>
            </a:r>
          </a:p>
          <a:p>
            <a:r>
              <a:rPr lang="id-ID" sz="2600" dirty="0" smtClean="0">
                <a:solidFill>
                  <a:schemeClr val="tx2"/>
                </a:solidFill>
              </a:rPr>
              <a:t>Jangan membuat lebih banyak model dari yang dibutuhkan</a:t>
            </a:r>
          </a:p>
          <a:p>
            <a:r>
              <a:rPr lang="id-ID" sz="2600" dirty="0" smtClean="0">
                <a:solidFill>
                  <a:schemeClr val="tx2"/>
                </a:solidFill>
              </a:rPr>
              <a:t>Berusaha untuk menghasilkan model yang sederhana yang akan menyelesaiakan masalah atau software.</a:t>
            </a:r>
          </a:p>
          <a:p>
            <a:r>
              <a:rPr lang="id-ID" sz="2600" dirty="0" smtClean="0">
                <a:solidFill>
                  <a:schemeClr val="tx2"/>
                </a:solidFill>
              </a:rPr>
              <a:t>Membangun model dalam sebuah cara yang membuat mereka setuju untuk merubah.</a:t>
            </a:r>
          </a:p>
          <a:p>
            <a:r>
              <a:rPr lang="id-ID" sz="2600" dirty="0" smtClean="0">
                <a:solidFill>
                  <a:schemeClr val="tx2"/>
                </a:solidFill>
              </a:rPr>
              <a:t>Dapat menyatakan tujuan secara jelas untuk setiap model yang dibuat.</a:t>
            </a:r>
          </a:p>
        </p:txBody>
      </p:sp>
    </p:spTree>
    <p:extLst>
      <p:ext uri="{BB962C8B-B14F-4D97-AF65-F5344CB8AC3E}">
        <p14:creationId xmlns:p14="http://schemas.microsoft.com/office/powerpoint/2010/main" val="2894594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Lanjutan....modeling principle</a:t>
            </a:r>
            <a:endParaRPr lang="id-ID" dirty="0"/>
          </a:p>
        </p:txBody>
      </p:sp>
      <p:sp>
        <p:nvSpPr>
          <p:cNvPr id="3" name="Content Placeholder 2"/>
          <p:cNvSpPr>
            <a:spLocks noGrp="1"/>
          </p:cNvSpPr>
          <p:nvPr>
            <p:ph idx="1"/>
          </p:nvPr>
        </p:nvSpPr>
        <p:spPr>
          <a:xfrm>
            <a:off x="387896" y="1639341"/>
            <a:ext cx="8229600" cy="4525963"/>
          </a:xfrm>
        </p:spPr>
        <p:txBody>
          <a:bodyPr/>
          <a:lstStyle/>
          <a:p>
            <a:r>
              <a:rPr lang="id-ID" sz="2800" dirty="0" smtClean="0">
                <a:solidFill>
                  <a:schemeClr val="tx2"/>
                </a:solidFill>
              </a:rPr>
              <a:t>Adaptasi model-model yang kita kembangkan dengan perubahan yang terjadi pada sistem.</a:t>
            </a:r>
          </a:p>
          <a:p>
            <a:r>
              <a:rPr lang="id-ID" sz="2800" dirty="0" smtClean="0">
                <a:solidFill>
                  <a:schemeClr val="tx2"/>
                </a:solidFill>
              </a:rPr>
              <a:t>Cobalah membangun model yang berguna, tetapi lupa membangun model yang sempurna.</a:t>
            </a:r>
          </a:p>
          <a:p>
            <a:r>
              <a:rPr lang="id-ID" sz="2800" dirty="0" smtClean="0">
                <a:solidFill>
                  <a:schemeClr val="tx2"/>
                </a:solidFill>
              </a:rPr>
              <a:t>Jangan kaku dengan sintaks model. Jika model saat ini dapat mengkomunikasikan isi dgn baik, penampilan adalah nomer dua</a:t>
            </a:r>
          </a:p>
          <a:p>
            <a:r>
              <a:rPr lang="id-ID" sz="2800" dirty="0" smtClean="0">
                <a:solidFill>
                  <a:schemeClr val="tx2"/>
                </a:solidFill>
              </a:rPr>
              <a:t>Jika naluri memberitahu bahwa model tersebut tidak tepat walaupun tampaknya di atas kertas baik-baik saja, mungkin kita punya alasan untuk mempertimbangkan ulang</a:t>
            </a:r>
            <a:endParaRPr lang="id-ID" dirty="0">
              <a:solidFill>
                <a:schemeClr val="tx2"/>
              </a:solidFill>
            </a:endParaRPr>
          </a:p>
        </p:txBody>
      </p:sp>
    </p:spTree>
    <p:extLst>
      <p:ext uri="{BB962C8B-B14F-4D97-AF65-F5344CB8AC3E}">
        <p14:creationId xmlns:p14="http://schemas.microsoft.com/office/powerpoint/2010/main" val="1154507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Construction Principles</a:t>
            </a:r>
            <a:endParaRPr lang="id-ID" i="1" dirty="0"/>
          </a:p>
        </p:txBody>
      </p:sp>
      <p:sp>
        <p:nvSpPr>
          <p:cNvPr id="3" name="Content Placeholder 2"/>
          <p:cNvSpPr>
            <a:spLocks noGrp="1"/>
          </p:cNvSpPr>
          <p:nvPr>
            <p:ph idx="1"/>
          </p:nvPr>
        </p:nvSpPr>
        <p:spPr/>
        <p:txBody>
          <a:bodyPr/>
          <a:lstStyle/>
          <a:p>
            <a:r>
              <a:rPr lang="id-ID" sz="3600" dirty="0" smtClean="0">
                <a:solidFill>
                  <a:schemeClr val="accent1">
                    <a:lumMod val="75000"/>
                  </a:schemeClr>
                </a:solidFill>
              </a:rPr>
              <a:t>Coding principles </a:t>
            </a:r>
          </a:p>
          <a:p>
            <a:r>
              <a:rPr lang="id-ID" sz="3600" dirty="0" smtClean="0">
                <a:solidFill>
                  <a:schemeClr val="accent1">
                    <a:lumMod val="75000"/>
                  </a:schemeClr>
                </a:solidFill>
              </a:rPr>
              <a:t>Validation Principles</a:t>
            </a:r>
          </a:p>
          <a:p>
            <a:r>
              <a:rPr lang="id-ID" sz="3600" dirty="0" smtClean="0">
                <a:solidFill>
                  <a:schemeClr val="accent1">
                    <a:lumMod val="75000"/>
                  </a:schemeClr>
                </a:solidFill>
              </a:rPr>
              <a:t>Testing Principles</a:t>
            </a:r>
            <a:endParaRPr lang="id-ID" sz="3600" dirty="0">
              <a:solidFill>
                <a:schemeClr val="accent1">
                  <a:lumMod val="75000"/>
                </a:schemeClr>
              </a:solidFill>
            </a:endParaRPr>
          </a:p>
        </p:txBody>
      </p:sp>
    </p:spTree>
    <p:extLst>
      <p:ext uri="{BB962C8B-B14F-4D97-AF65-F5344CB8AC3E}">
        <p14:creationId xmlns:p14="http://schemas.microsoft.com/office/powerpoint/2010/main" val="253943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Coding Principles</a:t>
            </a:r>
            <a:endParaRPr lang="id-ID" i="1" dirty="0"/>
          </a:p>
        </p:txBody>
      </p:sp>
      <p:sp>
        <p:nvSpPr>
          <p:cNvPr id="3" name="Content Placeholder 2"/>
          <p:cNvSpPr>
            <a:spLocks noGrp="1"/>
          </p:cNvSpPr>
          <p:nvPr>
            <p:ph idx="1"/>
          </p:nvPr>
        </p:nvSpPr>
        <p:spPr>
          <a:xfrm>
            <a:off x="382761" y="1412776"/>
            <a:ext cx="8229600" cy="5265035"/>
          </a:xfrm>
        </p:spPr>
        <p:txBody>
          <a:bodyPr/>
          <a:lstStyle/>
          <a:p>
            <a:pPr marL="0" indent="0">
              <a:buNone/>
            </a:pPr>
            <a:r>
              <a:rPr lang="id-ID" i="1" dirty="0" smtClean="0">
                <a:solidFill>
                  <a:srgbClr val="C00000"/>
                </a:solidFill>
              </a:rPr>
              <a:t>Preparation principles : Before you write one line of code, be sure you :  </a:t>
            </a:r>
          </a:p>
          <a:p>
            <a:r>
              <a:rPr lang="id-ID" sz="2400" dirty="0" smtClean="0">
                <a:solidFill>
                  <a:schemeClr val="accent1">
                    <a:lumMod val="75000"/>
                  </a:schemeClr>
                </a:solidFill>
              </a:rPr>
              <a:t>Memahami masalah yang sedang dipecahkan</a:t>
            </a:r>
          </a:p>
          <a:p>
            <a:r>
              <a:rPr lang="id-ID" sz="2400" dirty="0" smtClean="0">
                <a:solidFill>
                  <a:schemeClr val="accent1">
                    <a:lumMod val="75000"/>
                  </a:schemeClr>
                </a:solidFill>
              </a:rPr>
              <a:t>Memahami prinsip dan konsep dasar perancangan </a:t>
            </a:r>
          </a:p>
          <a:p>
            <a:r>
              <a:rPr lang="id-ID" sz="2400" dirty="0" smtClean="0">
                <a:solidFill>
                  <a:schemeClr val="accent1">
                    <a:lumMod val="75000"/>
                  </a:schemeClr>
                </a:solidFill>
              </a:rPr>
              <a:t>Memilih bahasa pemrograman yang dibutuhkan perangkat lunak dan lingkungan dimana akan beroperasi.</a:t>
            </a:r>
          </a:p>
          <a:p>
            <a:r>
              <a:rPr lang="id-ID" sz="2400" dirty="0" smtClean="0">
                <a:solidFill>
                  <a:schemeClr val="accent1">
                    <a:lumMod val="75000"/>
                  </a:schemeClr>
                </a:solidFill>
              </a:rPr>
              <a:t>Memilih lingkungan pemrograman yang menyediakan tools yang akan membuat pekerjaan menjadi lebih mudah.</a:t>
            </a:r>
          </a:p>
          <a:p>
            <a:r>
              <a:rPr lang="id-ID" sz="2400" dirty="0" smtClean="0">
                <a:solidFill>
                  <a:schemeClr val="accent1">
                    <a:lumMod val="75000"/>
                  </a:schemeClr>
                </a:solidFill>
              </a:rPr>
              <a:t>Membuat sekumpulan pengujian unit yang akan dijalankan sekalinya komponen yang dikodekan lengkap. </a:t>
            </a:r>
          </a:p>
        </p:txBody>
      </p:sp>
    </p:spTree>
    <p:extLst>
      <p:ext uri="{BB962C8B-B14F-4D97-AF65-F5344CB8AC3E}">
        <p14:creationId xmlns:p14="http://schemas.microsoft.com/office/powerpoint/2010/main" val="2487034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a:t>Coding Principles</a:t>
            </a:r>
          </a:p>
        </p:txBody>
      </p:sp>
      <p:sp>
        <p:nvSpPr>
          <p:cNvPr id="3" name="Content Placeholder 2"/>
          <p:cNvSpPr>
            <a:spLocks noGrp="1"/>
          </p:cNvSpPr>
          <p:nvPr>
            <p:ph idx="1"/>
          </p:nvPr>
        </p:nvSpPr>
        <p:spPr/>
        <p:txBody>
          <a:bodyPr/>
          <a:lstStyle/>
          <a:p>
            <a:r>
              <a:rPr lang="id-ID" dirty="0" smtClean="0">
                <a:solidFill>
                  <a:schemeClr val="accent1">
                    <a:lumMod val="75000"/>
                  </a:schemeClr>
                </a:solidFill>
              </a:rPr>
              <a:t>Memahami arsitektur program dan membuat antarmuka yang konsisten terhadap arsitektur program</a:t>
            </a:r>
          </a:p>
          <a:p>
            <a:r>
              <a:rPr lang="id-ID" dirty="0" smtClean="0">
                <a:solidFill>
                  <a:schemeClr val="accent1">
                    <a:lumMod val="75000"/>
                  </a:schemeClr>
                </a:solidFill>
              </a:rPr>
              <a:t>Membuat logika kondisional sesederhana mungkin</a:t>
            </a:r>
          </a:p>
          <a:p>
            <a:r>
              <a:rPr lang="id-ID" dirty="0" smtClean="0">
                <a:solidFill>
                  <a:schemeClr val="accent1">
                    <a:lumMod val="75000"/>
                  </a:schemeClr>
                </a:solidFill>
              </a:rPr>
              <a:t>Pilih struktur data yang akan memenuhi kebutuhan perancangan.</a:t>
            </a:r>
          </a:p>
          <a:p>
            <a:endParaRPr lang="id-ID" dirty="0">
              <a:solidFill>
                <a:schemeClr val="accent1">
                  <a:lumMod val="75000"/>
                </a:schemeClr>
              </a:solidFill>
            </a:endParaRPr>
          </a:p>
        </p:txBody>
      </p:sp>
    </p:spTree>
    <p:extLst>
      <p:ext uri="{BB962C8B-B14F-4D97-AF65-F5344CB8AC3E}">
        <p14:creationId xmlns:p14="http://schemas.microsoft.com/office/powerpoint/2010/main" val="4232134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Validation Principes</a:t>
            </a:r>
            <a:endParaRPr lang="id-ID" i="1" dirty="0"/>
          </a:p>
        </p:txBody>
      </p:sp>
      <p:sp>
        <p:nvSpPr>
          <p:cNvPr id="3" name="Content Placeholder 2"/>
          <p:cNvSpPr>
            <a:spLocks noGrp="1"/>
          </p:cNvSpPr>
          <p:nvPr>
            <p:ph idx="1"/>
          </p:nvPr>
        </p:nvSpPr>
        <p:spPr/>
        <p:txBody>
          <a:bodyPr/>
          <a:lstStyle/>
          <a:p>
            <a:pPr marL="0" indent="0">
              <a:buNone/>
            </a:pPr>
            <a:r>
              <a:rPr lang="id-ID" i="1" dirty="0" smtClean="0">
                <a:solidFill>
                  <a:srgbClr val="C00000"/>
                </a:solidFill>
              </a:rPr>
              <a:t>After you’re  completed your first coding pass be sure you :</a:t>
            </a:r>
          </a:p>
          <a:p>
            <a:r>
              <a:rPr lang="id-ID" dirty="0" smtClean="0">
                <a:solidFill>
                  <a:schemeClr val="accent1">
                    <a:lumMod val="75000"/>
                  </a:schemeClr>
                </a:solidFill>
              </a:rPr>
              <a:t>Jika memungkinkan, lakukan penelusuran kode program yang telah kita tulis untuk melakukan pemeriksaan kebenaran sintaks dan logikanya.</a:t>
            </a:r>
          </a:p>
          <a:p>
            <a:r>
              <a:rPr lang="id-ID" dirty="0" smtClean="0">
                <a:solidFill>
                  <a:schemeClr val="accent1">
                    <a:lumMod val="75000"/>
                  </a:schemeClr>
                </a:solidFill>
              </a:rPr>
              <a:t>Lakukan pengujian unit dan memperbaiki kesalahan yang ditemukan.</a:t>
            </a:r>
          </a:p>
        </p:txBody>
      </p:sp>
    </p:spTree>
    <p:extLst>
      <p:ext uri="{BB962C8B-B14F-4D97-AF65-F5344CB8AC3E}">
        <p14:creationId xmlns:p14="http://schemas.microsoft.com/office/powerpoint/2010/main" val="446681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Testing Objectives :</a:t>
            </a:r>
            <a:endParaRPr lang="id-ID" i="1" dirty="0"/>
          </a:p>
        </p:txBody>
      </p:sp>
      <p:sp>
        <p:nvSpPr>
          <p:cNvPr id="3" name="Content Placeholder 2"/>
          <p:cNvSpPr>
            <a:spLocks noGrp="1"/>
          </p:cNvSpPr>
          <p:nvPr>
            <p:ph idx="1"/>
          </p:nvPr>
        </p:nvSpPr>
        <p:spPr/>
        <p:txBody>
          <a:bodyPr/>
          <a:lstStyle/>
          <a:p>
            <a:pPr algn="just"/>
            <a:r>
              <a:rPr lang="id-ID" dirty="0" smtClean="0">
                <a:solidFill>
                  <a:schemeClr val="tx2"/>
                </a:solidFill>
              </a:rPr>
              <a:t>Pengujian adalah proses eksekusi sebuah program dengan maksud menemukan kesalahan.</a:t>
            </a:r>
          </a:p>
          <a:p>
            <a:r>
              <a:rPr lang="id-ID" dirty="0" smtClean="0">
                <a:solidFill>
                  <a:schemeClr val="tx2"/>
                </a:solidFill>
              </a:rPr>
              <a:t>Sebuah kasus uji yang baik adalah yang memilii probabilitas tinggi menemukan kesalahan yang belum ditemukan.</a:t>
            </a:r>
          </a:p>
          <a:p>
            <a:pPr algn="just"/>
            <a:r>
              <a:rPr lang="id-ID" dirty="0" smtClean="0">
                <a:solidFill>
                  <a:schemeClr val="tx2"/>
                </a:solidFill>
              </a:rPr>
              <a:t>Pengujian yang sukses salah satunya adalah bila dapat mengungkap kesalahan yang belum ditemukan/ tidak diduga sebelumnya.</a:t>
            </a:r>
            <a:endParaRPr lang="id-ID" dirty="0">
              <a:solidFill>
                <a:schemeClr val="tx2"/>
              </a:solidFill>
            </a:endParaRPr>
          </a:p>
        </p:txBody>
      </p:sp>
    </p:spTree>
    <p:extLst>
      <p:ext uri="{BB962C8B-B14F-4D97-AF65-F5344CB8AC3E}">
        <p14:creationId xmlns:p14="http://schemas.microsoft.com/office/powerpoint/2010/main" val="40786085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Testing Principles </a:t>
            </a:r>
            <a:r>
              <a:rPr lang="id-ID" dirty="0" smtClean="0"/>
              <a:t>:</a:t>
            </a:r>
            <a:endParaRPr lang="id-ID" dirty="0"/>
          </a:p>
        </p:txBody>
      </p:sp>
      <p:sp>
        <p:nvSpPr>
          <p:cNvPr id="3" name="Content Placeholder 2"/>
          <p:cNvSpPr>
            <a:spLocks noGrp="1"/>
          </p:cNvSpPr>
          <p:nvPr>
            <p:ph idx="1"/>
          </p:nvPr>
        </p:nvSpPr>
        <p:spPr>
          <a:xfrm>
            <a:off x="457200" y="1600200"/>
            <a:ext cx="8229600" cy="4637112"/>
          </a:xfrm>
        </p:spPr>
        <p:txBody>
          <a:bodyPr/>
          <a:lstStyle/>
          <a:p>
            <a:pPr algn="just"/>
            <a:r>
              <a:rPr lang="id-ID" sz="2800" dirty="0" smtClean="0">
                <a:solidFill>
                  <a:schemeClr val="tx2"/>
                </a:solidFill>
              </a:rPr>
              <a:t>P-1. Semua pengujian harus dilacak sesuai kebutuhan pelanggan.</a:t>
            </a:r>
          </a:p>
          <a:p>
            <a:pPr algn="just"/>
            <a:r>
              <a:rPr lang="id-ID" sz="2800" dirty="0" smtClean="0">
                <a:solidFill>
                  <a:schemeClr val="tx2"/>
                </a:solidFill>
              </a:rPr>
              <a:t>P-2. Pengujian harus direncanakan jauh sebelum memulai pengujian.</a:t>
            </a:r>
          </a:p>
          <a:p>
            <a:pPr algn="just"/>
            <a:r>
              <a:rPr lang="id-ID" sz="2800" dirty="0" smtClean="0">
                <a:solidFill>
                  <a:schemeClr val="tx2"/>
                </a:solidFill>
              </a:rPr>
              <a:t>P-3. Prinsip Pareto berlaku untuk </a:t>
            </a:r>
            <a:r>
              <a:rPr lang="id-ID" sz="2800" i="1" dirty="0" smtClean="0">
                <a:solidFill>
                  <a:schemeClr val="tx2"/>
                </a:solidFill>
              </a:rPr>
              <a:t>software testing</a:t>
            </a:r>
            <a:r>
              <a:rPr lang="en-US" sz="2800" dirty="0">
                <a:solidFill>
                  <a:schemeClr val="tx2"/>
                </a:solidFill>
              </a:rPr>
              <a:t> </a:t>
            </a:r>
            <a:r>
              <a:rPr lang="en-US" sz="2800" dirty="0" smtClean="0">
                <a:solidFill>
                  <a:schemeClr val="tx2"/>
                </a:solidFill>
              </a:rPr>
              <a:t>(</a:t>
            </a:r>
            <a:r>
              <a:rPr lang="id-ID" sz="2800" dirty="0" smtClean="0">
                <a:solidFill>
                  <a:schemeClr val="tx2"/>
                </a:solidFill>
              </a:rPr>
              <a:t>20</a:t>
            </a:r>
            <a:r>
              <a:rPr lang="id-ID" sz="2800" dirty="0">
                <a:solidFill>
                  <a:schemeClr val="tx2"/>
                </a:solidFill>
              </a:rPr>
              <a:t>% dari cacat sistem menyebabkan 80% </a:t>
            </a:r>
            <a:r>
              <a:rPr lang="id-ID" sz="2800" dirty="0" smtClean="0">
                <a:solidFill>
                  <a:schemeClr val="tx2"/>
                </a:solidFill>
              </a:rPr>
              <a:t>masalah</a:t>
            </a:r>
            <a:r>
              <a:rPr lang="en-US" sz="2800" smtClean="0">
                <a:solidFill>
                  <a:schemeClr val="tx2"/>
                </a:solidFill>
              </a:rPr>
              <a:t>)</a:t>
            </a:r>
            <a:r>
              <a:rPr lang="id-ID" sz="2800" smtClean="0">
                <a:solidFill>
                  <a:schemeClr val="tx2"/>
                </a:solidFill>
              </a:rPr>
              <a:t>.</a:t>
            </a:r>
            <a:endParaRPr lang="id-ID" sz="2800" dirty="0">
              <a:solidFill>
                <a:schemeClr val="tx2"/>
              </a:solidFill>
            </a:endParaRPr>
          </a:p>
          <a:p>
            <a:pPr algn="just"/>
            <a:r>
              <a:rPr lang="id-ID" sz="2800" dirty="0" smtClean="0">
                <a:solidFill>
                  <a:schemeClr val="tx2"/>
                </a:solidFill>
              </a:rPr>
              <a:t>P-4. Pengujian harus dimulai dari “</a:t>
            </a:r>
            <a:r>
              <a:rPr lang="id-ID" sz="2800" i="1" dirty="0" smtClean="0">
                <a:solidFill>
                  <a:schemeClr val="tx2"/>
                </a:solidFill>
              </a:rPr>
              <a:t>in the small</a:t>
            </a:r>
            <a:r>
              <a:rPr lang="id-ID" sz="2800" dirty="0" smtClean="0">
                <a:solidFill>
                  <a:schemeClr val="tx2"/>
                </a:solidFill>
              </a:rPr>
              <a:t>” dan menuju ke pengujian</a:t>
            </a:r>
            <a:r>
              <a:rPr lang="id-ID" sz="2800" i="1" dirty="0" smtClean="0">
                <a:solidFill>
                  <a:schemeClr val="tx2"/>
                </a:solidFill>
              </a:rPr>
              <a:t>”in the large</a:t>
            </a:r>
            <a:r>
              <a:rPr lang="id-ID" sz="2800" dirty="0" smtClean="0">
                <a:solidFill>
                  <a:schemeClr val="tx2"/>
                </a:solidFill>
              </a:rPr>
              <a:t>”.</a:t>
            </a:r>
          </a:p>
          <a:p>
            <a:pPr algn="just"/>
            <a:r>
              <a:rPr lang="id-ID" sz="2800" dirty="0" smtClean="0">
                <a:solidFill>
                  <a:schemeClr val="tx2"/>
                </a:solidFill>
              </a:rPr>
              <a:t>P-5. Pengujian yang lengkap adalah sesuatu yang tidak mungkin</a:t>
            </a:r>
            <a:endParaRPr lang="id-ID" sz="2800" dirty="0">
              <a:solidFill>
                <a:schemeClr val="tx2"/>
              </a:solidFill>
            </a:endParaRPr>
          </a:p>
        </p:txBody>
      </p:sp>
    </p:spTree>
    <p:extLst>
      <p:ext uri="{BB962C8B-B14F-4D97-AF65-F5344CB8AC3E}">
        <p14:creationId xmlns:p14="http://schemas.microsoft.com/office/powerpoint/2010/main" val="23500340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Deployment Principles</a:t>
            </a:r>
            <a:endParaRPr lang="id-ID" i="1" dirty="0"/>
          </a:p>
        </p:txBody>
      </p:sp>
      <p:sp>
        <p:nvSpPr>
          <p:cNvPr id="3" name="Content Placeholder 2"/>
          <p:cNvSpPr>
            <a:spLocks noGrp="1"/>
          </p:cNvSpPr>
          <p:nvPr>
            <p:ph idx="1"/>
          </p:nvPr>
        </p:nvSpPr>
        <p:spPr>
          <a:xfrm>
            <a:off x="352475" y="1628800"/>
            <a:ext cx="8229600" cy="4525963"/>
          </a:xfrm>
        </p:spPr>
        <p:txBody>
          <a:bodyPr/>
          <a:lstStyle/>
          <a:p>
            <a:r>
              <a:rPr lang="id-ID" sz="2800" dirty="0" smtClean="0">
                <a:solidFill>
                  <a:schemeClr val="tx2"/>
                </a:solidFill>
              </a:rPr>
              <a:t>P-1: harapan pelanggan untuk software harus dikelola. </a:t>
            </a:r>
          </a:p>
          <a:p>
            <a:r>
              <a:rPr lang="id-ID" sz="2800" dirty="0" smtClean="0">
                <a:solidFill>
                  <a:schemeClr val="tx2"/>
                </a:solidFill>
              </a:rPr>
              <a:t>P-2: sebuah paket kiriman lengkap harus dirakit dan diuji.</a:t>
            </a:r>
          </a:p>
          <a:p>
            <a:r>
              <a:rPr lang="id-ID" sz="2800" dirty="0" smtClean="0">
                <a:solidFill>
                  <a:schemeClr val="tx2"/>
                </a:solidFill>
              </a:rPr>
              <a:t>P-3: dukungan harus ditetapkan sebelum software dikirim</a:t>
            </a:r>
          </a:p>
          <a:p>
            <a:r>
              <a:rPr lang="id-ID" sz="2800" dirty="0" smtClean="0">
                <a:solidFill>
                  <a:schemeClr val="tx2"/>
                </a:solidFill>
              </a:rPr>
              <a:t>P-4: materi instruksi yang tepat harus disediakan pada end user.</a:t>
            </a:r>
          </a:p>
          <a:p>
            <a:r>
              <a:rPr lang="id-ID" sz="2800" dirty="0" smtClean="0">
                <a:solidFill>
                  <a:schemeClr val="tx2"/>
                </a:solidFill>
              </a:rPr>
              <a:t>P-5: Software yang penuh dengan kesalahan seharusnya diperbaiki lebih dulu, pengiriman bisa dilakukan di waktu-waktu selanjutnya.</a:t>
            </a:r>
            <a:endParaRPr lang="id-ID" sz="2800" dirty="0">
              <a:solidFill>
                <a:schemeClr val="tx2"/>
              </a:solidFill>
            </a:endParaRPr>
          </a:p>
        </p:txBody>
      </p:sp>
    </p:spTree>
    <p:extLst>
      <p:ext uri="{BB962C8B-B14F-4D97-AF65-F5344CB8AC3E}">
        <p14:creationId xmlns:p14="http://schemas.microsoft.com/office/powerpoint/2010/main" val="28426079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3140968"/>
            <a:ext cx="8229600" cy="2088232"/>
          </a:xfrm>
        </p:spPr>
        <p:txBody>
          <a:bodyPr/>
          <a:lstStyle/>
          <a:p>
            <a:pPr marL="0" indent="0" algn="ctr">
              <a:buNone/>
            </a:pPr>
            <a:r>
              <a:rPr lang="id-ID" sz="4000" dirty="0" smtClean="0"/>
              <a:t>TERIMA KASIH</a:t>
            </a:r>
            <a:endParaRPr lang="id-ID" sz="4000" dirty="0"/>
          </a:p>
        </p:txBody>
      </p:sp>
    </p:spTree>
    <p:extLst>
      <p:ext uri="{BB962C8B-B14F-4D97-AF65-F5344CB8AC3E}">
        <p14:creationId xmlns:p14="http://schemas.microsoft.com/office/powerpoint/2010/main" val="1516249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A95F02BF-8779-4AAE-BF4E-76782C700ECC}" type="slidenum">
              <a:rPr lang="en-US" altLang="id-ID" sz="1108">
                <a:solidFill>
                  <a:srgbClr val="898989"/>
                </a:solidFill>
                <a:latin typeface="Times New Roman" panose="02020603050405020304" pitchFamily="18" charset="0"/>
              </a:rPr>
              <a:pPr/>
              <a:t>4</a:t>
            </a:fld>
            <a:endParaRPr lang="en-US" altLang="id-ID" sz="1108">
              <a:solidFill>
                <a:srgbClr val="898989"/>
              </a:solidFill>
              <a:latin typeface="Times New Roman" panose="02020603050405020304" pitchFamily="18" charset="0"/>
            </a:endParaRPr>
          </a:p>
        </p:txBody>
      </p:sp>
      <p:sp>
        <p:nvSpPr>
          <p:cNvPr id="9218" name="Rectangle 1030"/>
          <p:cNvSpPr>
            <a:spLocks noGrp="1" noChangeArrowheads="1"/>
          </p:cNvSpPr>
          <p:nvPr>
            <p:ph type="title" idx="4294967295"/>
          </p:nvPr>
        </p:nvSpPr>
        <p:spPr>
          <a:xfrm>
            <a:off x="1" y="614560"/>
            <a:ext cx="8229307" cy="1086248"/>
          </a:xfrm>
        </p:spPr>
        <p:txBody>
          <a:bodyPr/>
          <a:lstStyle/>
          <a:p>
            <a:pPr defTabSz="685787" fontAlgn="auto">
              <a:spcAft>
                <a:spcPts val="0"/>
              </a:spcAft>
              <a:defRPr/>
            </a:pPr>
            <a:r>
              <a:rPr lang="en-US" sz="3300" dirty="0">
                <a:solidFill>
                  <a:schemeClr val="bg1"/>
                </a:solidFill>
                <a:latin typeface="Tahoma" panose="020B0604030504040204" pitchFamily="34" charset="0"/>
                <a:ea typeface="Tahoma" panose="020B0604030504040204" pitchFamily="34" charset="0"/>
                <a:cs typeface="Tahoma" panose="020B0604030504040204" pitchFamily="34" charset="0"/>
              </a:rPr>
              <a:t>Software Process</a:t>
            </a:r>
          </a:p>
        </p:txBody>
      </p:sp>
      <p:sp>
        <p:nvSpPr>
          <p:cNvPr id="9219" name="Rectangle 1035"/>
          <p:cNvSpPr>
            <a:spLocks noGrp="1" noChangeArrowheads="1"/>
          </p:cNvSpPr>
          <p:nvPr>
            <p:ph idx="4294967295"/>
          </p:nvPr>
        </p:nvSpPr>
        <p:spPr>
          <a:xfrm>
            <a:off x="539552" y="1881058"/>
            <a:ext cx="8229307" cy="3799495"/>
          </a:xfrm>
        </p:spPr>
        <p:txBody>
          <a:bodyPr/>
          <a:lstStyle/>
          <a:p>
            <a:pPr defTabSz="685787" fontAlgn="auto">
              <a:spcBef>
                <a:spcPts val="750"/>
              </a:spcBef>
              <a:spcAft>
                <a:spcPts val="0"/>
              </a:spcAft>
              <a:defRPr/>
            </a:pPr>
            <a:r>
              <a:rPr lang="id-ID" sz="2586"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Sekumpulan aktivitas terstruktur yang dibutuhkan untuk mengembangkan </a:t>
            </a:r>
            <a:r>
              <a:rPr lang="id-ID" sz="2586" i="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software system</a:t>
            </a:r>
            <a:endParaRPr lang="en-GB" sz="2586" i="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591050" lvl="1" indent="-253307" defTabSz="685787" fontAlgn="auto">
              <a:spcBef>
                <a:spcPts val="375"/>
              </a:spcBef>
              <a:spcAft>
                <a:spcPts val="0"/>
              </a:spcAft>
              <a:buFont typeface="Wingdings 2"/>
              <a:buChar char=""/>
              <a:defRPr/>
            </a:pPr>
            <a:r>
              <a:rPr lang="en-GB" sz="2309" i="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Specification;</a:t>
            </a:r>
          </a:p>
          <a:p>
            <a:pPr marL="591050" lvl="1" indent="-253307" defTabSz="685787" fontAlgn="auto">
              <a:spcBef>
                <a:spcPts val="375"/>
              </a:spcBef>
              <a:spcAft>
                <a:spcPts val="0"/>
              </a:spcAft>
              <a:buFont typeface="Wingdings 2"/>
              <a:buChar char=""/>
              <a:defRPr/>
            </a:pPr>
            <a:r>
              <a:rPr lang="en-GB" sz="2309" i="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Design;</a:t>
            </a:r>
          </a:p>
          <a:p>
            <a:pPr marL="591050" lvl="1" indent="-253307" defTabSz="685787" fontAlgn="auto">
              <a:spcBef>
                <a:spcPts val="375"/>
              </a:spcBef>
              <a:spcAft>
                <a:spcPts val="0"/>
              </a:spcAft>
              <a:buFont typeface="Wingdings 2"/>
              <a:buChar char=""/>
              <a:defRPr/>
            </a:pPr>
            <a:r>
              <a:rPr lang="en-GB" sz="2309" i="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Validation;</a:t>
            </a:r>
          </a:p>
          <a:p>
            <a:pPr marL="591050" lvl="1" indent="-253307" defTabSz="685787" fontAlgn="auto">
              <a:spcBef>
                <a:spcPts val="375"/>
              </a:spcBef>
              <a:spcAft>
                <a:spcPts val="0"/>
              </a:spcAft>
              <a:buFont typeface="Wingdings 2"/>
              <a:buChar char=""/>
              <a:defRPr/>
            </a:pPr>
            <a:r>
              <a:rPr lang="en-GB" sz="2309" i="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Evolution</a:t>
            </a:r>
            <a:r>
              <a:rPr lang="en-GB" sz="2309"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p>
          <a:p>
            <a:pPr defTabSz="685787" fontAlgn="auto">
              <a:spcBef>
                <a:spcPts val="750"/>
              </a:spcBef>
              <a:spcAft>
                <a:spcPts val="0"/>
              </a:spcAft>
              <a:defRPr/>
            </a:pPr>
            <a:r>
              <a:rPr lang="en-GB" sz="2586"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 software process model is an abstract representation of a process. It presents a description of a process from some particular perspective.</a:t>
            </a:r>
          </a:p>
          <a:p>
            <a:pPr marL="253307" indent="-253307" defTabSz="685787" fontAlgn="auto">
              <a:spcBef>
                <a:spcPts val="750"/>
              </a:spcBef>
              <a:spcAft>
                <a:spcPts val="0"/>
              </a:spcAft>
              <a:buNone/>
              <a:defRPr/>
            </a:pPr>
            <a:endParaRPr lang="en-US" sz="2586" dirty="0">
              <a:solidFill>
                <a:schemeClr val="accent1">
                  <a:lumMod val="75000"/>
                </a:schemeClr>
              </a:solidFill>
            </a:endParaRPr>
          </a:p>
        </p:txBody>
      </p:sp>
      <p:pic>
        <p:nvPicPr>
          <p:cNvPr id="18437" name="Picture 10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701" y="5750913"/>
            <a:ext cx="7950794" cy="56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931948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9FA6C7CF-BE33-4A0E-84D1-8EA79EEC32B7}" type="slidenum">
              <a:rPr lang="en-US" altLang="id-ID" sz="1108">
                <a:solidFill>
                  <a:srgbClr val="898989"/>
                </a:solidFill>
                <a:latin typeface="Times New Roman" panose="02020603050405020304" pitchFamily="18" charset="0"/>
              </a:rPr>
              <a:pPr/>
              <a:t>5</a:t>
            </a:fld>
            <a:endParaRPr lang="en-US" altLang="id-ID" sz="1108">
              <a:solidFill>
                <a:srgbClr val="898989"/>
              </a:solidFill>
              <a:latin typeface="Times New Roman" panose="02020603050405020304" pitchFamily="18" charset="0"/>
            </a:endParaRPr>
          </a:p>
        </p:txBody>
      </p:sp>
      <p:sp>
        <p:nvSpPr>
          <p:cNvPr id="10243" name="Rectangle 2"/>
          <p:cNvSpPr>
            <a:spLocks noGrp="1" noChangeArrowheads="1"/>
          </p:cNvSpPr>
          <p:nvPr>
            <p:ph type="title" idx="4294967295"/>
          </p:nvPr>
        </p:nvSpPr>
        <p:spPr>
          <a:xfrm>
            <a:off x="2051720" y="476672"/>
            <a:ext cx="3802426" cy="533571"/>
          </a:xfrm>
        </p:spPr>
        <p:txBody>
          <a:bodyPr>
            <a:normAutofit fontScale="90000"/>
          </a:bodyPr>
          <a:lstStyle/>
          <a:p>
            <a:pPr defTabSz="685787" fontAlgn="auto">
              <a:spcAft>
                <a:spcPts val="0"/>
              </a:spcAft>
              <a:defRPr/>
            </a:pPr>
            <a:r>
              <a:rPr lang="en-US" sz="3694" dirty="0">
                <a:solidFill>
                  <a:schemeClr val="bg1"/>
                </a:solidFill>
                <a:latin typeface="Tahoma" panose="020B0604030504040204" pitchFamily="34" charset="0"/>
                <a:ea typeface="Tahoma" panose="020B0604030504040204" pitchFamily="34" charset="0"/>
                <a:cs typeface="Tahoma" panose="020B0604030504040204" pitchFamily="34" charset="0"/>
              </a:rPr>
              <a:t>Definition (What???)</a:t>
            </a:r>
          </a:p>
        </p:txBody>
      </p:sp>
      <p:sp>
        <p:nvSpPr>
          <p:cNvPr id="22532" name="Rectangle 3"/>
          <p:cNvSpPr>
            <a:spLocks noGrp="1" noChangeArrowheads="1"/>
          </p:cNvSpPr>
          <p:nvPr>
            <p:ph idx="4294967295"/>
          </p:nvPr>
        </p:nvSpPr>
        <p:spPr bwMode="auto">
          <a:xfrm>
            <a:off x="1" y="2092141"/>
            <a:ext cx="8229307" cy="27440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id-ID" sz="2955"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System or information engineering</a:t>
            </a:r>
          </a:p>
          <a:p>
            <a:r>
              <a:rPr lang="en-US" altLang="id-ID" sz="2955"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Software project planning</a:t>
            </a:r>
          </a:p>
          <a:p>
            <a:r>
              <a:rPr lang="en-US" altLang="id-ID" sz="2955"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Requirements analysis</a:t>
            </a:r>
          </a:p>
        </p:txBody>
      </p:sp>
      <p:pic>
        <p:nvPicPr>
          <p:cNvPr id="22533"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259" y="5317021"/>
            <a:ext cx="7950794" cy="56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6391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949B7DB2-7B15-43EC-AAB8-85CEBB9E33E0}" type="slidenum">
              <a:rPr lang="en-US" altLang="id-ID" sz="1108">
                <a:solidFill>
                  <a:srgbClr val="898989"/>
                </a:solidFill>
                <a:latin typeface="Times New Roman" panose="02020603050405020304" pitchFamily="18" charset="0"/>
              </a:rPr>
              <a:pPr/>
              <a:t>6</a:t>
            </a:fld>
            <a:endParaRPr lang="en-US" altLang="id-ID" sz="1108">
              <a:solidFill>
                <a:srgbClr val="898989"/>
              </a:solidFill>
              <a:latin typeface="Times New Roman" panose="02020603050405020304" pitchFamily="18" charset="0"/>
            </a:endParaRPr>
          </a:p>
        </p:txBody>
      </p:sp>
      <p:sp>
        <p:nvSpPr>
          <p:cNvPr id="11267" name="Rectangle 2"/>
          <p:cNvSpPr>
            <a:spLocks noGrp="1" noChangeArrowheads="1"/>
          </p:cNvSpPr>
          <p:nvPr>
            <p:ph type="title" idx="4294967295"/>
          </p:nvPr>
        </p:nvSpPr>
        <p:spPr>
          <a:xfrm>
            <a:off x="2411760" y="404664"/>
            <a:ext cx="4256841" cy="533571"/>
          </a:xfrm>
        </p:spPr>
        <p:txBody>
          <a:bodyPr>
            <a:normAutofit fontScale="90000"/>
          </a:bodyPr>
          <a:lstStyle/>
          <a:p>
            <a:pPr defTabSz="685787" fontAlgn="auto">
              <a:spcAft>
                <a:spcPts val="0"/>
              </a:spcAft>
              <a:defRPr/>
            </a:pPr>
            <a:r>
              <a:rPr lang="en-US" sz="3694" dirty="0">
                <a:solidFill>
                  <a:schemeClr val="bg1"/>
                </a:solidFill>
                <a:latin typeface="Tahoma" panose="020B0604030504040204" pitchFamily="34" charset="0"/>
                <a:ea typeface="Tahoma" panose="020B0604030504040204" pitchFamily="34" charset="0"/>
                <a:cs typeface="Tahoma" panose="020B0604030504040204" pitchFamily="34" charset="0"/>
              </a:rPr>
              <a:t>Development (How???)</a:t>
            </a:r>
          </a:p>
        </p:txBody>
      </p:sp>
      <p:sp>
        <p:nvSpPr>
          <p:cNvPr id="24580" name="Rectangle 3"/>
          <p:cNvSpPr>
            <a:spLocks noGrp="1" noChangeArrowheads="1"/>
          </p:cNvSpPr>
          <p:nvPr>
            <p:ph idx="4294967295"/>
          </p:nvPr>
        </p:nvSpPr>
        <p:spPr bwMode="auto">
          <a:xfrm>
            <a:off x="1" y="2092141"/>
            <a:ext cx="8229307" cy="30724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id-ID" sz="3694"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Software design</a:t>
            </a:r>
          </a:p>
          <a:p>
            <a:r>
              <a:rPr lang="en-US" altLang="id-ID" sz="3694"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Code Generation</a:t>
            </a:r>
          </a:p>
          <a:p>
            <a:r>
              <a:rPr lang="en-US" altLang="id-ID" sz="3694"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Software Testing</a:t>
            </a:r>
          </a:p>
        </p:txBody>
      </p:sp>
      <p:pic>
        <p:nvPicPr>
          <p:cNvPr id="24581"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259" y="5317021"/>
            <a:ext cx="7950794" cy="56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04491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FC3FA8C1-64A4-408A-9A1D-88172831EBAC}" type="slidenum">
              <a:rPr lang="en-US" altLang="id-ID" sz="1108">
                <a:solidFill>
                  <a:srgbClr val="898989"/>
                </a:solidFill>
                <a:latin typeface="Times New Roman" panose="02020603050405020304" pitchFamily="18" charset="0"/>
              </a:rPr>
              <a:pPr/>
              <a:t>7</a:t>
            </a:fld>
            <a:endParaRPr lang="en-US" altLang="id-ID" sz="1108">
              <a:solidFill>
                <a:srgbClr val="898989"/>
              </a:solidFill>
              <a:latin typeface="Times New Roman" panose="02020603050405020304" pitchFamily="18" charset="0"/>
            </a:endParaRPr>
          </a:p>
        </p:txBody>
      </p:sp>
      <p:sp>
        <p:nvSpPr>
          <p:cNvPr id="12291" name="Rectangle 2"/>
          <p:cNvSpPr>
            <a:spLocks noGrp="1" noChangeArrowheads="1"/>
          </p:cNvSpPr>
          <p:nvPr>
            <p:ph type="title" idx="4294967295"/>
          </p:nvPr>
        </p:nvSpPr>
        <p:spPr>
          <a:xfrm>
            <a:off x="2317516" y="260648"/>
            <a:ext cx="4066280" cy="749595"/>
          </a:xfrm>
        </p:spPr>
        <p:txBody>
          <a:bodyPr>
            <a:normAutofit fontScale="90000"/>
          </a:bodyPr>
          <a:lstStyle/>
          <a:p>
            <a:pPr defTabSz="685787" fontAlgn="auto">
              <a:spcAft>
                <a:spcPts val="0"/>
              </a:spcAft>
              <a:defRPr/>
            </a:pPr>
            <a:r>
              <a:rPr lang="en-US" sz="3694" dirty="0">
                <a:solidFill>
                  <a:schemeClr val="bg1"/>
                </a:solidFill>
                <a:latin typeface="Tahoma" panose="020B0604030504040204" pitchFamily="34" charset="0"/>
                <a:ea typeface="Tahoma" panose="020B0604030504040204" pitchFamily="34" charset="0"/>
                <a:cs typeface="Tahoma" panose="020B0604030504040204" pitchFamily="34" charset="0"/>
              </a:rPr>
              <a:t>Maintenance (Change)</a:t>
            </a:r>
          </a:p>
        </p:txBody>
      </p:sp>
      <p:sp>
        <p:nvSpPr>
          <p:cNvPr id="26628" name="Rectangle 3"/>
          <p:cNvSpPr>
            <a:spLocks noGrp="1" noChangeArrowheads="1"/>
          </p:cNvSpPr>
          <p:nvPr>
            <p:ph idx="4294967295"/>
          </p:nvPr>
        </p:nvSpPr>
        <p:spPr bwMode="auto">
          <a:xfrm>
            <a:off x="0" y="2092141"/>
            <a:ext cx="6860199" cy="31662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id-ID" sz="3324" dirty="0">
                <a:solidFill>
                  <a:schemeClr val="accent1">
                    <a:lumMod val="75000"/>
                  </a:schemeClr>
                </a:solidFill>
              </a:rPr>
              <a:t>Correction</a:t>
            </a:r>
          </a:p>
          <a:p>
            <a:r>
              <a:rPr lang="en-US" altLang="id-ID" sz="3324" dirty="0">
                <a:solidFill>
                  <a:schemeClr val="accent1">
                    <a:lumMod val="75000"/>
                  </a:schemeClr>
                </a:solidFill>
              </a:rPr>
              <a:t>Adaptation</a:t>
            </a:r>
          </a:p>
          <a:p>
            <a:r>
              <a:rPr lang="en-US" altLang="id-ID" sz="3324" dirty="0">
                <a:solidFill>
                  <a:schemeClr val="accent1">
                    <a:lumMod val="75000"/>
                  </a:schemeClr>
                </a:solidFill>
              </a:rPr>
              <a:t>Enhancement</a:t>
            </a:r>
          </a:p>
          <a:p>
            <a:r>
              <a:rPr lang="en-US" altLang="id-ID" sz="3324" dirty="0">
                <a:solidFill>
                  <a:schemeClr val="accent1">
                    <a:lumMod val="75000"/>
                  </a:schemeClr>
                </a:solidFill>
              </a:rPr>
              <a:t>Prevention</a:t>
            </a:r>
          </a:p>
        </p:txBody>
      </p:sp>
      <p:pic>
        <p:nvPicPr>
          <p:cNvPr id="26629"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259" y="5317021"/>
            <a:ext cx="7950794" cy="56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7828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E6130B2B-F14F-4580-A354-97BA5220C6CD}" type="slidenum">
              <a:rPr lang="en-US" altLang="id-ID" sz="1108">
                <a:solidFill>
                  <a:srgbClr val="898989"/>
                </a:solidFill>
                <a:latin typeface="Times New Roman" panose="02020603050405020304" pitchFamily="18" charset="0"/>
              </a:rPr>
              <a:pPr/>
              <a:t>8</a:t>
            </a:fld>
            <a:endParaRPr lang="en-US" altLang="id-ID" sz="1108">
              <a:solidFill>
                <a:srgbClr val="898989"/>
              </a:solidFill>
              <a:latin typeface="Times New Roman" panose="02020603050405020304" pitchFamily="18" charset="0"/>
            </a:endParaRPr>
          </a:p>
        </p:txBody>
      </p:sp>
      <p:sp>
        <p:nvSpPr>
          <p:cNvPr id="14338" name="Rectangle 2"/>
          <p:cNvSpPr>
            <a:spLocks noGrp="1" noChangeArrowheads="1"/>
          </p:cNvSpPr>
          <p:nvPr>
            <p:ph type="title" idx="4294967295"/>
          </p:nvPr>
        </p:nvSpPr>
        <p:spPr>
          <a:xfrm>
            <a:off x="1259632" y="439936"/>
            <a:ext cx="5478863" cy="559919"/>
          </a:xfrm>
        </p:spPr>
        <p:txBody>
          <a:bodyPr vert="horz" wrap="none" lIns="64480" tIns="25792" rIns="64480" bIns="25792" numCol="1" anchor="t" anchorCtr="0" compatLnSpc="1">
            <a:prstTxWarp prst="textNoShape">
              <a:avLst/>
            </a:prstTxWarp>
            <a:spAutoFit/>
          </a:bodyPr>
          <a:lstStyle/>
          <a:p>
            <a:pPr defTabSz="685787" fontAlgn="auto">
              <a:spcAft>
                <a:spcPts val="0"/>
              </a:spcAft>
              <a:defRPr/>
            </a:pPr>
            <a:r>
              <a:rPr lang="en-US" sz="3300" dirty="0">
                <a:solidFill>
                  <a:schemeClr val="bg1"/>
                </a:solidFill>
              </a:rPr>
              <a:t>A Common Process Framework</a:t>
            </a:r>
          </a:p>
        </p:txBody>
      </p:sp>
      <p:pic>
        <p:nvPicPr>
          <p:cNvPr id="28676"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1092" y="1489675"/>
            <a:ext cx="4888624" cy="385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677"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062" y="5469470"/>
            <a:ext cx="7950794" cy="48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7022026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686040" indent="-263862">
              <a:defRPr>
                <a:solidFill>
                  <a:schemeClr val="tx1"/>
                </a:solidFill>
                <a:latin typeface="Tahoma" panose="020B0604030504040204" pitchFamily="34" charset="0"/>
                <a:cs typeface="Arial" panose="020B0604020202020204" pitchFamily="34" charset="0"/>
              </a:defRPr>
            </a:lvl2pPr>
            <a:lvl3pPr marL="1055446" indent="-211089">
              <a:defRPr>
                <a:solidFill>
                  <a:schemeClr val="tx1"/>
                </a:solidFill>
                <a:latin typeface="Tahoma" panose="020B0604030504040204" pitchFamily="34" charset="0"/>
                <a:cs typeface="Arial" panose="020B0604020202020204" pitchFamily="34" charset="0"/>
              </a:defRPr>
            </a:lvl3pPr>
            <a:lvl4pPr marL="1477625" indent="-211089">
              <a:defRPr>
                <a:solidFill>
                  <a:schemeClr val="tx1"/>
                </a:solidFill>
                <a:latin typeface="Tahoma" panose="020B0604030504040204" pitchFamily="34" charset="0"/>
                <a:cs typeface="Arial" panose="020B0604020202020204" pitchFamily="34" charset="0"/>
              </a:defRPr>
            </a:lvl4pPr>
            <a:lvl5pPr marL="1899803" indent="-211089">
              <a:defRPr>
                <a:solidFill>
                  <a:schemeClr val="tx1"/>
                </a:solidFill>
                <a:latin typeface="Tahoma" panose="020B0604030504040204" pitchFamily="34" charset="0"/>
                <a:cs typeface="Arial" panose="020B0604020202020204" pitchFamily="34" charset="0"/>
              </a:defRPr>
            </a:lvl5pPr>
            <a:lvl6pPr marL="2321982"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744160"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166339"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588517" indent="-21108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6DE36BC9-BFB1-4AF1-8841-2F6D6F204CD1}" type="slidenum">
              <a:rPr lang="en-US" altLang="id-ID" sz="1108">
                <a:solidFill>
                  <a:srgbClr val="898989"/>
                </a:solidFill>
                <a:latin typeface="Times New Roman" panose="02020603050405020304" pitchFamily="18" charset="0"/>
              </a:rPr>
              <a:pPr/>
              <a:t>9</a:t>
            </a:fld>
            <a:endParaRPr lang="en-US" altLang="id-ID" sz="1108">
              <a:solidFill>
                <a:srgbClr val="898989"/>
              </a:solidFill>
              <a:latin typeface="Times New Roman" panose="02020603050405020304" pitchFamily="18" charset="0"/>
            </a:endParaRPr>
          </a:p>
        </p:txBody>
      </p:sp>
      <p:sp>
        <p:nvSpPr>
          <p:cNvPr id="10243" name="Title 1"/>
          <p:cNvSpPr>
            <a:spLocks noGrp="1"/>
          </p:cNvSpPr>
          <p:nvPr>
            <p:ph type="title" idx="4294967295"/>
          </p:nvPr>
        </p:nvSpPr>
        <p:spPr bwMode="auto">
          <a:xfrm>
            <a:off x="1" y="648275"/>
            <a:ext cx="7771960" cy="75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id-ID" sz="3694" dirty="0">
                <a:solidFill>
                  <a:schemeClr val="bg1"/>
                </a:solidFill>
                <a:latin typeface="Tahoma" panose="020B0604030504040204" pitchFamily="34" charset="0"/>
                <a:ea typeface="Tahoma" panose="020B0604030504040204" pitchFamily="34" charset="0"/>
                <a:cs typeface="Tahoma" panose="020B0604030504040204" pitchFamily="34" charset="0"/>
              </a:rPr>
              <a:t>Common Process Framework</a:t>
            </a:r>
          </a:p>
        </p:txBody>
      </p:sp>
      <p:sp>
        <p:nvSpPr>
          <p:cNvPr id="13316" name="Content Placeholder 2"/>
          <p:cNvSpPr>
            <a:spLocks noGrp="1"/>
          </p:cNvSpPr>
          <p:nvPr>
            <p:ph idx="4294967295"/>
          </p:nvPr>
        </p:nvSpPr>
        <p:spPr>
          <a:xfrm>
            <a:off x="1" y="1318170"/>
            <a:ext cx="9144000" cy="5277076"/>
          </a:xfrm>
        </p:spPr>
        <p:txBody>
          <a:bodyPr/>
          <a:lstStyle/>
          <a:p>
            <a:pPr marL="171447" indent="-171447" defTabSz="685787" fontAlgn="auto">
              <a:spcBef>
                <a:spcPts val="750"/>
              </a:spcBef>
              <a:spcAft>
                <a:spcPts val="0"/>
              </a:spcAft>
              <a:defRPr/>
            </a:pP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Communication</a:t>
            </a:r>
          </a:p>
          <a:p>
            <a:pPr marL="514340" lvl="1" indent="-171447" defTabSz="685787" fontAlgn="auto">
              <a:spcBef>
                <a:spcPts val="375"/>
              </a:spcBef>
              <a:spcAft>
                <a:spcPts val="0"/>
              </a:spcAft>
              <a:defRPr/>
            </a:pPr>
            <a:r>
              <a:rPr lang="en-US" altLang="id-ID" sz="2216"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Customer collaboration and requirement gathering</a:t>
            </a:r>
          </a:p>
          <a:p>
            <a:pPr marL="171447" indent="-171447" defTabSz="685787" fontAlgn="auto">
              <a:spcBef>
                <a:spcPts val="750"/>
              </a:spcBef>
              <a:spcAft>
                <a:spcPts val="0"/>
              </a:spcAft>
              <a:defRPr/>
            </a:pP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Planning</a:t>
            </a:r>
          </a:p>
          <a:p>
            <a:pPr marL="514340" lvl="1" indent="-171447" defTabSz="685787" fontAlgn="auto">
              <a:spcBef>
                <a:spcPts val="375"/>
              </a:spcBef>
              <a:spcAft>
                <a:spcPts val="0"/>
              </a:spcAft>
              <a:defRPr/>
            </a:pPr>
            <a:r>
              <a:rPr lang="en-US" altLang="id-ID" sz="2216"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Establishes engineering work plan, </a:t>
            </a:r>
            <a:r>
              <a:rPr lang="en-US" altLang="id-ID" sz="2216"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describes t</a:t>
            </a:r>
            <a:r>
              <a:rPr lang="id-ID" altLang="id-ID" sz="2216"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a:t>
            </a:r>
            <a:r>
              <a:rPr lang="en-US" altLang="id-ID" sz="2216"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chnical</a:t>
            </a:r>
            <a:r>
              <a:rPr lang="en-US" altLang="id-ID" sz="2216"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id-ID" sz="2216"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risk, list resource requirements, work product produced, and defines work schedule</a:t>
            </a:r>
          </a:p>
          <a:p>
            <a:pPr marL="171447" indent="-171447" defTabSz="685787" fontAlgn="auto">
              <a:spcBef>
                <a:spcPts val="750"/>
              </a:spcBef>
              <a:spcAft>
                <a:spcPts val="0"/>
              </a:spcAft>
              <a:defRPr/>
            </a:pP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Modeling</a:t>
            </a:r>
          </a:p>
          <a:p>
            <a:pPr marL="514340" lvl="1" indent="-171447" defTabSz="685787" fontAlgn="auto">
              <a:spcBef>
                <a:spcPts val="375"/>
              </a:spcBef>
              <a:spcAft>
                <a:spcPts val="0"/>
              </a:spcAft>
              <a:defRPr/>
            </a:pPr>
            <a:r>
              <a:rPr lang="en-US" altLang="id-ID" sz="2216"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Creation of models to help developers and customers understand the requires and software design</a:t>
            </a:r>
          </a:p>
          <a:p>
            <a:pPr marL="171447" indent="-171447" defTabSz="685787" fontAlgn="auto">
              <a:spcBef>
                <a:spcPts val="750"/>
              </a:spcBef>
              <a:spcAft>
                <a:spcPts val="0"/>
              </a:spcAft>
              <a:defRPr/>
            </a:pP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Construction</a:t>
            </a:r>
          </a:p>
          <a:p>
            <a:pPr marL="514340" lvl="1" indent="-171447" defTabSz="685787" fontAlgn="auto">
              <a:spcBef>
                <a:spcPts val="375"/>
              </a:spcBef>
              <a:spcAft>
                <a:spcPts val="0"/>
              </a:spcAft>
              <a:defRPr/>
            </a:pPr>
            <a:r>
              <a:rPr lang="en-US" altLang="id-ID" sz="1847"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Code generation and design</a:t>
            </a:r>
          </a:p>
          <a:p>
            <a:pPr marL="171447" indent="-171447" defTabSz="685787" fontAlgn="auto">
              <a:spcBef>
                <a:spcPts val="750"/>
              </a:spcBef>
              <a:spcAft>
                <a:spcPts val="0"/>
              </a:spcAft>
              <a:defRPr/>
            </a:pPr>
            <a:r>
              <a:rPr lang="en-US" altLang="id-ID" sz="2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Deployment</a:t>
            </a:r>
          </a:p>
          <a:p>
            <a:pPr marL="514340" lvl="1" indent="-171447" defTabSz="685787" fontAlgn="auto">
              <a:spcBef>
                <a:spcPts val="375"/>
              </a:spcBef>
              <a:spcAft>
                <a:spcPts val="0"/>
              </a:spcAft>
              <a:defRPr/>
            </a:pPr>
            <a:r>
              <a:rPr lang="en-US" altLang="id-ID" sz="1847"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Software delivered for customer evolution and feedback</a:t>
            </a:r>
          </a:p>
        </p:txBody>
      </p:sp>
    </p:spTree>
    <p:extLst>
      <p:ext uri="{BB962C8B-B14F-4D97-AF65-F5344CB8AC3E}">
        <p14:creationId xmlns:p14="http://schemas.microsoft.com/office/powerpoint/2010/main" val="709911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slideRP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templateRPL</Template>
  <TotalTime>25626</TotalTime>
  <Words>1803</Words>
  <Application>Microsoft Office PowerPoint</Application>
  <PresentationFormat>On-screen Show (4:3)</PresentationFormat>
  <Paragraphs>283</Paragraphs>
  <Slides>39</Slides>
  <Notes>25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Tahoma</vt:lpstr>
      <vt:lpstr>Times New Roman</vt:lpstr>
      <vt:lpstr>Wingdings 2</vt:lpstr>
      <vt:lpstr>templateslideRPL</vt:lpstr>
      <vt:lpstr>Software Process</vt:lpstr>
      <vt:lpstr>Tujuan :</vt:lpstr>
      <vt:lpstr>A Layered Technology</vt:lpstr>
      <vt:lpstr>Software Process</vt:lpstr>
      <vt:lpstr>Definition (What???)</vt:lpstr>
      <vt:lpstr>Development (How???)</vt:lpstr>
      <vt:lpstr>Maintenance (Change)</vt:lpstr>
      <vt:lpstr>A Common Process Framework</vt:lpstr>
      <vt:lpstr>Common Process Framework</vt:lpstr>
      <vt:lpstr>5 Framework Activity</vt:lpstr>
      <vt:lpstr>Framework Activity (hal 32)</vt:lpstr>
      <vt:lpstr>Framework Activity (hal 32)</vt:lpstr>
      <vt:lpstr>.......Lanjutan Proses Flow</vt:lpstr>
      <vt:lpstr>Umbrella Activities</vt:lpstr>
      <vt:lpstr>Process Patterns</vt:lpstr>
      <vt:lpstr>Proses Assessment and Improvement</vt:lpstr>
      <vt:lpstr>Proses Assessment and Improvement</vt:lpstr>
      <vt:lpstr>Capability Maturity Model Integration (CMMI)</vt:lpstr>
      <vt:lpstr>Capability Maturity Model Integration (CMMI)</vt:lpstr>
      <vt:lpstr>SEI - CMMI</vt:lpstr>
      <vt:lpstr>LEVEL 3</vt:lpstr>
      <vt:lpstr>CMM LEVEL 4</vt:lpstr>
      <vt:lpstr>CMM LEVEL 5</vt:lpstr>
      <vt:lpstr>CMM LEVEL 5</vt:lpstr>
      <vt:lpstr>Core and the essence of practice Software Engineering</vt:lpstr>
      <vt:lpstr>Communication Principles</vt:lpstr>
      <vt:lpstr>Communication Principles(2)</vt:lpstr>
      <vt:lpstr>Planning Principles</vt:lpstr>
      <vt:lpstr>Planning Principles(2)</vt:lpstr>
      <vt:lpstr>Modeling Principles</vt:lpstr>
      <vt:lpstr>Lanjutan....modeling principle</vt:lpstr>
      <vt:lpstr>Construction Principles</vt:lpstr>
      <vt:lpstr>Coding Principles</vt:lpstr>
      <vt:lpstr>Coding Principles</vt:lpstr>
      <vt:lpstr>Validation Principes</vt:lpstr>
      <vt:lpstr>Testing Objectives :</vt:lpstr>
      <vt:lpstr>Testing Principles :</vt:lpstr>
      <vt:lpstr>Deployment Principles</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dc:title>
  <dc:creator>Ayu Pertiwi</dc:creator>
  <cp:lastModifiedBy>SONY</cp:lastModifiedBy>
  <cp:revision>72</cp:revision>
  <dcterms:created xsi:type="dcterms:W3CDTF">2016-02-11T06:39:26Z</dcterms:created>
  <dcterms:modified xsi:type="dcterms:W3CDTF">2017-03-29T07:27:21Z</dcterms:modified>
</cp:coreProperties>
</file>