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256" r:id="rId2"/>
    <p:sldId id="539" r:id="rId3"/>
    <p:sldId id="550" r:id="rId4"/>
    <p:sldId id="541" r:id="rId5"/>
    <p:sldId id="540" r:id="rId6"/>
    <p:sldId id="559" r:id="rId7"/>
    <p:sldId id="557" r:id="rId8"/>
    <p:sldId id="558" r:id="rId9"/>
    <p:sldId id="560" r:id="rId10"/>
    <p:sldId id="563" r:id="rId11"/>
    <p:sldId id="561" r:id="rId12"/>
    <p:sldId id="562" r:id="rId13"/>
    <p:sldId id="564" r:id="rId14"/>
    <p:sldId id="565" r:id="rId15"/>
    <p:sldId id="567" r:id="rId16"/>
    <p:sldId id="568" r:id="rId17"/>
    <p:sldId id="569" r:id="rId18"/>
    <p:sldId id="544" r:id="rId19"/>
    <p:sldId id="572" r:id="rId20"/>
    <p:sldId id="570" r:id="rId21"/>
    <p:sldId id="571" r:id="rId22"/>
    <p:sldId id="573" r:id="rId23"/>
    <p:sldId id="537" r:id="rId24"/>
    <p:sldId id="538" r:id="rId25"/>
    <p:sldId id="547" r:id="rId26"/>
    <p:sldId id="548" r:id="rId27"/>
    <p:sldId id="549" r:id="rId28"/>
    <p:sldId id="551" r:id="rId29"/>
    <p:sldId id="552" r:id="rId30"/>
    <p:sldId id="553" r:id="rId31"/>
    <p:sldId id="554" r:id="rId32"/>
    <p:sldId id="555" r:id="rId33"/>
    <p:sldId id="556" r:id="rId34"/>
    <p:sldId id="535" r:id="rId35"/>
  </p:sldIdLst>
  <p:sldSz cx="9144000" cy="6858000" type="screen4x3"/>
  <p:notesSz cx="7315200" cy="9601200"/>
  <p:defaultTextStyle>
    <a:defPPr>
      <a:defRPr lang="ko-KR"/>
    </a:defPPr>
    <a:lvl1pPr algn="l" rtl="0" eaLnBrk="0" fontAlgn="base" hangingPunct="0">
      <a:spcBef>
        <a:spcPct val="0"/>
      </a:spcBef>
      <a:spcAft>
        <a:spcPct val="0"/>
      </a:spcAft>
      <a:defRPr sz="2400" kern="1200">
        <a:solidFill>
          <a:schemeClr val="tx1"/>
        </a:solidFill>
        <a:latin typeface="Times New Roman" pitchFamily="18" charset="0"/>
        <a:ea typeface="Gulim" pitchFamily="34" charset="-127"/>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Gulim" pitchFamily="34" charset="-127"/>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Gulim" pitchFamily="34" charset="-127"/>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Gulim" pitchFamily="34" charset="-127"/>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Gulim" pitchFamily="34" charset="-127"/>
        <a:cs typeface="+mn-cs"/>
      </a:defRPr>
    </a:lvl5pPr>
    <a:lvl6pPr marL="2286000" algn="l" defTabSz="914400" rtl="0" eaLnBrk="1" latinLnBrk="0" hangingPunct="1">
      <a:defRPr sz="2400" kern="1200">
        <a:solidFill>
          <a:schemeClr val="tx1"/>
        </a:solidFill>
        <a:latin typeface="Times New Roman" pitchFamily="18" charset="0"/>
        <a:ea typeface="Gulim" pitchFamily="34" charset="-127"/>
        <a:cs typeface="+mn-cs"/>
      </a:defRPr>
    </a:lvl6pPr>
    <a:lvl7pPr marL="2743200" algn="l" defTabSz="914400" rtl="0" eaLnBrk="1" latinLnBrk="0" hangingPunct="1">
      <a:defRPr sz="2400" kern="1200">
        <a:solidFill>
          <a:schemeClr val="tx1"/>
        </a:solidFill>
        <a:latin typeface="Times New Roman" pitchFamily="18" charset="0"/>
        <a:ea typeface="Gulim" pitchFamily="34" charset="-127"/>
        <a:cs typeface="+mn-cs"/>
      </a:defRPr>
    </a:lvl7pPr>
    <a:lvl8pPr marL="3200400" algn="l" defTabSz="914400" rtl="0" eaLnBrk="1" latinLnBrk="0" hangingPunct="1">
      <a:defRPr sz="2400" kern="1200">
        <a:solidFill>
          <a:schemeClr val="tx1"/>
        </a:solidFill>
        <a:latin typeface="Times New Roman" pitchFamily="18" charset="0"/>
        <a:ea typeface="Gulim" pitchFamily="34" charset="-127"/>
        <a:cs typeface="+mn-cs"/>
      </a:defRPr>
    </a:lvl8pPr>
    <a:lvl9pPr marL="3657600" algn="l" defTabSz="914400" rtl="0" eaLnBrk="1" latinLnBrk="0" hangingPunct="1">
      <a:defRPr sz="2400" kern="1200">
        <a:solidFill>
          <a:schemeClr val="tx1"/>
        </a:solidFill>
        <a:latin typeface="Times New Roman" pitchFamily="18" charset="0"/>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8000"/>
    <a:srgbClr val="050000"/>
    <a:srgbClr val="0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374" y="-180"/>
      </p:cViewPr>
      <p:guideLst>
        <p:guide orient="horz" pos="24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eaLnBrk="1" hangingPunct="1">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eaLnBrk="1" hangingPunct="1">
              <a:defRPr sz="1300"/>
            </a:lvl1pPr>
          </a:lstStyle>
          <a:p>
            <a:pPr>
              <a:defRPr/>
            </a:pPr>
            <a:fld id="{CBA18E4E-A530-4659-B9B1-71C8543E9C43}" type="datetimeFigureOut">
              <a:rPr lang="en-US"/>
              <a:pPr>
                <a:defRPr/>
              </a:pPr>
              <a:t>4/11/2016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eaLnBrk="1" hangingPunct="1">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DD0EF4A0-AB7A-4871-BD9D-17CF4DB8F4AA}" type="slidenum">
              <a:rPr lang="en-US"/>
              <a:pPr>
                <a:defRPr/>
              </a:pPr>
              <a:t>‹#›</a:t>
            </a:fld>
            <a:endParaRPr lang="en-US"/>
          </a:p>
        </p:txBody>
      </p:sp>
    </p:spTree>
    <p:extLst>
      <p:ext uri="{BB962C8B-B14F-4D97-AF65-F5344CB8AC3E}">
        <p14:creationId xmlns:p14="http://schemas.microsoft.com/office/powerpoint/2010/main" val="1537211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D0EF4A0-AB7A-4871-BD9D-17CF4DB8F4AA}"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257300" y="1727200"/>
            <a:ext cx="6629400" cy="838200"/>
            <a:chOff x="792" y="1872"/>
            <a:chExt cx="4176" cy="528"/>
          </a:xfrm>
        </p:grpSpPr>
        <p:sp>
          <p:nvSpPr>
            <p:cNvPr id="5" name="Rectangle 3"/>
            <p:cNvSpPr>
              <a:spLocks noChangeArrowheads="1"/>
            </p:cNvSpPr>
            <p:nvPr/>
          </p:nvSpPr>
          <p:spPr bwMode="auto">
            <a:xfrm>
              <a:off x="792" y="1927"/>
              <a:ext cx="4176" cy="396"/>
            </a:xfrm>
            <a:prstGeom prst="rect">
              <a:avLst/>
            </a:prstGeom>
            <a:noFill/>
            <a:ln w="38100">
              <a:solidFill>
                <a:schemeClr val="accent2"/>
              </a:solidFill>
              <a:miter lim="800000"/>
              <a:headEnd/>
              <a:tailEnd/>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6" name="Rectangle 4"/>
            <p:cNvSpPr>
              <a:spLocks noChangeArrowheads="1"/>
            </p:cNvSpPr>
            <p:nvPr/>
          </p:nvSpPr>
          <p:spPr bwMode="white">
            <a:xfrm>
              <a:off x="1008" y="1872"/>
              <a:ext cx="3744" cy="528"/>
            </a:xfrm>
            <a:prstGeom prst="rect">
              <a:avLst/>
            </a:prstGeom>
            <a:solidFill>
              <a:schemeClr val="bg1"/>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grpSp>
      <p:sp>
        <p:nvSpPr>
          <p:cNvPr id="7" name="Rectangle 5"/>
          <p:cNvSpPr>
            <a:spLocks noChangeArrowheads="1"/>
          </p:cNvSpPr>
          <p:nvPr/>
        </p:nvSpPr>
        <p:spPr bwMode="auto">
          <a:xfrm>
            <a:off x="0" y="0"/>
            <a:ext cx="9144000" cy="914400"/>
          </a:xfrm>
          <a:prstGeom prst="rect">
            <a:avLst/>
          </a:prstGeom>
          <a:solidFill>
            <a:schemeClr val="hlink"/>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8" name="Rectangle 8"/>
          <p:cNvSpPr>
            <a:spLocks noChangeArrowheads="1"/>
          </p:cNvSpPr>
          <p:nvPr/>
        </p:nvSpPr>
        <p:spPr bwMode="white">
          <a:xfrm>
            <a:off x="193675" y="152400"/>
            <a:ext cx="8739188" cy="914400"/>
          </a:xfrm>
          <a:prstGeom prst="rect">
            <a:avLst/>
          </a:prstGeom>
          <a:noFill/>
          <a:ln>
            <a:noFill/>
          </a:ln>
          <a:effectLst/>
          <a:extLst/>
        </p:spPr>
        <p:txBody>
          <a:bodyP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algn="ctr" eaLnBrk="1" hangingPunct="1">
              <a:spcBef>
                <a:spcPct val="20000"/>
              </a:spcBef>
              <a:buClr>
                <a:schemeClr val="accent1"/>
              </a:buClr>
              <a:buSzPct val="75000"/>
              <a:buFont typeface="Wingdings" panose="05000000000000000000" pitchFamily="2" charset="2"/>
              <a:buNone/>
              <a:defRPr/>
            </a:pPr>
            <a:r>
              <a:rPr lang="id-ID" altLang="ko-KR" sz="4000" b="1" i="1" dirty="0" smtClean="0">
                <a:solidFill>
                  <a:schemeClr val="bg1"/>
                </a:solidFill>
                <a:latin typeface="Arial Black" panose="020B0A04020102020204" pitchFamily="34" charset="0"/>
              </a:rPr>
              <a:t>Pengantar Teknologi Informasi</a:t>
            </a:r>
            <a:endParaRPr lang="en-US" altLang="ko-KR" sz="4000" b="1" i="1" dirty="0" smtClean="0">
              <a:solidFill>
                <a:schemeClr val="bg1"/>
              </a:solidFill>
              <a:latin typeface="Arial Black" panose="020B0A04020102020204" pitchFamily="34" charset="0"/>
            </a:endParaRPr>
          </a:p>
        </p:txBody>
      </p:sp>
      <p:sp>
        <p:nvSpPr>
          <p:cNvPr id="9" name="Rectangle 9"/>
          <p:cNvSpPr>
            <a:spLocks noChangeArrowheads="1"/>
          </p:cNvSpPr>
          <p:nvPr userDrawn="1"/>
        </p:nvSpPr>
        <p:spPr bwMode="auto">
          <a:xfrm>
            <a:off x="0" y="6540500"/>
            <a:ext cx="9144000" cy="317500"/>
          </a:xfrm>
          <a:prstGeom prst="rect">
            <a:avLst/>
          </a:prstGeom>
          <a:solidFill>
            <a:schemeClr val="tx2"/>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10" name="Rectangle 10"/>
          <p:cNvSpPr>
            <a:spLocks noChangeArrowheads="1"/>
          </p:cNvSpPr>
          <p:nvPr/>
        </p:nvSpPr>
        <p:spPr bwMode="auto">
          <a:xfrm>
            <a:off x="0" y="6540500"/>
            <a:ext cx="2362200" cy="304800"/>
          </a:xfrm>
          <a:prstGeom prst="rect">
            <a:avLst/>
          </a:prstGeom>
          <a:solidFill>
            <a:schemeClr val="accent1"/>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11" name="Text Box 13"/>
          <p:cNvSpPr txBox="1">
            <a:spLocks noChangeArrowheads="1"/>
          </p:cNvSpPr>
          <p:nvPr/>
        </p:nvSpPr>
        <p:spPr bwMode="auto">
          <a:xfrm>
            <a:off x="6216650" y="6543675"/>
            <a:ext cx="2819400" cy="306388"/>
          </a:xfrm>
          <a:prstGeom prst="rect">
            <a:avLst/>
          </a:prstGeom>
          <a:solidFill>
            <a:schemeClr val="tx2"/>
          </a:solidFill>
          <a:ln>
            <a:noFill/>
          </a:ln>
          <a:effectLst/>
          <a:extLst/>
        </p:spPr>
        <p:txBody>
          <a:bodyPr>
            <a:spAutoFit/>
          </a:bodyPr>
          <a:lstStyle>
            <a:lvl1pPr eaLnBrk="0" hangingPunct="0">
              <a:defRPr sz="2400">
                <a:solidFill>
                  <a:schemeClr val="tx1"/>
                </a:solidFill>
                <a:latin typeface="Times New Roman" pitchFamily="18" charset="0"/>
                <a:ea typeface="굴림" pitchFamily="34" charset="-127"/>
              </a:defRPr>
            </a:lvl1pPr>
            <a:lvl2pPr marL="742950" indent="-285750" eaLnBrk="0" hangingPunct="0">
              <a:defRPr sz="2400">
                <a:solidFill>
                  <a:schemeClr val="tx1"/>
                </a:solidFill>
                <a:latin typeface="Times New Roman" pitchFamily="18" charset="0"/>
                <a:ea typeface="굴림" pitchFamily="34" charset="-127"/>
              </a:defRPr>
            </a:lvl2pPr>
            <a:lvl3pPr marL="1143000" indent="-228600" eaLnBrk="0" hangingPunct="0">
              <a:defRPr sz="2400">
                <a:solidFill>
                  <a:schemeClr val="tx1"/>
                </a:solidFill>
                <a:latin typeface="Times New Roman" pitchFamily="18" charset="0"/>
                <a:ea typeface="굴림" pitchFamily="34" charset="-127"/>
              </a:defRPr>
            </a:lvl3pPr>
            <a:lvl4pPr marL="1600200" indent="-228600" eaLnBrk="0" hangingPunct="0">
              <a:defRPr sz="2400">
                <a:solidFill>
                  <a:schemeClr val="tx1"/>
                </a:solidFill>
                <a:latin typeface="Times New Roman" pitchFamily="18" charset="0"/>
                <a:ea typeface="굴림" pitchFamily="34" charset="-127"/>
              </a:defRPr>
            </a:lvl4pPr>
            <a:lvl5pPr marL="2057400" indent="-228600" eaLnBrk="0" hangingPunct="0">
              <a:defRPr sz="2400">
                <a:solidFill>
                  <a:schemeClr val="tx1"/>
                </a:solidFill>
                <a:latin typeface="Times New Roman" pitchFamily="18" charset="0"/>
                <a:ea typeface="굴림"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pitchFamily="34" charset="-127"/>
              </a:defRPr>
            </a:lvl9pPr>
          </a:lstStyle>
          <a:p>
            <a:pPr algn="r" eaLnBrk="1" hangingPunct="1">
              <a:spcBef>
                <a:spcPct val="50000"/>
              </a:spcBef>
              <a:defRPr/>
            </a:pPr>
            <a:r>
              <a:rPr lang="id-ID" altLang="ko-KR" sz="1400" b="1" dirty="0" smtClean="0">
                <a:solidFill>
                  <a:schemeClr val="hlink"/>
                </a:solidFill>
                <a:latin typeface="Calibri" pitchFamily="34" charset="0"/>
                <a:cs typeface="Calibri" pitchFamily="34" charset="0"/>
              </a:rPr>
              <a:t>Fasilkom</a:t>
            </a:r>
            <a:r>
              <a:rPr lang="en-US" altLang="ko-KR" sz="1400" b="1" dirty="0" smtClean="0">
                <a:solidFill>
                  <a:schemeClr val="hlink"/>
                </a:solidFill>
                <a:latin typeface="Calibri" pitchFamily="34" charset="0"/>
                <a:cs typeface="Calibri" pitchFamily="34" charset="0"/>
              </a:rPr>
              <a:t>|| </a:t>
            </a:r>
            <a:fld id="{FE1186D1-2406-4606-B071-5F7DBF012716}" type="datetime1">
              <a:rPr lang="en-US" sz="1400" smtClean="0">
                <a:solidFill>
                  <a:schemeClr val="bg1"/>
                </a:solidFill>
                <a:latin typeface="Calibri" pitchFamily="34" charset="0"/>
                <a:cs typeface="Calibri" pitchFamily="34" charset="0"/>
              </a:rPr>
              <a:pPr algn="r" eaLnBrk="1" hangingPunct="1">
                <a:spcBef>
                  <a:spcPct val="50000"/>
                </a:spcBef>
                <a:defRPr/>
              </a:pPr>
              <a:t>4/11/2016</a:t>
            </a:fld>
            <a:endParaRPr lang="en-US" altLang="ko-KR" sz="1400" b="1" dirty="0" smtClean="0">
              <a:solidFill>
                <a:schemeClr val="bg1"/>
              </a:solidFill>
              <a:latin typeface="Calibri" pitchFamily="34" charset="0"/>
              <a:cs typeface="Calibri" pitchFamily="34" charset="0"/>
            </a:endParaRPr>
          </a:p>
        </p:txBody>
      </p:sp>
      <p:sp>
        <p:nvSpPr>
          <p:cNvPr id="4102" name="Rectangle 6"/>
          <p:cNvSpPr>
            <a:spLocks noGrp="1" noChangeArrowheads="1"/>
          </p:cNvSpPr>
          <p:nvPr>
            <p:ph type="ctrTitle"/>
          </p:nvPr>
        </p:nvSpPr>
        <p:spPr>
          <a:xfrm>
            <a:off x="1600200" y="1485528"/>
            <a:ext cx="5943600" cy="1295400"/>
          </a:xfrm>
          <a:noFill/>
          <a:extLst/>
        </p:spPr>
        <p:txBody>
          <a:bodyPr/>
          <a:lstStyle>
            <a:lvl1pPr algn="ctr">
              <a:defRPr sz="3600"/>
            </a:lvl1pPr>
          </a:lstStyle>
          <a:p>
            <a:pPr lvl="0"/>
            <a:r>
              <a:rPr lang="en-US" altLang="ko-KR" noProof="0" dirty="0" smtClean="0"/>
              <a:t>Click to edit Master title style</a:t>
            </a:r>
          </a:p>
        </p:txBody>
      </p:sp>
      <p:sp>
        <p:nvSpPr>
          <p:cNvPr id="4103" name="Rectangle 7"/>
          <p:cNvSpPr>
            <a:spLocks noGrp="1" noChangeArrowheads="1"/>
          </p:cNvSpPr>
          <p:nvPr>
            <p:ph type="subTitle" idx="1"/>
          </p:nvPr>
        </p:nvSpPr>
        <p:spPr>
          <a:xfrm>
            <a:off x="914400" y="2993504"/>
            <a:ext cx="7315200" cy="1371600"/>
          </a:xfrm>
        </p:spPr>
        <p:txBody>
          <a:bodyPr/>
          <a:lstStyle>
            <a:lvl1pPr marL="0" indent="0" algn="ctr">
              <a:buFont typeface="Wingdings" pitchFamily="2" charset="2"/>
              <a:buNone/>
              <a:defRPr sz="2600" b="1"/>
            </a:lvl1pPr>
          </a:lstStyle>
          <a:p>
            <a:pPr lvl="0"/>
            <a:r>
              <a:rPr lang="en-US" altLang="ko-KR" noProof="0" smtClean="0"/>
              <a:t>Click to edit Master subtitle style</a:t>
            </a:r>
          </a:p>
        </p:txBody>
      </p:sp>
      <p:sp>
        <p:nvSpPr>
          <p:cNvPr id="12" name="Rectangle 11"/>
          <p:cNvSpPr>
            <a:spLocks noGrp="1" noChangeArrowheads="1"/>
          </p:cNvSpPr>
          <p:nvPr>
            <p:ph type="sldNum" sz="quarter" idx="10"/>
          </p:nvPr>
        </p:nvSpPr>
        <p:spPr/>
        <p:txBody>
          <a:bodyPr/>
          <a:lstStyle>
            <a:lvl1pPr>
              <a:defRPr/>
            </a:lvl1pPr>
          </a:lstStyle>
          <a:p>
            <a:pPr>
              <a:defRPr/>
            </a:pPr>
            <a:fld id="{39437D1A-E6A9-4A52-8462-7176657F748F}"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3"/>
          <p:cNvSpPr>
            <a:spLocks noGrp="1" noChangeArrowheads="1"/>
          </p:cNvSpPr>
          <p:nvPr>
            <p:ph type="sldNum" sz="quarter" idx="10"/>
          </p:nvPr>
        </p:nvSpPr>
        <p:spPr>
          <a:ln/>
        </p:spPr>
        <p:txBody>
          <a:bodyPr/>
          <a:lstStyle>
            <a:lvl1pPr>
              <a:defRPr/>
            </a:lvl1pPr>
          </a:lstStyle>
          <a:p>
            <a:pPr>
              <a:defRPr/>
            </a:pPr>
            <a:fld id="{4DA516A6-24FB-4D31-98A9-97E1D4DABD80}"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85750"/>
            <a:ext cx="2038350" cy="5886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85750"/>
            <a:ext cx="5962650" cy="5886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3"/>
          <p:cNvSpPr>
            <a:spLocks noGrp="1" noChangeArrowheads="1"/>
          </p:cNvSpPr>
          <p:nvPr>
            <p:ph type="sldNum" sz="quarter" idx="10"/>
          </p:nvPr>
        </p:nvSpPr>
        <p:spPr>
          <a:ln/>
        </p:spPr>
        <p:txBody>
          <a:bodyPr/>
          <a:lstStyle>
            <a:lvl1pPr>
              <a:defRPr/>
            </a:lvl1pPr>
          </a:lstStyle>
          <a:p>
            <a:pPr>
              <a:defRPr/>
            </a:pPr>
            <a:fld id="{7FFE277D-B480-40AD-AD2D-FCB8AEE6414B}"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70104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447800"/>
            <a:ext cx="8153400" cy="4724400"/>
          </a:xfrm>
        </p:spPr>
        <p:txBody>
          <a:bodyPr/>
          <a:lstStyle/>
          <a:p>
            <a:pPr lvl="0"/>
            <a:endParaRPr lang="en-US" noProof="0" smtClean="0"/>
          </a:p>
        </p:txBody>
      </p:sp>
      <p:sp>
        <p:nvSpPr>
          <p:cNvPr id="4" name="Rectangle 1033"/>
          <p:cNvSpPr>
            <a:spLocks noGrp="1" noChangeArrowheads="1"/>
          </p:cNvSpPr>
          <p:nvPr>
            <p:ph type="sldNum" sz="quarter" idx="10"/>
          </p:nvPr>
        </p:nvSpPr>
        <p:spPr>
          <a:ln/>
        </p:spPr>
        <p:txBody>
          <a:bodyPr/>
          <a:lstStyle>
            <a:lvl1pPr>
              <a:defRPr/>
            </a:lvl1pPr>
          </a:lstStyle>
          <a:p>
            <a:pPr>
              <a:defRPr/>
            </a:pPr>
            <a:fld id="{2AC4DD44-8ABF-4EF6-80B5-BEFF85B973E5}" type="slidenum">
              <a:rPr lang="en-US" altLang="ko-KR"/>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33400" y="285750"/>
            <a:ext cx="70104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33400" y="1447800"/>
            <a:ext cx="40005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447800"/>
            <a:ext cx="40005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33400" y="3886200"/>
            <a:ext cx="40005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3886200"/>
            <a:ext cx="40005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3"/>
          <p:cNvSpPr>
            <a:spLocks noGrp="1" noChangeArrowheads="1"/>
          </p:cNvSpPr>
          <p:nvPr>
            <p:ph type="sldNum" sz="quarter" idx="10"/>
          </p:nvPr>
        </p:nvSpPr>
        <p:spPr>
          <a:ln/>
        </p:spPr>
        <p:txBody>
          <a:bodyPr/>
          <a:lstStyle>
            <a:lvl1pPr>
              <a:defRPr/>
            </a:lvl1pPr>
          </a:lstStyle>
          <a:p>
            <a:pPr>
              <a:defRPr/>
            </a:pPr>
            <a:fld id="{02BDF6E9-1FC3-467B-975D-C42DBF736E35}"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3"/>
          <p:cNvSpPr>
            <a:spLocks noGrp="1" noChangeArrowheads="1"/>
          </p:cNvSpPr>
          <p:nvPr>
            <p:ph type="sldNum" sz="quarter" idx="10"/>
          </p:nvPr>
        </p:nvSpPr>
        <p:spPr>
          <a:xfrm>
            <a:off x="2339975" y="6553200"/>
            <a:ext cx="533400" cy="304800"/>
          </a:xfrm>
        </p:spPr>
        <p:txBody>
          <a:bodyPr/>
          <a:lstStyle>
            <a:lvl1pPr>
              <a:defRPr/>
            </a:lvl1pPr>
          </a:lstStyle>
          <a:p>
            <a:pPr>
              <a:defRPr/>
            </a:pPr>
            <a:fld id="{68C2F88B-1416-453D-BB79-6EA28A87F29B}"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3"/>
          <p:cNvSpPr>
            <a:spLocks noGrp="1" noChangeArrowheads="1"/>
          </p:cNvSpPr>
          <p:nvPr>
            <p:ph type="sldNum" sz="quarter" idx="10"/>
          </p:nvPr>
        </p:nvSpPr>
        <p:spPr>
          <a:ln/>
        </p:spPr>
        <p:txBody>
          <a:bodyPr/>
          <a:lstStyle>
            <a:lvl1pPr>
              <a:defRPr/>
            </a:lvl1pPr>
          </a:lstStyle>
          <a:p>
            <a:pPr>
              <a:defRPr/>
            </a:pPr>
            <a:fld id="{EF365D10-8462-46E7-BE7B-A44FF65204F8}"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40005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0005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3"/>
          <p:cNvSpPr>
            <a:spLocks noGrp="1" noChangeArrowheads="1"/>
          </p:cNvSpPr>
          <p:nvPr>
            <p:ph type="sldNum" sz="quarter" idx="10"/>
          </p:nvPr>
        </p:nvSpPr>
        <p:spPr>
          <a:ln/>
        </p:spPr>
        <p:txBody>
          <a:bodyPr/>
          <a:lstStyle>
            <a:lvl1pPr>
              <a:defRPr/>
            </a:lvl1pPr>
          </a:lstStyle>
          <a:p>
            <a:pPr>
              <a:defRPr/>
            </a:pPr>
            <a:fld id="{A368EC0A-3653-4BF0-9049-36ED1BAEBBD9}"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3"/>
          <p:cNvSpPr>
            <a:spLocks noGrp="1" noChangeArrowheads="1"/>
          </p:cNvSpPr>
          <p:nvPr>
            <p:ph type="sldNum" sz="quarter" idx="10"/>
          </p:nvPr>
        </p:nvSpPr>
        <p:spPr>
          <a:ln/>
        </p:spPr>
        <p:txBody>
          <a:bodyPr/>
          <a:lstStyle>
            <a:lvl1pPr>
              <a:defRPr/>
            </a:lvl1pPr>
          </a:lstStyle>
          <a:p>
            <a:pPr>
              <a:defRPr/>
            </a:pPr>
            <a:fld id="{43B9E810-591B-4CDD-AC4A-0BCE02C76B9C}"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3"/>
          <p:cNvSpPr>
            <a:spLocks noGrp="1" noChangeArrowheads="1"/>
          </p:cNvSpPr>
          <p:nvPr>
            <p:ph type="sldNum" sz="quarter" idx="10"/>
          </p:nvPr>
        </p:nvSpPr>
        <p:spPr>
          <a:ln/>
        </p:spPr>
        <p:txBody>
          <a:bodyPr/>
          <a:lstStyle>
            <a:lvl1pPr>
              <a:defRPr/>
            </a:lvl1pPr>
          </a:lstStyle>
          <a:p>
            <a:pPr>
              <a:defRPr/>
            </a:pPr>
            <a:fld id="{BB83976A-FD16-4DC7-A26C-73F798ADE817}"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3"/>
          <p:cNvSpPr>
            <a:spLocks noGrp="1" noChangeArrowheads="1"/>
          </p:cNvSpPr>
          <p:nvPr>
            <p:ph type="sldNum" sz="quarter" idx="10"/>
          </p:nvPr>
        </p:nvSpPr>
        <p:spPr>
          <a:ln/>
        </p:spPr>
        <p:txBody>
          <a:bodyPr/>
          <a:lstStyle>
            <a:lvl1pPr>
              <a:defRPr/>
            </a:lvl1pPr>
          </a:lstStyle>
          <a:p>
            <a:pPr>
              <a:defRPr/>
            </a:pPr>
            <a:fld id="{6B4B4F1A-C832-46C5-8115-B10C69676926}"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3"/>
          <p:cNvSpPr>
            <a:spLocks noGrp="1" noChangeArrowheads="1"/>
          </p:cNvSpPr>
          <p:nvPr>
            <p:ph type="sldNum" sz="quarter" idx="10"/>
          </p:nvPr>
        </p:nvSpPr>
        <p:spPr>
          <a:ln/>
        </p:spPr>
        <p:txBody>
          <a:bodyPr/>
          <a:lstStyle>
            <a:lvl1pPr>
              <a:defRPr/>
            </a:lvl1pPr>
          </a:lstStyle>
          <a:p>
            <a:pPr>
              <a:defRPr/>
            </a:pPr>
            <a:fld id="{35DF1819-549C-421D-BDEB-F223F414839D}"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3"/>
          <p:cNvSpPr>
            <a:spLocks noGrp="1" noChangeArrowheads="1"/>
          </p:cNvSpPr>
          <p:nvPr>
            <p:ph type="sldNum" sz="quarter" idx="10"/>
          </p:nvPr>
        </p:nvSpPr>
        <p:spPr>
          <a:ln/>
        </p:spPr>
        <p:txBody>
          <a:bodyPr/>
          <a:lstStyle>
            <a:lvl1pPr>
              <a:defRPr/>
            </a:lvl1pPr>
          </a:lstStyle>
          <a:p>
            <a:pPr>
              <a:defRPr/>
            </a:pPr>
            <a:fld id="{69FC031A-EE28-4D86-9E57-01B686E5E468}"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026"/>
          <p:cNvSpPr>
            <a:spLocks noChangeShapeType="1"/>
          </p:cNvSpPr>
          <p:nvPr/>
        </p:nvSpPr>
        <p:spPr bwMode="ltGray">
          <a:xfrm>
            <a:off x="533400" y="1143000"/>
            <a:ext cx="7239000" cy="0"/>
          </a:xfrm>
          <a:prstGeom prst="line">
            <a:avLst/>
          </a:prstGeom>
          <a:noFill/>
          <a:ln w="28575">
            <a:solidFill>
              <a:srgbClr val="333399"/>
            </a:solidFill>
            <a:round/>
            <a:headEnd/>
            <a:tailEnd/>
          </a:ln>
          <a:effectLst/>
        </p:spPr>
        <p:txBody>
          <a:bodyPr/>
          <a:lstStyle/>
          <a:p>
            <a:pPr>
              <a:defRPr/>
            </a:pPr>
            <a:endParaRPr lang="en-US"/>
          </a:p>
        </p:txBody>
      </p:sp>
      <p:sp>
        <p:nvSpPr>
          <p:cNvPr id="1027" name="Rectangle 1027"/>
          <p:cNvSpPr>
            <a:spLocks noChangeArrowheads="1"/>
          </p:cNvSpPr>
          <p:nvPr/>
        </p:nvSpPr>
        <p:spPr bwMode="auto">
          <a:xfrm>
            <a:off x="0" y="6540500"/>
            <a:ext cx="9144000" cy="317500"/>
          </a:xfrm>
          <a:prstGeom prst="rect">
            <a:avLst/>
          </a:prstGeom>
          <a:solidFill>
            <a:schemeClr val="tx2"/>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1028" name="Rectangle 1028"/>
          <p:cNvSpPr>
            <a:spLocks noChangeArrowheads="1"/>
          </p:cNvSpPr>
          <p:nvPr/>
        </p:nvSpPr>
        <p:spPr bwMode="auto">
          <a:xfrm>
            <a:off x="0" y="6540500"/>
            <a:ext cx="2362200" cy="304800"/>
          </a:xfrm>
          <a:prstGeom prst="rect">
            <a:avLst/>
          </a:prstGeom>
          <a:solidFill>
            <a:schemeClr val="accent1"/>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1029" name="Rectangle 1029"/>
          <p:cNvSpPr>
            <a:spLocks noChangeArrowheads="1"/>
          </p:cNvSpPr>
          <p:nvPr/>
        </p:nvSpPr>
        <p:spPr bwMode="auto">
          <a:xfrm>
            <a:off x="8077200" y="228600"/>
            <a:ext cx="838200" cy="819150"/>
          </a:xfrm>
          <a:prstGeom prst="rect">
            <a:avLst/>
          </a:prstGeom>
          <a:solidFill>
            <a:schemeClr val="accent1"/>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1030" name="Rectangle 1030"/>
          <p:cNvSpPr>
            <a:spLocks noChangeArrowheads="1"/>
          </p:cNvSpPr>
          <p:nvPr userDrawn="1"/>
        </p:nvSpPr>
        <p:spPr bwMode="auto">
          <a:xfrm>
            <a:off x="7734300" y="381000"/>
            <a:ext cx="990600" cy="914400"/>
          </a:xfrm>
          <a:prstGeom prst="rect">
            <a:avLst/>
          </a:prstGeom>
          <a:solidFill>
            <a:schemeClr val="accent2"/>
          </a:solidFill>
          <a:ln>
            <a:noFill/>
          </a:ln>
          <a:effectLst/>
          <a:extLst/>
        </p:spPr>
        <p:txBody>
          <a:bodyPr wrap="none" anchor="ctr"/>
          <a:lstStyle>
            <a:lvl1pPr eaLnBrk="0" hangingPunct="0">
              <a:defRPr sz="2400">
                <a:solidFill>
                  <a:schemeClr val="tx1"/>
                </a:solidFill>
                <a:latin typeface="Times New Roman" panose="02020603050405020304" pitchFamily="18" charset="0"/>
                <a:ea typeface="Gulim" panose="020B0600000101010101" pitchFamily="34" charset="-127"/>
              </a:defRPr>
            </a:lvl1pPr>
            <a:lvl2pPr marL="742950" indent="-285750" eaLnBrk="0" hangingPunct="0">
              <a:defRPr sz="2400">
                <a:solidFill>
                  <a:schemeClr val="tx1"/>
                </a:solidFill>
                <a:latin typeface="Times New Roman" panose="02020603050405020304" pitchFamily="18" charset="0"/>
                <a:ea typeface="Gulim" panose="020B0600000101010101" pitchFamily="34" charset="-127"/>
              </a:defRPr>
            </a:lvl2pPr>
            <a:lvl3pPr marL="1143000" indent="-228600" eaLnBrk="0" hangingPunct="0">
              <a:defRPr sz="2400">
                <a:solidFill>
                  <a:schemeClr val="tx1"/>
                </a:solidFill>
                <a:latin typeface="Times New Roman" panose="02020603050405020304" pitchFamily="18" charset="0"/>
                <a:ea typeface="Gulim" panose="020B0600000101010101" pitchFamily="34" charset="-127"/>
              </a:defRPr>
            </a:lvl3pPr>
            <a:lvl4pPr marL="1600200" indent="-228600" eaLnBrk="0" hangingPunct="0">
              <a:defRPr sz="2400">
                <a:solidFill>
                  <a:schemeClr val="tx1"/>
                </a:solidFill>
                <a:latin typeface="Times New Roman" panose="02020603050405020304" pitchFamily="18" charset="0"/>
                <a:ea typeface="Gulim" panose="020B0600000101010101" pitchFamily="34" charset="-127"/>
              </a:defRPr>
            </a:lvl4pPr>
            <a:lvl5pPr marL="2057400" indent="-228600" eaLnBrk="0" hangingPunct="0">
              <a:defRPr sz="2400">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Gulim" panose="020B0600000101010101" pitchFamily="34" charset="-127"/>
              </a:defRPr>
            </a:lvl9pPr>
          </a:lstStyle>
          <a:p>
            <a:pPr eaLnBrk="1" hangingPunct="1">
              <a:defRPr/>
            </a:pPr>
            <a:endParaRPr lang="en-US" smtClean="0"/>
          </a:p>
        </p:txBody>
      </p:sp>
      <p:sp>
        <p:nvSpPr>
          <p:cNvPr id="1031" name="Rectangle 1031"/>
          <p:cNvSpPr>
            <a:spLocks noGrp="1" noChangeArrowheads="1"/>
          </p:cNvSpPr>
          <p:nvPr>
            <p:ph type="body" idx="1"/>
          </p:nvPr>
        </p:nvSpPr>
        <p:spPr bwMode="auto">
          <a:xfrm>
            <a:off x="533400" y="1447800"/>
            <a:ext cx="8153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 Second level</a:t>
            </a:r>
          </a:p>
          <a:p>
            <a:pPr lvl="2"/>
            <a:r>
              <a:rPr lang="en-US" altLang="ko-KR" smtClean="0"/>
              <a:t>Third level</a:t>
            </a:r>
          </a:p>
          <a:p>
            <a:pPr lvl="3"/>
            <a:r>
              <a:rPr lang="en-US" altLang="ko-KR" smtClean="0"/>
              <a:t>Fourth level</a:t>
            </a:r>
          </a:p>
          <a:p>
            <a:pPr lvl="4"/>
            <a:r>
              <a:rPr lang="en-US" altLang="ko-KR" smtClean="0"/>
              <a:t>Fifth level</a:t>
            </a:r>
          </a:p>
        </p:txBody>
      </p:sp>
      <p:sp>
        <p:nvSpPr>
          <p:cNvPr id="3081" name="Rectangle 1033"/>
          <p:cNvSpPr>
            <a:spLocks noGrp="1" noChangeArrowheads="1"/>
          </p:cNvSpPr>
          <p:nvPr>
            <p:ph type="sldNum" sz="quarter" idx="4"/>
          </p:nvPr>
        </p:nvSpPr>
        <p:spPr bwMode="auto">
          <a:xfrm>
            <a:off x="2362200" y="6553200"/>
            <a:ext cx="5334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itchFamily="34" charset="0"/>
              </a:defRPr>
            </a:lvl1pPr>
          </a:lstStyle>
          <a:p>
            <a:pPr>
              <a:defRPr/>
            </a:pPr>
            <a:fld id="{08AFD085-BC06-4A77-8B3D-7AF722C62A38}" type="slidenum">
              <a:rPr lang="en-US" altLang="ko-KR"/>
              <a:pPr>
                <a:defRPr/>
              </a:pPr>
              <a:t>‹#›</a:t>
            </a:fld>
            <a:endParaRPr lang="en-US" altLang="ko-KR"/>
          </a:p>
        </p:txBody>
      </p:sp>
      <p:sp>
        <p:nvSpPr>
          <p:cNvPr id="1033" name="Rectangle 1035"/>
          <p:cNvSpPr>
            <a:spLocks noGrp="1" noChangeArrowheads="1"/>
          </p:cNvSpPr>
          <p:nvPr>
            <p:ph type="title"/>
          </p:nvPr>
        </p:nvSpPr>
        <p:spPr bwMode="auto">
          <a:xfrm>
            <a:off x="533400" y="285750"/>
            <a:ext cx="7010400" cy="762000"/>
          </a:xfrm>
          <a:prstGeom prst="rect">
            <a:avLst/>
          </a:prstGeom>
          <a:solidFill>
            <a:schemeClr val="hlink"/>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35" name="TextBox 1"/>
          <p:cNvSpPr txBox="1">
            <a:spLocks noChangeArrowheads="1"/>
          </p:cNvSpPr>
          <p:nvPr userDrawn="1"/>
        </p:nvSpPr>
        <p:spPr bwMode="auto">
          <a:xfrm>
            <a:off x="107950" y="6540500"/>
            <a:ext cx="2254250" cy="307975"/>
          </a:xfrm>
          <a:prstGeom prst="rect">
            <a:avLst/>
          </a:prstGeom>
          <a:noFill/>
          <a:ln>
            <a:noFill/>
          </a:ln>
          <a:extLst/>
        </p:spPr>
        <p:txBody>
          <a:bodyPr>
            <a:spAutoFit/>
          </a:bodyPr>
          <a:lstStyle>
            <a:lvl1pPr eaLnBrk="0" hangingPunct="0">
              <a:defRPr sz="2400">
                <a:solidFill>
                  <a:schemeClr val="tx1"/>
                </a:solidFill>
                <a:latin typeface="Times New Roman" pitchFamily="18" charset="0"/>
                <a:ea typeface="굴림" pitchFamily="34" charset="-127"/>
              </a:defRPr>
            </a:lvl1pPr>
            <a:lvl2pPr marL="742950" indent="-285750" eaLnBrk="0" hangingPunct="0">
              <a:defRPr sz="2400">
                <a:solidFill>
                  <a:schemeClr val="tx1"/>
                </a:solidFill>
                <a:latin typeface="Times New Roman" pitchFamily="18" charset="0"/>
                <a:ea typeface="굴림" pitchFamily="34" charset="-127"/>
              </a:defRPr>
            </a:lvl2pPr>
            <a:lvl3pPr marL="1143000" indent="-228600" eaLnBrk="0" hangingPunct="0">
              <a:defRPr sz="2400">
                <a:solidFill>
                  <a:schemeClr val="tx1"/>
                </a:solidFill>
                <a:latin typeface="Times New Roman" pitchFamily="18" charset="0"/>
                <a:ea typeface="굴림" pitchFamily="34" charset="-127"/>
              </a:defRPr>
            </a:lvl3pPr>
            <a:lvl4pPr marL="1600200" indent="-228600" eaLnBrk="0" hangingPunct="0">
              <a:defRPr sz="2400">
                <a:solidFill>
                  <a:schemeClr val="tx1"/>
                </a:solidFill>
                <a:latin typeface="Times New Roman" pitchFamily="18" charset="0"/>
                <a:ea typeface="굴림" pitchFamily="34" charset="-127"/>
              </a:defRPr>
            </a:lvl4pPr>
            <a:lvl5pPr marL="2057400" indent="-228600" eaLnBrk="0" hangingPunct="0">
              <a:defRPr sz="2400">
                <a:solidFill>
                  <a:schemeClr val="tx1"/>
                </a:solidFill>
                <a:latin typeface="Times New Roman" pitchFamily="18" charset="0"/>
                <a:ea typeface="굴림"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pitchFamily="34" charset="-127"/>
              </a:defRPr>
            </a:lvl9pPr>
          </a:lstStyle>
          <a:p>
            <a:pPr eaLnBrk="1" hangingPunct="1">
              <a:defRPr/>
            </a:pPr>
            <a:r>
              <a:rPr lang="id-ID" sz="1400" b="1" dirty="0" smtClean="0">
                <a:solidFill>
                  <a:schemeClr val="bg1"/>
                </a:solidFill>
                <a:latin typeface="Calibri" pitchFamily="34" charset="0"/>
                <a:cs typeface="Calibri" pitchFamily="34" charset="0"/>
              </a:rPr>
              <a:t>email</a:t>
            </a:r>
            <a:endParaRPr lang="en-US" sz="1400" b="1" dirty="0" smtClean="0">
              <a:solidFill>
                <a:schemeClr val="bg1"/>
              </a:solidFill>
              <a:latin typeface="Calibri" pitchFamily="34" charset="0"/>
              <a:cs typeface="Calibri" pitchFamily="34" charset="0"/>
            </a:endParaRPr>
          </a:p>
        </p:txBody>
      </p:sp>
      <p:pic>
        <p:nvPicPr>
          <p:cNvPr id="2" name="Picture 25"/>
          <p:cNvPicPr>
            <a:picLocks noChangeAspect="1"/>
          </p:cNvPicPr>
          <p:nvPr userDrawn="1"/>
        </p:nvPicPr>
        <p:blipFill>
          <a:blip r:embed="rId15"/>
          <a:srcRect/>
          <a:stretch>
            <a:fillRect/>
          </a:stretch>
        </p:blipFill>
        <p:spPr bwMode="auto">
          <a:xfrm>
            <a:off x="7764463" y="381000"/>
            <a:ext cx="933450" cy="933450"/>
          </a:xfrm>
          <a:prstGeom prst="rect">
            <a:avLst/>
          </a:prstGeom>
          <a:noFill/>
          <a:ln w="9525">
            <a:noFill/>
            <a:miter lim="800000"/>
            <a:headEnd/>
            <a:tailEnd/>
          </a:ln>
        </p:spPr>
      </p:pic>
      <p:sp>
        <p:nvSpPr>
          <p:cNvPr id="14" name="Text Box 13"/>
          <p:cNvSpPr txBox="1">
            <a:spLocks noChangeArrowheads="1"/>
          </p:cNvSpPr>
          <p:nvPr userDrawn="1"/>
        </p:nvSpPr>
        <p:spPr bwMode="auto">
          <a:xfrm>
            <a:off x="6216650" y="6543675"/>
            <a:ext cx="2819400" cy="306388"/>
          </a:xfrm>
          <a:prstGeom prst="rect">
            <a:avLst/>
          </a:prstGeom>
          <a:solidFill>
            <a:schemeClr val="tx2"/>
          </a:solidFill>
          <a:ln>
            <a:noFill/>
          </a:ln>
          <a:effectLst/>
          <a:extLst/>
        </p:spPr>
        <p:txBody>
          <a:bodyPr>
            <a:spAutoFit/>
          </a:bodyPr>
          <a:lstStyle>
            <a:lvl1pPr eaLnBrk="0" hangingPunct="0">
              <a:defRPr sz="2400">
                <a:solidFill>
                  <a:schemeClr val="tx1"/>
                </a:solidFill>
                <a:latin typeface="Times New Roman" pitchFamily="18" charset="0"/>
                <a:ea typeface="굴림" pitchFamily="34" charset="-127"/>
              </a:defRPr>
            </a:lvl1pPr>
            <a:lvl2pPr marL="742950" indent="-285750" eaLnBrk="0" hangingPunct="0">
              <a:defRPr sz="2400">
                <a:solidFill>
                  <a:schemeClr val="tx1"/>
                </a:solidFill>
                <a:latin typeface="Times New Roman" pitchFamily="18" charset="0"/>
                <a:ea typeface="굴림" pitchFamily="34" charset="-127"/>
              </a:defRPr>
            </a:lvl2pPr>
            <a:lvl3pPr marL="1143000" indent="-228600" eaLnBrk="0" hangingPunct="0">
              <a:defRPr sz="2400">
                <a:solidFill>
                  <a:schemeClr val="tx1"/>
                </a:solidFill>
                <a:latin typeface="Times New Roman" pitchFamily="18" charset="0"/>
                <a:ea typeface="굴림" pitchFamily="34" charset="-127"/>
              </a:defRPr>
            </a:lvl3pPr>
            <a:lvl4pPr marL="1600200" indent="-228600" eaLnBrk="0" hangingPunct="0">
              <a:defRPr sz="2400">
                <a:solidFill>
                  <a:schemeClr val="tx1"/>
                </a:solidFill>
                <a:latin typeface="Times New Roman" pitchFamily="18" charset="0"/>
                <a:ea typeface="굴림" pitchFamily="34" charset="-127"/>
              </a:defRPr>
            </a:lvl4pPr>
            <a:lvl5pPr marL="2057400" indent="-228600" eaLnBrk="0" hangingPunct="0">
              <a:defRPr sz="2400">
                <a:solidFill>
                  <a:schemeClr val="tx1"/>
                </a:solidFill>
                <a:latin typeface="Times New Roman" pitchFamily="18" charset="0"/>
                <a:ea typeface="굴림"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pitchFamily="34" charset="-127"/>
              </a:defRPr>
            </a:lvl9pPr>
          </a:lstStyle>
          <a:p>
            <a:pPr algn="r" eaLnBrk="1" hangingPunct="1">
              <a:spcBef>
                <a:spcPct val="50000"/>
              </a:spcBef>
              <a:defRPr/>
            </a:pPr>
            <a:r>
              <a:rPr lang="id-ID" altLang="ko-KR" sz="1400" b="1" dirty="0" smtClean="0">
                <a:solidFill>
                  <a:schemeClr val="hlink"/>
                </a:solidFill>
                <a:latin typeface="Calibri" pitchFamily="34" charset="0"/>
                <a:cs typeface="Calibri" pitchFamily="34" charset="0"/>
              </a:rPr>
              <a:t>Fasilkom</a:t>
            </a:r>
            <a:r>
              <a:rPr lang="en-US" altLang="ko-KR" sz="1400" b="1" dirty="0" smtClean="0">
                <a:solidFill>
                  <a:schemeClr val="hlink"/>
                </a:solidFill>
                <a:latin typeface="Calibri" pitchFamily="34" charset="0"/>
                <a:cs typeface="Calibri" pitchFamily="34" charset="0"/>
              </a:rPr>
              <a:t>|| </a:t>
            </a:r>
            <a:fld id="{FE1186D1-2406-4606-B071-5F7DBF012716}" type="datetime1">
              <a:rPr lang="en-US" sz="1400" smtClean="0">
                <a:solidFill>
                  <a:schemeClr val="bg1"/>
                </a:solidFill>
                <a:latin typeface="Calibri" pitchFamily="34" charset="0"/>
                <a:cs typeface="Calibri" pitchFamily="34" charset="0"/>
              </a:rPr>
              <a:pPr algn="r" eaLnBrk="1" hangingPunct="1">
                <a:spcBef>
                  <a:spcPct val="50000"/>
                </a:spcBef>
                <a:defRPr/>
              </a:pPr>
              <a:t>4/11/2016</a:t>
            </a:fld>
            <a:endParaRPr lang="en-US" altLang="ko-KR" sz="1400" b="1" dirty="0" smtClean="0">
              <a:solidFill>
                <a:schemeClr val="bg1"/>
              </a:solidFill>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i="1">
          <a:solidFill>
            <a:schemeClr val="tx2"/>
          </a:solidFill>
          <a:latin typeface="+mj-lt"/>
          <a:ea typeface="+mj-ea"/>
          <a:cs typeface="+mj-cs"/>
        </a:defRPr>
      </a:lvl1pPr>
      <a:lvl2pPr algn="l" rtl="0" eaLnBrk="0" fontAlgn="base" hangingPunct="0">
        <a:spcBef>
          <a:spcPct val="0"/>
        </a:spcBef>
        <a:spcAft>
          <a:spcPct val="0"/>
        </a:spcAft>
        <a:defRPr sz="3200" i="1">
          <a:solidFill>
            <a:schemeClr val="tx2"/>
          </a:solidFill>
          <a:latin typeface="Cambria" panose="02040503050406030204" pitchFamily="18" charset="0"/>
        </a:defRPr>
      </a:lvl2pPr>
      <a:lvl3pPr algn="l" rtl="0" eaLnBrk="0" fontAlgn="base" hangingPunct="0">
        <a:spcBef>
          <a:spcPct val="0"/>
        </a:spcBef>
        <a:spcAft>
          <a:spcPct val="0"/>
        </a:spcAft>
        <a:defRPr sz="3200" i="1">
          <a:solidFill>
            <a:schemeClr val="tx2"/>
          </a:solidFill>
          <a:latin typeface="Cambria" panose="02040503050406030204" pitchFamily="18" charset="0"/>
        </a:defRPr>
      </a:lvl3pPr>
      <a:lvl4pPr algn="l" rtl="0" eaLnBrk="0" fontAlgn="base" hangingPunct="0">
        <a:spcBef>
          <a:spcPct val="0"/>
        </a:spcBef>
        <a:spcAft>
          <a:spcPct val="0"/>
        </a:spcAft>
        <a:defRPr sz="3200" i="1">
          <a:solidFill>
            <a:schemeClr val="tx2"/>
          </a:solidFill>
          <a:latin typeface="Cambria" panose="02040503050406030204" pitchFamily="18" charset="0"/>
        </a:defRPr>
      </a:lvl4pPr>
      <a:lvl5pPr algn="l" rtl="0" eaLnBrk="0" fontAlgn="base" hangingPunct="0">
        <a:spcBef>
          <a:spcPct val="0"/>
        </a:spcBef>
        <a:spcAft>
          <a:spcPct val="0"/>
        </a:spcAft>
        <a:defRPr sz="3200" i="1">
          <a:solidFill>
            <a:schemeClr val="tx2"/>
          </a:solidFill>
          <a:latin typeface="Cambria" panose="02040503050406030204" pitchFamily="18" charset="0"/>
        </a:defRPr>
      </a:lvl5pPr>
      <a:lvl6pPr marL="457200" algn="l" rtl="0" fontAlgn="base">
        <a:spcBef>
          <a:spcPct val="0"/>
        </a:spcBef>
        <a:spcAft>
          <a:spcPct val="0"/>
        </a:spcAft>
        <a:defRPr sz="3200" i="1">
          <a:solidFill>
            <a:schemeClr val="tx2"/>
          </a:solidFill>
          <a:latin typeface="Arial Black" pitchFamily="34" charset="0"/>
        </a:defRPr>
      </a:lvl6pPr>
      <a:lvl7pPr marL="914400" algn="l" rtl="0" fontAlgn="base">
        <a:spcBef>
          <a:spcPct val="0"/>
        </a:spcBef>
        <a:spcAft>
          <a:spcPct val="0"/>
        </a:spcAft>
        <a:defRPr sz="3200" i="1">
          <a:solidFill>
            <a:schemeClr val="tx2"/>
          </a:solidFill>
          <a:latin typeface="Arial Black" pitchFamily="34" charset="0"/>
        </a:defRPr>
      </a:lvl7pPr>
      <a:lvl8pPr marL="1371600" algn="l" rtl="0" fontAlgn="base">
        <a:spcBef>
          <a:spcPct val="0"/>
        </a:spcBef>
        <a:spcAft>
          <a:spcPct val="0"/>
        </a:spcAft>
        <a:defRPr sz="3200" i="1">
          <a:solidFill>
            <a:schemeClr val="tx2"/>
          </a:solidFill>
          <a:latin typeface="Arial Black" pitchFamily="34" charset="0"/>
        </a:defRPr>
      </a:lvl8pPr>
      <a:lvl9pPr marL="1828800" algn="l" rtl="0" fontAlgn="base">
        <a:spcBef>
          <a:spcPct val="0"/>
        </a:spcBef>
        <a:spcAft>
          <a:spcPct val="0"/>
        </a:spcAft>
        <a:defRPr sz="3200" i="1">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o"/>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Wingdings" pitchFamily="2" charset="2"/>
        <a:buChar char="o"/>
        <a:defRPr sz="1600">
          <a:solidFill>
            <a:schemeClr val="tx1"/>
          </a:solidFill>
          <a:latin typeface="+mn-lt"/>
        </a:defRPr>
      </a:lvl5pPr>
      <a:lvl6pPr marL="2514600" indent="-228600" algn="l" rtl="0" fontAlgn="base">
        <a:spcBef>
          <a:spcPct val="20000"/>
        </a:spcBef>
        <a:spcAft>
          <a:spcPct val="0"/>
        </a:spcAft>
        <a:buClr>
          <a:schemeClr val="accent1"/>
        </a:buClr>
        <a:buSzPct val="80000"/>
        <a:buFont typeface="Wingdings" pitchFamily="2" charset="2"/>
        <a:buChar char="o"/>
        <a:defRPr sz="1600">
          <a:solidFill>
            <a:schemeClr val="tx1"/>
          </a:solidFill>
          <a:latin typeface="+mn-lt"/>
        </a:defRPr>
      </a:lvl6pPr>
      <a:lvl7pPr marL="2971800" indent="-228600" algn="l" rtl="0" fontAlgn="base">
        <a:spcBef>
          <a:spcPct val="20000"/>
        </a:spcBef>
        <a:spcAft>
          <a:spcPct val="0"/>
        </a:spcAft>
        <a:buClr>
          <a:schemeClr val="accent1"/>
        </a:buClr>
        <a:buSzPct val="80000"/>
        <a:buFont typeface="Wingdings" pitchFamily="2" charset="2"/>
        <a:buChar char="o"/>
        <a:defRPr sz="1600">
          <a:solidFill>
            <a:schemeClr val="tx1"/>
          </a:solidFill>
          <a:latin typeface="+mn-lt"/>
        </a:defRPr>
      </a:lvl7pPr>
      <a:lvl8pPr marL="3429000" indent="-228600" algn="l" rtl="0" fontAlgn="base">
        <a:spcBef>
          <a:spcPct val="20000"/>
        </a:spcBef>
        <a:spcAft>
          <a:spcPct val="0"/>
        </a:spcAft>
        <a:buClr>
          <a:schemeClr val="accent1"/>
        </a:buClr>
        <a:buSzPct val="80000"/>
        <a:buFont typeface="Wingdings" pitchFamily="2" charset="2"/>
        <a:buChar char="o"/>
        <a:defRPr sz="1600">
          <a:solidFill>
            <a:schemeClr val="tx1"/>
          </a:solidFill>
          <a:latin typeface="+mn-lt"/>
        </a:defRPr>
      </a:lvl8pPr>
      <a:lvl9pPr marL="3886200" indent="-228600" algn="l" rtl="0" fontAlgn="base">
        <a:spcBef>
          <a:spcPct val="20000"/>
        </a:spcBef>
        <a:spcAft>
          <a:spcPct val="0"/>
        </a:spcAft>
        <a:buClr>
          <a:schemeClr val="accent1"/>
        </a:buClr>
        <a:buSzPct val="80000"/>
        <a:buFont typeface="Wingdings" pitchFamily="2" charset="2"/>
        <a:buChar char="o"/>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22313" y="4929198"/>
            <a:ext cx="7772400" cy="839777"/>
          </a:xfrm>
        </p:spPr>
        <p:txBody>
          <a:bodyPr/>
          <a:lstStyle/>
          <a:p>
            <a:r>
              <a:rPr lang="id-ID" altLang="ko-KR" dirty="0" smtClean="0"/>
              <a:t>REQUIREMENT ENGINEERING</a:t>
            </a:r>
            <a:endParaRPr lang="en-US" altLang="ko-KR" dirty="0" smtClean="0"/>
          </a:p>
        </p:txBody>
      </p:sp>
      <p:sp>
        <p:nvSpPr>
          <p:cNvPr id="9" name="Text Placeholder 8"/>
          <p:cNvSpPr>
            <a:spLocks noGrp="1"/>
          </p:cNvSpPr>
          <p:nvPr>
            <p:ph type="body" idx="1"/>
          </p:nvPr>
        </p:nvSpPr>
        <p:spPr>
          <a:xfrm>
            <a:off x="714348" y="5857892"/>
            <a:ext cx="7772400" cy="406396"/>
          </a:xfrm>
        </p:spPr>
        <p:txBody>
          <a:bodyPr/>
          <a:lstStyle/>
          <a:p>
            <a:pPr algn="r"/>
            <a:r>
              <a:rPr lang="en-US" sz="1800" i="1" dirty="0" err="1" smtClean="0">
                <a:latin typeface="Calibri" pitchFamily="34" charset="0"/>
                <a:cs typeface="Calibri" pitchFamily="34" charset="0"/>
              </a:rPr>
              <a:t>Defri</a:t>
            </a:r>
            <a:r>
              <a:rPr lang="en-US" sz="1800" i="1" dirty="0" smtClean="0">
                <a:latin typeface="Calibri" pitchFamily="34" charset="0"/>
                <a:cs typeface="Calibri" pitchFamily="34" charset="0"/>
              </a:rPr>
              <a:t> </a:t>
            </a:r>
            <a:r>
              <a:rPr lang="en-US" sz="1800" i="1" dirty="0" err="1" smtClean="0">
                <a:latin typeface="Calibri" pitchFamily="34" charset="0"/>
                <a:cs typeface="Calibri" pitchFamily="34" charset="0"/>
              </a:rPr>
              <a:t>Kurniawan</a:t>
            </a:r>
            <a:r>
              <a:rPr lang="en-US" sz="1800" i="1" dirty="0" smtClean="0">
                <a:latin typeface="Calibri" pitchFamily="34" charset="0"/>
                <a:cs typeface="Calibri" pitchFamily="34" charset="0"/>
              </a:rPr>
              <a:t> </a:t>
            </a:r>
            <a:r>
              <a:rPr lang="en-US" sz="1800" i="1" dirty="0" err="1" smtClean="0">
                <a:latin typeface="Calibri" pitchFamily="34" charset="0"/>
                <a:cs typeface="Calibri" pitchFamily="34" charset="0"/>
              </a:rPr>
              <a:t>M.Kom</a:t>
            </a:r>
            <a:endParaRPr lang="en-US" sz="1800" i="1" dirty="0">
              <a:latin typeface="Calibri" pitchFamily="34" charset="0"/>
              <a:cs typeface="Calibri" pitchFamily="34" charset="0"/>
            </a:endParaRPr>
          </a:p>
        </p:txBody>
      </p:sp>
      <p:sp>
        <p:nvSpPr>
          <p:cNvPr id="10" name="TextBox 9"/>
          <p:cNvSpPr txBox="1"/>
          <p:nvPr/>
        </p:nvSpPr>
        <p:spPr>
          <a:xfrm>
            <a:off x="500034" y="500042"/>
            <a:ext cx="7143800" cy="461665"/>
          </a:xfrm>
          <a:prstGeom prst="rect">
            <a:avLst/>
          </a:prstGeom>
          <a:noFill/>
        </p:spPr>
        <p:txBody>
          <a:bodyPr wrap="square" rtlCol="0">
            <a:spAutoFit/>
          </a:bodyPr>
          <a:lstStyle/>
          <a:p>
            <a:r>
              <a:rPr lang="en-US" dirty="0" smtClean="0"/>
              <a:t>REKAYASA PERANGKAT LUNAK</a:t>
            </a:r>
            <a:r>
              <a:rPr lang="id-ID" dirty="0" smtClean="0"/>
              <a:t> LANJUT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Elicitation</a:t>
            </a:r>
            <a:endParaRPr lang="en-US" dirty="0"/>
          </a:p>
        </p:txBody>
      </p:sp>
      <p:sp>
        <p:nvSpPr>
          <p:cNvPr id="3" name="Content Placeholder 2"/>
          <p:cNvSpPr>
            <a:spLocks noGrp="1"/>
          </p:cNvSpPr>
          <p:nvPr>
            <p:ph idx="1"/>
          </p:nvPr>
        </p:nvSpPr>
        <p:spPr/>
        <p:txBody>
          <a:bodyPr/>
          <a:lstStyle/>
          <a:p>
            <a:r>
              <a:rPr lang="en-US" sz="2400" dirty="0" err="1" smtClean="0"/>
              <a:t>Adalah</a:t>
            </a:r>
            <a:r>
              <a:rPr lang="en-US" sz="2400" dirty="0" smtClean="0"/>
              <a:t> </a:t>
            </a:r>
            <a:r>
              <a:rPr lang="en-US" sz="2400" dirty="0" err="1" smtClean="0"/>
              <a:t>proses</a:t>
            </a:r>
            <a:r>
              <a:rPr lang="en-US" sz="2400" dirty="0" smtClean="0"/>
              <a:t> </a:t>
            </a:r>
            <a:r>
              <a:rPr lang="en-US" sz="2400" dirty="0" err="1" smtClean="0"/>
              <a:t>mengumpulkan</a:t>
            </a:r>
            <a:r>
              <a:rPr lang="en-US" sz="2400" dirty="0" smtClean="0"/>
              <a:t> </a:t>
            </a:r>
            <a:r>
              <a:rPr lang="en-US" sz="2400" dirty="0" err="1" smtClean="0"/>
              <a:t>dan</a:t>
            </a:r>
            <a:r>
              <a:rPr lang="en-US" sz="2400" dirty="0" smtClean="0"/>
              <a:t> </a:t>
            </a:r>
            <a:r>
              <a:rPr lang="en-US" sz="2400" dirty="0" err="1" smtClean="0"/>
              <a:t>memahami</a:t>
            </a:r>
            <a:r>
              <a:rPr lang="en-US" sz="2400" dirty="0" smtClean="0"/>
              <a:t> </a:t>
            </a:r>
            <a:r>
              <a:rPr lang="en-US" sz="2400" i="1" dirty="0" smtClean="0"/>
              <a:t>requirements </a:t>
            </a:r>
            <a:r>
              <a:rPr lang="en-US" sz="2400" dirty="0" err="1" smtClean="0"/>
              <a:t>dari</a:t>
            </a:r>
            <a:r>
              <a:rPr lang="en-US" sz="2400" dirty="0" smtClean="0"/>
              <a:t> user. </a:t>
            </a:r>
            <a:r>
              <a:rPr lang="en-US" sz="2400" dirty="0" err="1" smtClean="0"/>
              <a:t>Kadang</a:t>
            </a:r>
            <a:r>
              <a:rPr lang="en-US" sz="2400" dirty="0" smtClean="0"/>
              <a:t> </a:t>
            </a:r>
            <a:r>
              <a:rPr lang="en-US" sz="2400" dirty="0" err="1" smtClean="0"/>
              <a:t>masalah</a:t>
            </a:r>
            <a:r>
              <a:rPr lang="en-US" sz="2400" dirty="0" smtClean="0"/>
              <a:t> yang </a:t>
            </a:r>
            <a:r>
              <a:rPr lang="en-US" sz="2400" dirty="0" err="1" smtClean="0"/>
              <a:t>muncul</a:t>
            </a:r>
            <a:r>
              <a:rPr lang="en-US" sz="2400" dirty="0" smtClean="0"/>
              <a:t> </a:t>
            </a:r>
            <a:r>
              <a:rPr lang="en-US" sz="2400" dirty="0" err="1" smtClean="0"/>
              <a:t>berakar</a:t>
            </a:r>
            <a:r>
              <a:rPr lang="en-US" sz="2400" dirty="0" smtClean="0"/>
              <a:t> </a:t>
            </a:r>
            <a:r>
              <a:rPr lang="en-US" sz="2400" dirty="0" err="1" smtClean="0"/>
              <a:t>dari</a:t>
            </a:r>
            <a:r>
              <a:rPr lang="en-US" sz="2400" dirty="0" smtClean="0"/>
              <a:t> gap </a:t>
            </a:r>
            <a:r>
              <a:rPr lang="en-US" sz="2400" dirty="0" err="1" smtClean="0"/>
              <a:t>masalah</a:t>
            </a:r>
            <a:r>
              <a:rPr lang="en-US" sz="2400" dirty="0" smtClean="0"/>
              <a:t> </a:t>
            </a:r>
            <a:r>
              <a:rPr lang="en-US" sz="2400" i="1" dirty="0" smtClean="0"/>
              <a:t>knowledge domain</a:t>
            </a:r>
            <a:r>
              <a:rPr lang="en-US" sz="2400" dirty="0" smtClean="0"/>
              <a:t> (</a:t>
            </a:r>
            <a:r>
              <a:rPr lang="en-US" sz="2400" dirty="0" err="1" smtClean="0"/>
              <a:t>perbedaan</a:t>
            </a:r>
            <a:r>
              <a:rPr lang="en-US" sz="2400" dirty="0" smtClean="0"/>
              <a:t> </a:t>
            </a:r>
            <a:r>
              <a:rPr lang="en-US" sz="2400" dirty="0" err="1" smtClean="0"/>
              <a:t>disiplin</a:t>
            </a:r>
            <a:r>
              <a:rPr lang="en-US" sz="2400" dirty="0" smtClean="0"/>
              <a:t> </a:t>
            </a:r>
            <a:r>
              <a:rPr lang="en-US" sz="2400" dirty="0" err="1" smtClean="0"/>
              <a:t>ilmu</a:t>
            </a:r>
            <a:r>
              <a:rPr lang="en-US" sz="2400" dirty="0" smtClean="0"/>
              <a:t> yang </a:t>
            </a:r>
            <a:r>
              <a:rPr lang="en-US" sz="2400" dirty="0" err="1" smtClean="0"/>
              <a:t>dimiliki</a:t>
            </a:r>
            <a:r>
              <a:rPr lang="en-US" sz="2400" dirty="0" smtClean="0"/>
              <a:t>). Customer </a:t>
            </a:r>
            <a:r>
              <a:rPr lang="en-US" sz="2400" dirty="0" err="1" smtClean="0"/>
              <a:t>adalah</a:t>
            </a:r>
            <a:r>
              <a:rPr lang="en-US" sz="2400" dirty="0" smtClean="0"/>
              <a:t> expert </a:t>
            </a:r>
            <a:r>
              <a:rPr lang="en-US" sz="2400" dirty="0" err="1" smtClean="0"/>
              <a:t>pada</a:t>
            </a:r>
            <a:r>
              <a:rPr lang="en-US" sz="2400" dirty="0" smtClean="0"/>
              <a:t> domain yang </a:t>
            </a:r>
            <a:r>
              <a:rPr lang="en-US" sz="2400" dirty="0" err="1" smtClean="0"/>
              <a:t>softwarenya</a:t>
            </a:r>
            <a:r>
              <a:rPr lang="en-US" sz="2400" dirty="0" smtClean="0"/>
              <a:t> </a:t>
            </a:r>
            <a:r>
              <a:rPr lang="en-US" sz="2400" dirty="0" err="1" smtClean="0"/>
              <a:t>ingin</a:t>
            </a:r>
            <a:r>
              <a:rPr lang="en-US" sz="2400" dirty="0" smtClean="0"/>
              <a:t> </a:t>
            </a:r>
            <a:r>
              <a:rPr lang="en-US" sz="2400" dirty="0" err="1" smtClean="0"/>
              <a:t>dikembangkan</a:t>
            </a:r>
            <a:r>
              <a:rPr lang="en-US" sz="2400" dirty="0" smtClean="0"/>
              <a:t> (</a:t>
            </a:r>
            <a:r>
              <a:rPr lang="en-US" sz="2400" i="1" dirty="0" smtClean="0"/>
              <a:t>domain specialist</a:t>
            </a:r>
            <a:r>
              <a:rPr lang="en-US" sz="2400" dirty="0" smtClean="0"/>
              <a:t>), di</a:t>
            </a:r>
            <a:r>
              <a:rPr lang="id-ID" sz="2400" dirty="0" smtClean="0"/>
              <a:t> </a:t>
            </a:r>
            <a:r>
              <a:rPr lang="en-US" sz="2400" dirty="0" smtClean="0"/>
              <a:t>lain </a:t>
            </a:r>
            <a:r>
              <a:rPr lang="en-US" sz="2400" dirty="0" err="1" smtClean="0"/>
              <a:t>pihak</a:t>
            </a:r>
            <a:r>
              <a:rPr lang="en-US" sz="2400" dirty="0" smtClean="0"/>
              <a:t> sang </a:t>
            </a:r>
            <a:r>
              <a:rPr lang="en-US" sz="2400" dirty="0" err="1" smtClean="0"/>
              <a:t>pengembang</a:t>
            </a:r>
            <a:r>
              <a:rPr lang="en-US" sz="2400" dirty="0" smtClean="0"/>
              <a:t> (</a:t>
            </a:r>
            <a:r>
              <a:rPr lang="en-US" sz="2400" i="1" dirty="0" smtClean="0"/>
              <a:t>requirements analyst</a:t>
            </a:r>
            <a:r>
              <a:rPr lang="en-US" sz="2400" dirty="0" smtClean="0"/>
              <a:t>) </a:t>
            </a:r>
            <a:r>
              <a:rPr lang="en-US" sz="2400" dirty="0" err="1" smtClean="0"/>
              <a:t>adakalanya</a:t>
            </a:r>
            <a:r>
              <a:rPr lang="en-US" sz="2400" dirty="0" smtClean="0"/>
              <a:t> </a:t>
            </a:r>
            <a:r>
              <a:rPr lang="en-US" sz="2400" dirty="0" err="1" smtClean="0"/>
              <a:t>sama</a:t>
            </a:r>
            <a:r>
              <a:rPr lang="en-US" sz="2400" dirty="0" smtClean="0"/>
              <a:t> </a:t>
            </a:r>
            <a:r>
              <a:rPr lang="en-US" sz="2400" dirty="0" err="1" smtClean="0"/>
              <a:t>sekali</a:t>
            </a:r>
            <a:r>
              <a:rPr lang="en-US" sz="2400" dirty="0" smtClean="0"/>
              <a:t> </a:t>
            </a:r>
            <a:r>
              <a:rPr lang="en-US" sz="2400" dirty="0" err="1" smtClean="0"/>
              <a:t>buta</a:t>
            </a:r>
            <a:r>
              <a:rPr lang="en-US" sz="2400" dirty="0" smtClean="0"/>
              <a:t> </a:t>
            </a:r>
            <a:r>
              <a:rPr lang="en-US" sz="2400" dirty="0" err="1" smtClean="0"/>
              <a:t>terhadap</a:t>
            </a:r>
            <a:r>
              <a:rPr lang="en-US" sz="2400" dirty="0" smtClean="0"/>
              <a:t> knowledge domain </a:t>
            </a:r>
            <a:r>
              <a:rPr lang="en-US" sz="2400" dirty="0" err="1" smtClean="0"/>
              <a:t>tersebut</a:t>
            </a:r>
            <a:endParaRPr lang="en-US" sz="2400" dirty="0" smtClean="0"/>
          </a:p>
          <a:p>
            <a:endParaRPr lang="en-US" sz="2400" dirty="0" smtClean="0"/>
          </a:p>
          <a:p>
            <a:r>
              <a:rPr lang="en-US" sz="2400" dirty="0" smtClean="0"/>
              <a:t>Gap knowledge domain </a:t>
            </a:r>
            <a:r>
              <a:rPr lang="en-US" sz="2400" dirty="0" err="1" smtClean="0"/>
              <a:t>tersebut</a:t>
            </a:r>
            <a:r>
              <a:rPr lang="en-US" sz="2400" dirty="0" smtClean="0"/>
              <a:t> yang </a:t>
            </a:r>
            <a:r>
              <a:rPr lang="en-US" sz="2400" dirty="0" err="1" smtClean="0"/>
              <a:t>diharapkan</a:t>
            </a:r>
            <a:r>
              <a:rPr lang="en-US" sz="2400" dirty="0" smtClean="0"/>
              <a:t> </a:t>
            </a:r>
            <a:r>
              <a:rPr lang="en-US" sz="2400" dirty="0" err="1" smtClean="0"/>
              <a:t>bisa</a:t>
            </a:r>
            <a:r>
              <a:rPr lang="en-US" sz="2400" dirty="0" smtClean="0"/>
              <a:t> </a:t>
            </a:r>
            <a:r>
              <a:rPr lang="en-US" sz="2400" dirty="0" err="1" smtClean="0"/>
              <a:t>diatasi</a:t>
            </a:r>
            <a:r>
              <a:rPr lang="en-US" sz="2400" dirty="0" smtClean="0"/>
              <a:t> </a:t>
            </a:r>
            <a:r>
              <a:rPr lang="en-US" sz="2400" dirty="0" err="1" smtClean="0"/>
              <a:t>dengan</a:t>
            </a:r>
            <a:r>
              <a:rPr lang="en-US" sz="2400" dirty="0" smtClean="0"/>
              <a:t> </a:t>
            </a:r>
            <a:r>
              <a:rPr lang="en-US" sz="2400" dirty="0" err="1" smtClean="0"/>
              <a:t>adanya</a:t>
            </a:r>
            <a:r>
              <a:rPr lang="en-US" sz="2400" dirty="0" smtClean="0"/>
              <a:t> </a:t>
            </a:r>
            <a:r>
              <a:rPr lang="en-US" sz="2400" dirty="0" err="1" smtClean="0"/>
              <a:t>interaksi</a:t>
            </a:r>
            <a:r>
              <a:rPr lang="en-US" sz="2400" dirty="0" smtClean="0"/>
              <a:t> </a:t>
            </a:r>
            <a:r>
              <a:rPr lang="en-US" sz="2400" dirty="0" err="1" smtClean="0"/>
              <a:t>terus</a:t>
            </a:r>
            <a:r>
              <a:rPr lang="en-US" sz="2400" dirty="0" smtClean="0"/>
              <a:t> </a:t>
            </a:r>
            <a:r>
              <a:rPr lang="en-US" sz="2400" dirty="0" err="1" smtClean="0"/>
              <a:t>menerus</a:t>
            </a:r>
            <a:r>
              <a:rPr lang="en-US" sz="2400" dirty="0" smtClean="0"/>
              <a:t> </a:t>
            </a:r>
            <a:r>
              <a:rPr lang="en-US" sz="2400" dirty="0" err="1" smtClean="0"/>
              <a:t>dan</a:t>
            </a:r>
            <a:r>
              <a:rPr lang="en-US" sz="2400" dirty="0" smtClean="0"/>
              <a:t> </a:t>
            </a:r>
            <a:r>
              <a:rPr lang="en-US" sz="2400" dirty="0" err="1" smtClean="0"/>
              <a:t>berulang</a:t>
            </a:r>
            <a:r>
              <a:rPr lang="en-US" sz="2400" dirty="0" smtClean="0"/>
              <a:t> (</a:t>
            </a:r>
            <a:r>
              <a:rPr lang="en-US" sz="2400" dirty="0" err="1" smtClean="0"/>
              <a:t>iterasi</a:t>
            </a:r>
            <a:r>
              <a:rPr lang="en-US" sz="2400" dirty="0" smtClean="0"/>
              <a:t>) </a:t>
            </a:r>
            <a:r>
              <a:rPr lang="en-US" sz="2400" dirty="0" err="1" smtClean="0"/>
              <a:t>antara</a:t>
            </a:r>
            <a:r>
              <a:rPr lang="en-US" sz="2400" dirty="0" smtClean="0"/>
              <a:t> </a:t>
            </a:r>
            <a:r>
              <a:rPr lang="en-US" sz="2400" dirty="0" err="1" smtClean="0"/>
              <a:t>pengembang</a:t>
            </a:r>
            <a:r>
              <a:rPr lang="en-US" sz="2400" dirty="0" smtClean="0"/>
              <a:t> </a:t>
            </a:r>
            <a:r>
              <a:rPr lang="en-US" sz="2400" dirty="0" err="1" smtClean="0"/>
              <a:t>dan</a:t>
            </a:r>
            <a:r>
              <a:rPr lang="en-US" sz="2400" dirty="0" smtClean="0"/>
              <a:t> customer</a:t>
            </a:r>
            <a:endParaRPr lang="en-US" sz="2400" dirty="0"/>
          </a:p>
        </p:txBody>
      </p:sp>
    </p:spTree>
    <p:extLst>
      <p:ext uri="{BB962C8B-B14F-4D97-AF65-F5344CB8AC3E}">
        <p14:creationId xmlns:p14="http://schemas.microsoft.com/office/powerpoint/2010/main" val="393935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a:t>
            </a:r>
            <a:r>
              <a:rPr lang="es-ES" dirty="0" err="1" smtClean="0"/>
              <a:t>licitation</a:t>
            </a:r>
            <a:r>
              <a:rPr lang="id-ID" dirty="0" smtClean="0"/>
              <a:t> (lanj)</a:t>
            </a:r>
            <a:endParaRPr lang="id-ID" dirty="0"/>
          </a:p>
        </p:txBody>
      </p:sp>
      <p:sp>
        <p:nvSpPr>
          <p:cNvPr id="3" name="Content Placeholder 2"/>
          <p:cNvSpPr>
            <a:spLocks noGrp="1"/>
          </p:cNvSpPr>
          <p:nvPr>
            <p:ph idx="1"/>
          </p:nvPr>
        </p:nvSpPr>
        <p:spPr/>
        <p:txBody>
          <a:bodyPr/>
          <a:lstStyle/>
          <a:p>
            <a:r>
              <a:rPr lang="id-ID" dirty="0"/>
              <a:t>Christel dan Kang [Cri 92] mengidentifikasi sejumlah masalah yang dihadapi </a:t>
            </a:r>
            <a:r>
              <a:rPr lang="id-ID" dirty="0" smtClean="0"/>
              <a:t>selama proses </a:t>
            </a:r>
            <a:r>
              <a:rPr lang="id-ID" b="1" i="1" dirty="0"/>
              <a:t>E</a:t>
            </a:r>
            <a:r>
              <a:rPr lang="es-ES" b="1" i="1" dirty="0" err="1"/>
              <a:t>licitation</a:t>
            </a:r>
            <a:r>
              <a:rPr lang="id-ID" dirty="0" smtClean="0"/>
              <a:t> berlangsung:</a:t>
            </a:r>
          </a:p>
          <a:p>
            <a:pPr lvl="1"/>
            <a:r>
              <a:rPr lang="id-ID" b="1" dirty="0" smtClean="0"/>
              <a:t>Problem of Scope</a:t>
            </a:r>
          </a:p>
          <a:p>
            <a:pPr lvl="1"/>
            <a:r>
              <a:rPr lang="id-ID" b="1" dirty="0" smtClean="0"/>
              <a:t>Problems </a:t>
            </a:r>
            <a:r>
              <a:rPr lang="id-ID" b="1" dirty="0"/>
              <a:t>of </a:t>
            </a:r>
            <a:r>
              <a:rPr lang="id-ID" b="1" dirty="0" smtClean="0"/>
              <a:t>understanding</a:t>
            </a:r>
            <a:endParaRPr lang="id-ID" b="1" dirty="0"/>
          </a:p>
          <a:p>
            <a:pPr lvl="1"/>
            <a:r>
              <a:rPr lang="id-ID" b="1" dirty="0" smtClean="0"/>
              <a:t>Problems </a:t>
            </a:r>
            <a:r>
              <a:rPr lang="id-ID" b="1" dirty="0"/>
              <a:t>of </a:t>
            </a:r>
            <a:r>
              <a:rPr lang="id-ID" b="1" dirty="0" smtClean="0"/>
              <a:t>volatility</a:t>
            </a:r>
            <a:endParaRPr lang="id-ID" dirty="0"/>
          </a:p>
        </p:txBody>
      </p:sp>
    </p:spTree>
    <p:extLst>
      <p:ext uri="{BB962C8B-B14F-4D97-AF65-F5344CB8AC3E}">
        <p14:creationId xmlns:p14="http://schemas.microsoft.com/office/powerpoint/2010/main" val="419057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a:t>
            </a:r>
            <a:r>
              <a:rPr lang="es-ES" dirty="0" err="1" smtClean="0"/>
              <a:t>licitation</a:t>
            </a:r>
            <a:r>
              <a:rPr lang="id-ID" dirty="0" smtClean="0"/>
              <a:t> (lanj)</a:t>
            </a:r>
            <a:endParaRPr lang="id-ID" dirty="0"/>
          </a:p>
        </p:txBody>
      </p:sp>
      <p:sp>
        <p:nvSpPr>
          <p:cNvPr id="3" name="Content Placeholder 2"/>
          <p:cNvSpPr>
            <a:spLocks noGrp="1"/>
          </p:cNvSpPr>
          <p:nvPr>
            <p:ph idx="1"/>
          </p:nvPr>
        </p:nvSpPr>
        <p:spPr>
          <a:xfrm>
            <a:off x="467544" y="1124744"/>
            <a:ext cx="8153400" cy="4724400"/>
          </a:xfrm>
        </p:spPr>
        <p:txBody>
          <a:bodyPr/>
          <a:lstStyle/>
          <a:p>
            <a:r>
              <a:rPr lang="id-ID" b="1" dirty="0" smtClean="0"/>
              <a:t>Problem of Scope</a:t>
            </a:r>
          </a:p>
          <a:p>
            <a:pPr lvl="1"/>
            <a:r>
              <a:rPr lang="id-ID" dirty="0" smtClean="0"/>
              <a:t>Batas dari sistem yang tidak terdefinisi atau customer/user menentukan detail teknis yang tidak diperlukan yang membuat bingung dibandingkan memperjelas tujuan keseluruhan sistem</a:t>
            </a:r>
          </a:p>
          <a:p>
            <a:r>
              <a:rPr lang="id-ID" b="1" dirty="0"/>
              <a:t>Problems of </a:t>
            </a:r>
            <a:r>
              <a:rPr lang="id-ID" b="1" dirty="0" smtClean="0"/>
              <a:t>understanding</a:t>
            </a:r>
            <a:endParaRPr lang="id-ID" b="1" dirty="0"/>
          </a:p>
          <a:p>
            <a:pPr lvl="1"/>
            <a:r>
              <a:rPr lang="id-ID" dirty="0" smtClean="0"/>
              <a:t>Customer/user tidak sepenuhnya yakin terhadap apa yg diperlukan, memiliki pemahaman yang lemah terhadap kemampuan dan batasan dari lingkungan komputasi, tidak memahami sepenuhnya domain permasalahan, mengalami kesulitan mengkomunikasikan kebutuhan</a:t>
            </a:r>
          </a:p>
          <a:p>
            <a:r>
              <a:rPr lang="id-ID" b="1" dirty="0"/>
              <a:t>Problems of </a:t>
            </a:r>
            <a:r>
              <a:rPr lang="id-ID" b="1" dirty="0" smtClean="0"/>
              <a:t>volatility</a:t>
            </a:r>
            <a:r>
              <a:rPr lang="id-ID" dirty="0" smtClean="0"/>
              <a:t> (ketidakstabilan)</a:t>
            </a:r>
          </a:p>
          <a:p>
            <a:pPr lvl="1"/>
            <a:r>
              <a:rPr lang="id-ID" dirty="0" smtClean="0"/>
              <a:t>persyaratan berubah sewaktu-waktu</a:t>
            </a:r>
            <a:endParaRPr lang="id-ID" dirty="0"/>
          </a:p>
        </p:txBody>
      </p:sp>
    </p:spTree>
    <p:extLst>
      <p:ext uri="{BB962C8B-B14F-4D97-AF65-F5344CB8AC3E}">
        <p14:creationId xmlns:p14="http://schemas.microsoft.com/office/powerpoint/2010/main" val="286374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Elaboration</a:t>
            </a:r>
            <a:endParaRPr lang="id-ID" dirty="0"/>
          </a:p>
        </p:txBody>
      </p:sp>
      <p:sp>
        <p:nvSpPr>
          <p:cNvPr id="3" name="Content Placeholder 2"/>
          <p:cNvSpPr>
            <a:spLocks noGrp="1"/>
          </p:cNvSpPr>
          <p:nvPr>
            <p:ph idx="1"/>
          </p:nvPr>
        </p:nvSpPr>
        <p:spPr/>
        <p:txBody>
          <a:bodyPr/>
          <a:lstStyle/>
          <a:p>
            <a:r>
              <a:rPr lang="id-ID" dirty="0"/>
              <a:t>Informasi yang diperoleh dari pelanggan selama </a:t>
            </a:r>
            <a:r>
              <a:rPr lang="id-ID" b="1" i="1" dirty="0" smtClean="0"/>
              <a:t>inception</a:t>
            </a:r>
            <a:r>
              <a:rPr lang="id-ID" dirty="0" smtClean="0"/>
              <a:t> </a:t>
            </a:r>
            <a:r>
              <a:rPr lang="id-ID" dirty="0"/>
              <a:t>dan </a:t>
            </a:r>
            <a:r>
              <a:rPr lang="id-ID" b="1" i="1" dirty="0" smtClean="0"/>
              <a:t>elictitation</a:t>
            </a:r>
            <a:r>
              <a:rPr lang="id-ID" dirty="0" smtClean="0"/>
              <a:t> </a:t>
            </a:r>
            <a:r>
              <a:rPr lang="id-ID" dirty="0"/>
              <a:t>diperluas dan disempurnakan selama elaborasi. </a:t>
            </a:r>
            <a:endParaRPr lang="id-ID" dirty="0" smtClean="0"/>
          </a:p>
          <a:p>
            <a:endParaRPr lang="id-ID" dirty="0" smtClean="0"/>
          </a:p>
          <a:p>
            <a:r>
              <a:rPr lang="id-ID" dirty="0" smtClean="0"/>
              <a:t>Tugas Elaboration </a:t>
            </a:r>
            <a:r>
              <a:rPr lang="id-ID" dirty="0"/>
              <a:t>berfokus pada pengembangan persyaratan model yang halus </a:t>
            </a:r>
            <a:r>
              <a:rPr lang="id-ID" dirty="0" smtClean="0"/>
              <a:t>yang </a:t>
            </a:r>
            <a:r>
              <a:rPr lang="id-ID" dirty="0"/>
              <a:t>mengidentifikasi berbagai aspek fungsi software, perilaku, dan informasi.</a:t>
            </a:r>
          </a:p>
        </p:txBody>
      </p:sp>
    </p:spTree>
    <p:extLst>
      <p:ext uri="{BB962C8B-B14F-4D97-AF65-F5344CB8AC3E}">
        <p14:creationId xmlns:p14="http://schemas.microsoft.com/office/powerpoint/2010/main" val="267189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Elaboration (lanj)</a:t>
            </a:r>
            <a:endParaRPr lang="id-ID" dirty="0"/>
          </a:p>
        </p:txBody>
      </p:sp>
      <p:sp>
        <p:nvSpPr>
          <p:cNvPr id="3" name="Content Placeholder 2"/>
          <p:cNvSpPr>
            <a:spLocks noGrp="1"/>
          </p:cNvSpPr>
          <p:nvPr>
            <p:ph idx="1"/>
          </p:nvPr>
        </p:nvSpPr>
        <p:spPr/>
        <p:txBody>
          <a:bodyPr/>
          <a:lstStyle/>
          <a:p>
            <a:r>
              <a:rPr lang="id-ID" sz="2400" dirty="0"/>
              <a:t>Elaborasi didorong oleh penciptaan dan penyempurnaan dari </a:t>
            </a:r>
            <a:r>
              <a:rPr lang="id-ID" sz="2400" i="1" dirty="0" smtClean="0"/>
              <a:t>user scenario</a:t>
            </a:r>
            <a:r>
              <a:rPr lang="id-ID" sz="2400" dirty="0" smtClean="0"/>
              <a:t> yang menggambarkan bagaimana </a:t>
            </a:r>
            <a:r>
              <a:rPr lang="id-ID" sz="2400" dirty="0"/>
              <a:t>pengguna akhir (dan aktor-aktor lain) akan berinteraksi dengan sistem. </a:t>
            </a:r>
            <a:endParaRPr lang="id-ID" sz="2400" dirty="0" smtClean="0"/>
          </a:p>
          <a:p>
            <a:r>
              <a:rPr lang="id-ID" sz="2400" dirty="0" smtClean="0"/>
              <a:t>Setiap </a:t>
            </a:r>
            <a:r>
              <a:rPr lang="id-ID" sz="2400" dirty="0"/>
              <a:t>skenario pengguna </a:t>
            </a:r>
            <a:r>
              <a:rPr lang="id-ID" sz="2400" dirty="0" smtClean="0"/>
              <a:t>diurai untuk </a:t>
            </a:r>
            <a:r>
              <a:rPr lang="id-ID" sz="2400" dirty="0"/>
              <a:t>mengekstrak </a:t>
            </a:r>
            <a:r>
              <a:rPr lang="id-ID" sz="2400" dirty="0" smtClean="0"/>
              <a:t>kelas-kelas analisis - entitas </a:t>
            </a:r>
            <a:r>
              <a:rPr lang="id-ID" sz="2400" dirty="0"/>
              <a:t>domain </a:t>
            </a:r>
            <a:r>
              <a:rPr lang="id-ID" sz="2400" dirty="0" smtClean="0"/>
              <a:t>bisnis yang dapat dilihat ke </a:t>
            </a:r>
            <a:r>
              <a:rPr lang="id-ID" sz="2400" dirty="0"/>
              <a:t>pengguna </a:t>
            </a:r>
            <a:r>
              <a:rPr lang="id-ID" sz="2400" dirty="0" smtClean="0"/>
              <a:t>akhir</a:t>
            </a:r>
          </a:p>
          <a:p>
            <a:r>
              <a:rPr lang="id-ID" sz="2400" dirty="0"/>
              <a:t>Atribut masing-masing kelas analisis didefinisikan, dan layanan yang dibutuhkan oleh masing-masing kelas diidentifikasi. Hubungan dan kerjasama antara kelas diidentifikasi, dan berbagai diagram tambahan diproduksi.</a:t>
            </a:r>
          </a:p>
        </p:txBody>
      </p:sp>
    </p:spTree>
    <p:extLst>
      <p:ext uri="{BB962C8B-B14F-4D97-AF65-F5344CB8AC3E}">
        <p14:creationId xmlns:p14="http://schemas.microsoft.com/office/powerpoint/2010/main" val="217294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Negotiation</a:t>
            </a:r>
            <a:endParaRPr lang="id-ID" dirty="0"/>
          </a:p>
        </p:txBody>
      </p:sp>
      <p:sp>
        <p:nvSpPr>
          <p:cNvPr id="3" name="Content Placeholder 2"/>
          <p:cNvSpPr>
            <a:spLocks noGrp="1"/>
          </p:cNvSpPr>
          <p:nvPr>
            <p:ph idx="1"/>
          </p:nvPr>
        </p:nvSpPr>
        <p:spPr/>
        <p:txBody>
          <a:bodyPr/>
          <a:lstStyle/>
          <a:p>
            <a:r>
              <a:rPr lang="id-ID" dirty="0" smtClean="0"/>
              <a:t>Adakalanya pelanggan dan pengguna meminta lebih dari yang bisa dicapai</a:t>
            </a:r>
          </a:p>
          <a:p>
            <a:r>
              <a:rPr lang="id-ID" dirty="0" smtClean="0"/>
              <a:t>Pelanggan yang berbeda atau pengguna mengusulkan persyaratan yang bertentangan </a:t>
            </a:r>
          </a:p>
          <a:p>
            <a:r>
              <a:rPr lang="id-ID" dirty="0" smtClean="0"/>
              <a:t>Negosiasi diperlukan untuk mendamaikan konflik</a:t>
            </a:r>
          </a:p>
          <a:p>
            <a:r>
              <a:rPr lang="id-ID" dirty="0" smtClean="0"/>
              <a:t>Pelanggan, pengguna, pemangku kepentingan diminta untuk memperingkat persyaratan dan kemudian mendiskusikan konflik dalam prioritas</a:t>
            </a:r>
          </a:p>
          <a:p>
            <a:endParaRPr lang="id-ID" dirty="0" smtClean="0"/>
          </a:p>
        </p:txBody>
      </p:sp>
    </p:spTree>
    <p:extLst>
      <p:ext uri="{BB962C8B-B14F-4D97-AF65-F5344CB8AC3E}">
        <p14:creationId xmlns:p14="http://schemas.microsoft.com/office/powerpoint/2010/main" val="212626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Negotiation (lanj)</a:t>
            </a:r>
            <a:endParaRPr lang="id-ID" dirty="0"/>
          </a:p>
        </p:txBody>
      </p:sp>
      <p:sp>
        <p:nvSpPr>
          <p:cNvPr id="3" name="Content Placeholder 2"/>
          <p:cNvSpPr>
            <a:spLocks noGrp="1"/>
          </p:cNvSpPr>
          <p:nvPr>
            <p:ph idx="1"/>
          </p:nvPr>
        </p:nvSpPr>
        <p:spPr/>
        <p:txBody>
          <a:bodyPr/>
          <a:lstStyle/>
          <a:p>
            <a:r>
              <a:rPr lang="id-ID" dirty="0" smtClean="0"/>
              <a:t>Menggunakan pendekatan </a:t>
            </a:r>
            <a:r>
              <a:rPr lang="id-ID" dirty="0"/>
              <a:t>iteratif yang mengutamakan persyaratan, menilai biaya dan risiko, dan </a:t>
            </a:r>
            <a:r>
              <a:rPr lang="id-ID" dirty="0" smtClean="0"/>
              <a:t>membahas konflik </a:t>
            </a:r>
            <a:r>
              <a:rPr lang="id-ID" dirty="0"/>
              <a:t>internal, persyaratan dieliminasi, dikombinasikan, dan / atau dimodifikasi sehingga masing-masing pihak mencapai beberapa ukuran kepuasan</a:t>
            </a:r>
            <a:endParaRPr lang="id-ID" dirty="0" smtClean="0"/>
          </a:p>
        </p:txBody>
      </p:sp>
    </p:spTree>
    <p:extLst>
      <p:ext uri="{BB962C8B-B14F-4D97-AF65-F5344CB8AC3E}">
        <p14:creationId xmlns:p14="http://schemas.microsoft.com/office/powerpoint/2010/main" val="39070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Specification</a:t>
            </a:r>
            <a:endParaRPr lang="id-ID" dirty="0"/>
          </a:p>
        </p:txBody>
      </p:sp>
      <p:sp>
        <p:nvSpPr>
          <p:cNvPr id="3" name="Content Placeholder 2"/>
          <p:cNvSpPr>
            <a:spLocks noGrp="1"/>
          </p:cNvSpPr>
          <p:nvPr>
            <p:ph idx="1"/>
          </p:nvPr>
        </p:nvSpPr>
        <p:spPr/>
        <p:txBody>
          <a:bodyPr/>
          <a:lstStyle/>
          <a:p>
            <a:r>
              <a:rPr lang="id-ID" dirty="0"/>
              <a:t>Dalam konteks sistem berbasis komputer (dan perangkat lunak), </a:t>
            </a:r>
            <a:r>
              <a:rPr lang="id-ID" b="1" i="1" dirty="0"/>
              <a:t>term specification</a:t>
            </a:r>
            <a:r>
              <a:rPr lang="id-ID" dirty="0"/>
              <a:t> </a:t>
            </a:r>
            <a:r>
              <a:rPr lang="id-ID" dirty="0" smtClean="0"/>
              <a:t>berarti </a:t>
            </a:r>
            <a:r>
              <a:rPr lang="id-ID" dirty="0"/>
              <a:t>hal yang berbeda untuk orang yang berbeda. </a:t>
            </a:r>
            <a:endParaRPr lang="id-ID" dirty="0" smtClean="0"/>
          </a:p>
          <a:p>
            <a:endParaRPr lang="id-ID" dirty="0" smtClean="0"/>
          </a:p>
          <a:p>
            <a:r>
              <a:rPr lang="id-ID" dirty="0" smtClean="0"/>
              <a:t>Sebuah </a:t>
            </a:r>
            <a:r>
              <a:rPr lang="id-ID" dirty="0"/>
              <a:t>spesifikasi dapat menjadi dokumen tertulis, </a:t>
            </a:r>
            <a:r>
              <a:rPr lang="id-ID" dirty="0" smtClean="0"/>
              <a:t>suatu kumpulan </a:t>
            </a:r>
            <a:r>
              <a:rPr lang="id-ID" dirty="0"/>
              <a:t>model grafis, model matematika formal, koleksi skenario penggunaan, prototipe, atau kombinasi dari </a:t>
            </a:r>
            <a:r>
              <a:rPr lang="id-ID" dirty="0" smtClean="0"/>
              <a:t>ini.</a:t>
            </a:r>
            <a:endParaRPr lang="id-ID" dirty="0"/>
          </a:p>
        </p:txBody>
      </p:sp>
    </p:spTree>
    <p:extLst>
      <p:ext uri="{BB962C8B-B14F-4D97-AF65-F5344CB8AC3E}">
        <p14:creationId xmlns:p14="http://schemas.microsoft.com/office/powerpoint/2010/main" val="102980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lstStyle/>
          <a:p>
            <a:r>
              <a:rPr lang="en-US" sz="2400" dirty="0" err="1" smtClean="0"/>
              <a:t>Setelah</a:t>
            </a:r>
            <a:r>
              <a:rPr lang="en-US" sz="2400" dirty="0" smtClean="0"/>
              <a:t> </a:t>
            </a:r>
            <a:r>
              <a:rPr lang="en-US" sz="2400" dirty="0" err="1" smtClean="0"/>
              <a:t>masalah</a:t>
            </a:r>
            <a:r>
              <a:rPr lang="en-US" sz="2400" dirty="0" smtClean="0"/>
              <a:t> </a:t>
            </a:r>
            <a:r>
              <a:rPr lang="en-US" sz="2400" dirty="0" err="1" smtClean="0"/>
              <a:t>berhasil</a:t>
            </a:r>
            <a:r>
              <a:rPr lang="en-US" sz="2400" dirty="0" smtClean="0"/>
              <a:t> </a:t>
            </a:r>
            <a:r>
              <a:rPr lang="en-US" sz="2400" dirty="0" err="1" smtClean="0"/>
              <a:t>dipahami</a:t>
            </a:r>
            <a:r>
              <a:rPr lang="en-US" sz="2400" dirty="0" smtClean="0"/>
              <a:t>, </a:t>
            </a:r>
            <a:r>
              <a:rPr lang="en-US" sz="2400" dirty="0" err="1" smtClean="0"/>
              <a:t>pengembang</a:t>
            </a:r>
            <a:r>
              <a:rPr lang="en-US" sz="2400" dirty="0" smtClean="0"/>
              <a:t> </a:t>
            </a:r>
            <a:r>
              <a:rPr lang="en-US" sz="2400" dirty="0" err="1" smtClean="0"/>
              <a:t>mendeskripsikannya</a:t>
            </a:r>
            <a:r>
              <a:rPr lang="en-US" sz="2400" dirty="0" smtClean="0"/>
              <a:t> </a:t>
            </a:r>
            <a:r>
              <a:rPr lang="en-US" sz="2400" dirty="0" err="1" smtClean="0"/>
              <a:t>dalam</a:t>
            </a:r>
            <a:r>
              <a:rPr lang="en-US" sz="2400" dirty="0" smtClean="0"/>
              <a:t> </a:t>
            </a:r>
            <a:r>
              <a:rPr lang="en-US" sz="2400" dirty="0" err="1" smtClean="0"/>
              <a:t>bentuk</a:t>
            </a:r>
            <a:r>
              <a:rPr lang="en-US" sz="2400" dirty="0" smtClean="0"/>
              <a:t> </a:t>
            </a:r>
            <a:r>
              <a:rPr lang="en-US" sz="2400" dirty="0" err="1" smtClean="0"/>
              <a:t>dokumen</a:t>
            </a:r>
            <a:r>
              <a:rPr lang="en-US" sz="2400" dirty="0" smtClean="0"/>
              <a:t> </a:t>
            </a:r>
            <a:r>
              <a:rPr lang="en-US" sz="2400" dirty="0" err="1" smtClean="0"/>
              <a:t>spesifikasi</a:t>
            </a:r>
            <a:r>
              <a:rPr lang="en-US" sz="2400" dirty="0" smtClean="0"/>
              <a:t>. </a:t>
            </a:r>
            <a:r>
              <a:rPr lang="en-US" sz="2400" dirty="0" err="1" smtClean="0"/>
              <a:t>Spesifikasi</a:t>
            </a:r>
            <a:r>
              <a:rPr lang="en-US" sz="2400" dirty="0" smtClean="0"/>
              <a:t> </a:t>
            </a:r>
            <a:r>
              <a:rPr lang="en-US" sz="2400" dirty="0" err="1" smtClean="0"/>
              <a:t>ini</a:t>
            </a:r>
            <a:r>
              <a:rPr lang="en-US" sz="2400" dirty="0" smtClean="0"/>
              <a:t> </a:t>
            </a:r>
            <a:r>
              <a:rPr lang="en-US" sz="2400" dirty="0" err="1" smtClean="0"/>
              <a:t>berisi</a:t>
            </a:r>
            <a:r>
              <a:rPr lang="en-US" sz="2400" dirty="0" smtClean="0"/>
              <a:t> </a:t>
            </a:r>
            <a:r>
              <a:rPr lang="en-US" sz="2400" dirty="0" err="1" smtClean="0"/>
              <a:t>tentang</a:t>
            </a:r>
            <a:r>
              <a:rPr lang="en-US" sz="2400" dirty="0" smtClean="0"/>
              <a:t> </a:t>
            </a:r>
            <a:r>
              <a:rPr lang="en-US" sz="2400" dirty="0" err="1" smtClean="0"/>
              <a:t>fitur</a:t>
            </a:r>
            <a:r>
              <a:rPr lang="en-US" sz="2400" dirty="0" smtClean="0"/>
              <a:t> </a:t>
            </a:r>
            <a:r>
              <a:rPr lang="en-US" sz="2400" dirty="0" err="1" smtClean="0"/>
              <a:t>dan</a:t>
            </a:r>
            <a:r>
              <a:rPr lang="en-US" sz="2400" dirty="0" smtClean="0"/>
              <a:t> </a:t>
            </a:r>
            <a:r>
              <a:rPr lang="en-US" sz="2400" dirty="0" err="1" smtClean="0"/>
              <a:t>fungsi</a:t>
            </a:r>
            <a:r>
              <a:rPr lang="en-US" sz="2400" dirty="0" smtClean="0"/>
              <a:t> yang </a:t>
            </a:r>
            <a:r>
              <a:rPr lang="en-US" sz="2400" dirty="0" err="1" smtClean="0"/>
              <a:t>diinginkan</a:t>
            </a:r>
            <a:r>
              <a:rPr lang="en-US" sz="2400" dirty="0" smtClean="0"/>
              <a:t> </a:t>
            </a:r>
            <a:r>
              <a:rPr lang="en-US" sz="2400" dirty="0" err="1" smtClean="0"/>
              <a:t>oleh</a:t>
            </a:r>
            <a:r>
              <a:rPr lang="en-US" sz="2400" dirty="0" smtClean="0"/>
              <a:t> customer, </a:t>
            </a:r>
            <a:r>
              <a:rPr lang="en-US" sz="2400" dirty="0" err="1" smtClean="0"/>
              <a:t>dan</a:t>
            </a:r>
            <a:r>
              <a:rPr lang="en-US" sz="2400" dirty="0" smtClean="0"/>
              <a:t> </a:t>
            </a:r>
            <a:r>
              <a:rPr lang="en-US" sz="2400" dirty="0" err="1" smtClean="0"/>
              <a:t>sama</a:t>
            </a:r>
            <a:r>
              <a:rPr lang="en-US" sz="2400" dirty="0" smtClean="0"/>
              <a:t> </a:t>
            </a:r>
            <a:r>
              <a:rPr lang="en-US" sz="2400" dirty="0" err="1" smtClean="0"/>
              <a:t>sekali</a:t>
            </a:r>
            <a:r>
              <a:rPr lang="en-US" sz="2400" dirty="0" smtClean="0"/>
              <a:t> </a:t>
            </a:r>
            <a:r>
              <a:rPr lang="en-US" sz="2400" dirty="0" err="1" smtClean="0"/>
              <a:t>tidak</a:t>
            </a:r>
            <a:r>
              <a:rPr lang="en-US" sz="2400" dirty="0" smtClean="0"/>
              <a:t> </a:t>
            </a:r>
            <a:r>
              <a:rPr lang="en-US" sz="2400" dirty="0" err="1" smtClean="0"/>
              <a:t>membahas</a:t>
            </a:r>
            <a:r>
              <a:rPr lang="en-US" sz="2400" dirty="0" smtClean="0"/>
              <a:t> </a:t>
            </a:r>
            <a:r>
              <a:rPr lang="en-US" sz="2400" dirty="0" err="1" smtClean="0"/>
              <a:t>bagaimana</a:t>
            </a:r>
            <a:r>
              <a:rPr lang="en-US" sz="2400" dirty="0" smtClean="0"/>
              <a:t> </a:t>
            </a:r>
            <a:r>
              <a:rPr lang="en-US" sz="2400" dirty="0" err="1" smtClean="0"/>
              <a:t>metode</a:t>
            </a:r>
            <a:r>
              <a:rPr lang="en-US" sz="2400" dirty="0" smtClean="0"/>
              <a:t> </a:t>
            </a:r>
            <a:r>
              <a:rPr lang="en-US" sz="2400" dirty="0" err="1" smtClean="0"/>
              <a:t>pengembangannya</a:t>
            </a:r>
            <a:r>
              <a:rPr lang="en-US" sz="2400" dirty="0" smtClean="0"/>
              <a:t>. </a:t>
            </a:r>
          </a:p>
          <a:p>
            <a:r>
              <a:rPr lang="en-US" sz="2400" dirty="0" smtClean="0"/>
              <a:t>IEEE </a:t>
            </a:r>
            <a:r>
              <a:rPr lang="en-US" sz="2400" dirty="0" err="1" smtClean="0"/>
              <a:t>mengeluarkan</a:t>
            </a:r>
            <a:r>
              <a:rPr lang="en-US" sz="2400" dirty="0" smtClean="0"/>
              <a:t> standard </a:t>
            </a:r>
            <a:r>
              <a:rPr lang="en-US" sz="2400" dirty="0" err="1" smtClean="0"/>
              <a:t>untuk</a:t>
            </a:r>
            <a:r>
              <a:rPr lang="en-US" sz="2400" dirty="0" smtClean="0"/>
              <a:t> </a:t>
            </a:r>
            <a:r>
              <a:rPr lang="en-US" sz="2400" dirty="0" err="1" smtClean="0"/>
              <a:t>dokumen</a:t>
            </a:r>
            <a:r>
              <a:rPr lang="en-US" sz="2400" dirty="0" smtClean="0"/>
              <a:t> </a:t>
            </a:r>
            <a:r>
              <a:rPr lang="en-US" sz="2400" dirty="0" err="1" smtClean="0"/>
              <a:t>spesifikasi</a:t>
            </a:r>
            <a:r>
              <a:rPr lang="en-US" sz="2400" dirty="0" smtClean="0"/>
              <a:t> </a:t>
            </a:r>
            <a:r>
              <a:rPr lang="en-US" sz="2400" i="1" dirty="0" smtClean="0"/>
              <a:t>requirements</a:t>
            </a:r>
            <a:r>
              <a:rPr lang="en-US" sz="2400" dirty="0" smtClean="0"/>
              <a:t> yang </a:t>
            </a:r>
            <a:r>
              <a:rPr lang="en-US" sz="2400" dirty="0" err="1" smtClean="0"/>
              <a:t>terkenal</a:t>
            </a:r>
            <a:r>
              <a:rPr lang="en-US" sz="2400" dirty="0" smtClean="0"/>
              <a:t> </a:t>
            </a:r>
            <a:r>
              <a:rPr lang="en-US" sz="2400" dirty="0" err="1" smtClean="0"/>
              <a:t>dengan</a:t>
            </a:r>
            <a:r>
              <a:rPr lang="en-US" sz="2400" dirty="0" smtClean="0"/>
              <a:t> </a:t>
            </a:r>
            <a:r>
              <a:rPr lang="en-US" sz="2400" dirty="0" err="1" smtClean="0"/>
              <a:t>nama</a:t>
            </a:r>
            <a:r>
              <a:rPr lang="en-US" sz="2400" dirty="0" smtClean="0"/>
              <a:t> IEEE </a:t>
            </a:r>
            <a:r>
              <a:rPr lang="en-US" sz="2400" i="1" dirty="0" smtClean="0"/>
              <a:t>Recommended Practice for Software Requirements Specifications</a:t>
            </a:r>
            <a:r>
              <a:rPr lang="en-US" sz="2400" dirty="0" smtClean="0"/>
              <a:t> [IEEE-830]. </a:t>
            </a:r>
          </a:p>
          <a:p>
            <a:r>
              <a:rPr lang="en-US" sz="2400" dirty="0" err="1" smtClean="0"/>
              <a:t>Dokumen</a:t>
            </a:r>
            <a:r>
              <a:rPr lang="en-US" sz="2400" dirty="0" smtClean="0"/>
              <a:t> </a:t>
            </a:r>
            <a:r>
              <a:rPr lang="en-US" sz="2400" dirty="0" err="1" smtClean="0"/>
              <a:t>spesifikasi</a:t>
            </a:r>
            <a:r>
              <a:rPr lang="en-US" sz="2400" dirty="0" smtClean="0"/>
              <a:t> requirements </a:t>
            </a:r>
            <a:r>
              <a:rPr lang="en-US" sz="2400" dirty="0" err="1" smtClean="0"/>
              <a:t>bisa</a:t>
            </a:r>
            <a:r>
              <a:rPr lang="en-US" sz="2400" dirty="0" smtClean="0"/>
              <a:t> </a:t>
            </a:r>
            <a:r>
              <a:rPr lang="en-US" sz="2400" dirty="0" err="1" smtClean="0"/>
              <a:t>berisi</a:t>
            </a:r>
            <a:r>
              <a:rPr lang="en-US" sz="2400" dirty="0" smtClean="0"/>
              <a:t> functional requirements, performance requirements, external interface requirements, design constraints, </a:t>
            </a:r>
            <a:r>
              <a:rPr lang="en-US" sz="2400" dirty="0" err="1" smtClean="0"/>
              <a:t>maupun</a:t>
            </a:r>
            <a:r>
              <a:rPr lang="en-US" sz="2400" dirty="0" smtClean="0"/>
              <a:t> quality requirements.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a:t>
            </a:r>
            <a:endParaRPr lang="id-ID" dirty="0"/>
          </a:p>
        </p:txBody>
      </p:sp>
      <p:sp>
        <p:nvSpPr>
          <p:cNvPr id="3" name="Content Placeholder 2"/>
          <p:cNvSpPr>
            <a:spLocks noGrp="1"/>
          </p:cNvSpPr>
          <p:nvPr>
            <p:ph idx="1"/>
          </p:nvPr>
        </p:nvSpPr>
        <p:spPr/>
        <p:txBody>
          <a:bodyPr/>
          <a:lstStyle/>
          <a:p>
            <a:r>
              <a:rPr lang="id-ID" dirty="0"/>
              <a:t>Untuk sistem yang besar, dokumen tertulis, menggabungkan deskripsi bahasa alami dan model grafis mungkin pendekatan yang terbaik. </a:t>
            </a:r>
            <a:endParaRPr lang="id-ID" dirty="0" smtClean="0"/>
          </a:p>
          <a:p>
            <a:r>
              <a:rPr lang="id-ID" dirty="0" smtClean="0"/>
              <a:t>Namun</a:t>
            </a:r>
            <a:r>
              <a:rPr lang="id-ID" dirty="0"/>
              <a:t>, </a:t>
            </a:r>
            <a:r>
              <a:rPr lang="id-ID" dirty="0" smtClean="0"/>
              <a:t>penggunaan skenario mungkin yang </a:t>
            </a:r>
            <a:r>
              <a:rPr lang="id-ID" dirty="0"/>
              <a:t>diperlukan </a:t>
            </a:r>
            <a:r>
              <a:rPr lang="id-ID" dirty="0" smtClean="0"/>
              <a:t>semua untuk </a:t>
            </a:r>
            <a:r>
              <a:rPr lang="id-ID" dirty="0"/>
              <a:t>produk yang lebih kecil atau sistem yang berada dalam lingkungan teknis </a:t>
            </a:r>
            <a:r>
              <a:rPr lang="id-ID" dirty="0" smtClean="0"/>
              <a:t>yang dipahami </a:t>
            </a:r>
            <a:r>
              <a:rPr lang="id-ID" dirty="0"/>
              <a:t>dengan baik.</a:t>
            </a:r>
          </a:p>
        </p:txBody>
      </p:sp>
    </p:spTree>
    <p:extLst>
      <p:ext uri="{BB962C8B-B14F-4D97-AF65-F5344CB8AC3E}">
        <p14:creationId xmlns:p14="http://schemas.microsoft.com/office/powerpoint/2010/main" val="251637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a:t>
            </a:r>
            <a:endParaRPr lang="en-US" dirty="0"/>
          </a:p>
        </p:txBody>
      </p:sp>
      <p:sp>
        <p:nvSpPr>
          <p:cNvPr id="3" name="Content Placeholder 2"/>
          <p:cNvSpPr>
            <a:spLocks noGrp="1"/>
          </p:cNvSpPr>
          <p:nvPr>
            <p:ph idx="1"/>
          </p:nvPr>
        </p:nvSpPr>
        <p:spPr/>
        <p:txBody>
          <a:bodyPr/>
          <a:lstStyle/>
          <a:p>
            <a:r>
              <a:rPr lang="en-US" sz="3200" i="1" dirty="0" smtClean="0"/>
              <a:t>Requirements engineering </a:t>
            </a:r>
            <a:r>
              <a:rPr lang="en-US" sz="3200" dirty="0" err="1" smtClean="0"/>
              <a:t>adalah</a:t>
            </a:r>
            <a:r>
              <a:rPr lang="en-US" sz="3200" dirty="0" smtClean="0"/>
              <a:t> </a:t>
            </a:r>
            <a:r>
              <a:rPr lang="en-US" sz="3200" dirty="0" err="1" smtClean="0"/>
              <a:t>fase</a:t>
            </a:r>
            <a:r>
              <a:rPr lang="en-US" sz="3200" dirty="0" smtClean="0"/>
              <a:t> </a:t>
            </a:r>
            <a:r>
              <a:rPr lang="en-US" sz="3200" dirty="0" err="1" smtClean="0"/>
              <a:t>terdepan</a:t>
            </a:r>
            <a:r>
              <a:rPr lang="en-US" sz="3200" dirty="0" smtClean="0"/>
              <a:t> </a:t>
            </a:r>
            <a:r>
              <a:rPr lang="en-US" sz="3200" dirty="0" err="1" smtClean="0"/>
              <a:t>dari</a:t>
            </a:r>
            <a:r>
              <a:rPr lang="en-US" sz="3200" dirty="0" smtClean="0"/>
              <a:t> </a:t>
            </a:r>
            <a:r>
              <a:rPr lang="en-US" sz="3200" dirty="0" err="1" smtClean="0"/>
              <a:t>proses</a:t>
            </a:r>
            <a:r>
              <a:rPr lang="en-US" sz="3200" dirty="0" smtClean="0"/>
              <a:t> </a:t>
            </a:r>
            <a:r>
              <a:rPr lang="en-US" sz="3200" dirty="0" err="1" smtClean="0"/>
              <a:t>rekayasa</a:t>
            </a:r>
            <a:r>
              <a:rPr lang="en-US" sz="3200" dirty="0" smtClean="0"/>
              <a:t> </a:t>
            </a:r>
            <a:r>
              <a:rPr lang="en-US" sz="3200" dirty="0" err="1" smtClean="0"/>
              <a:t>perangkat</a:t>
            </a:r>
            <a:r>
              <a:rPr lang="en-US" sz="3200" dirty="0" smtClean="0"/>
              <a:t> </a:t>
            </a:r>
            <a:r>
              <a:rPr lang="en-US" sz="3200" dirty="0" err="1" smtClean="0"/>
              <a:t>lunak</a:t>
            </a:r>
            <a:r>
              <a:rPr lang="en-US" sz="3200" dirty="0" smtClean="0"/>
              <a:t> (</a:t>
            </a:r>
            <a:r>
              <a:rPr lang="en-US" sz="3200" i="1" dirty="0" smtClean="0"/>
              <a:t>software engineering</a:t>
            </a:r>
            <a:r>
              <a:rPr lang="en-US" sz="3200" dirty="0" smtClean="0"/>
              <a:t>), </a:t>
            </a:r>
            <a:r>
              <a:rPr lang="en-US" sz="3200" dirty="0" err="1" smtClean="0"/>
              <a:t>dimana</a:t>
            </a:r>
            <a:r>
              <a:rPr lang="en-US" sz="3200" dirty="0" smtClean="0"/>
              <a:t> </a:t>
            </a:r>
            <a:r>
              <a:rPr lang="en-US" sz="3200" i="1" dirty="0" smtClean="0"/>
              <a:t>software requirements</a:t>
            </a:r>
            <a:r>
              <a:rPr lang="en-US" sz="3200" dirty="0" smtClean="0"/>
              <a:t> (</a:t>
            </a:r>
            <a:r>
              <a:rPr lang="en-US" sz="3200" dirty="0" err="1" smtClean="0"/>
              <a:t>kebutuhan</a:t>
            </a:r>
            <a:r>
              <a:rPr lang="en-US" sz="3200" dirty="0" smtClean="0"/>
              <a:t>) </a:t>
            </a:r>
            <a:r>
              <a:rPr lang="en-US" sz="3200" dirty="0" err="1" smtClean="0"/>
              <a:t>dari</a:t>
            </a:r>
            <a:r>
              <a:rPr lang="en-US" sz="3200" dirty="0" smtClean="0"/>
              <a:t> user (</a:t>
            </a:r>
            <a:r>
              <a:rPr lang="en-US" sz="3200" dirty="0" err="1" smtClean="0"/>
              <a:t>pengguna</a:t>
            </a:r>
            <a:r>
              <a:rPr lang="en-US" sz="3200" dirty="0" smtClean="0"/>
              <a:t>) </a:t>
            </a:r>
            <a:r>
              <a:rPr lang="en-US" sz="3200" dirty="0" err="1" smtClean="0"/>
              <a:t>dan</a:t>
            </a:r>
            <a:r>
              <a:rPr lang="en-US" sz="3200" dirty="0" smtClean="0"/>
              <a:t> customer (</a:t>
            </a:r>
            <a:r>
              <a:rPr lang="en-US" sz="3200" dirty="0" err="1" smtClean="0"/>
              <a:t>pelanggan</a:t>
            </a:r>
            <a:r>
              <a:rPr lang="en-US" sz="3200" dirty="0" smtClean="0"/>
              <a:t>) </a:t>
            </a:r>
            <a:r>
              <a:rPr lang="en-US" sz="3200" dirty="0" err="1" smtClean="0"/>
              <a:t>dikumpulkan</a:t>
            </a:r>
            <a:r>
              <a:rPr lang="en-US" sz="3200" dirty="0" smtClean="0"/>
              <a:t>, </a:t>
            </a:r>
            <a:r>
              <a:rPr lang="en-US" sz="3200" dirty="0" err="1" smtClean="0"/>
              <a:t>dipahami</a:t>
            </a:r>
            <a:r>
              <a:rPr lang="en-US" sz="3200" dirty="0" smtClean="0"/>
              <a:t> </a:t>
            </a:r>
            <a:r>
              <a:rPr lang="en-US" sz="3200" dirty="0" err="1" smtClean="0"/>
              <a:t>dan</a:t>
            </a:r>
            <a:r>
              <a:rPr lang="en-US" sz="3200" dirty="0" smtClean="0"/>
              <a:t> </a:t>
            </a:r>
            <a:r>
              <a:rPr lang="en-US" sz="3200" dirty="0" err="1" smtClean="0"/>
              <a:t>ditetapkan</a:t>
            </a:r>
            <a:r>
              <a:rPr lang="en-US" sz="3200"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SRS Template</a:t>
            </a:r>
            <a:endParaRPr lang="id-ID"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76" t="22015" r="32659" b="7803"/>
          <a:stretch/>
        </p:blipFill>
        <p:spPr bwMode="auto">
          <a:xfrm>
            <a:off x="1403648" y="1247394"/>
            <a:ext cx="6318914" cy="51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944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Validation</a:t>
            </a:r>
            <a:endParaRPr lang="id-ID" dirty="0"/>
          </a:p>
        </p:txBody>
      </p:sp>
      <p:sp>
        <p:nvSpPr>
          <p:cNvPr id="3" name="Content Placeholder 2"/>
          <p:cNvSpPr>
            <a:spLocks noGrp="1"/>
          </p:cNvSpPr>
          <p:nvPr>
            <p:ph idx="1"/>
          </p:nvPr>
        </p:nvSpPr>
        <p:spPr/>
        <p:txBody>
          <a:bodyPr/>
          <a:lstStyle/>
          <a:p>
            <a:r>
              <a:rPr lang="id-ID" dirty="0"/>
              <a:t>Persyaratan validasi memeriksa spesifikasi untuk memastikan bahwa semua persyaratan perangkat lunak telah </a:t>
            </a:r>
            <a:r>
              <a:rPr lang="id-ID" dirty="0" smtClean="0"/>
              <a:t>dinyatakan </a:t>
            </a:r>
            <a:r>
              <a:rPr lang="id-ID" dirty="0"/>
              <a:t>jelas; bahwa inkonsistensi, kelalaian, dan kesalahan telah terdeteksi dan dikoreksi; dan bahwa produk kerja sesuai dengan standar yang ditetapkan untuk proses, proyek, dan </a:t>
            </a:r>
            <a:r>
              <a:rPr lang="id-ID" dirty="0" smtClean="0"/>
              <a:t>produk</a:t>
            </a:r>
          </a:p>
          <a:p>
            <a:endParaRPr lang="id-ID" dirty="0"/>
          </a:p>
        </p:txBody>
      </p:sp>
    </p:spTree>
    <p:extLst>
      <p:ext uri="{BB962C8B-B14F-4D97-AF65-F5344CB8AC3E}">
        <p14:creationId xmlns:p14="http://schemas.microsoft.com/office/powerpoint/2010/main" val="2300638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Validation (lanj)</a:t>
            </a:r>
            <a:endParaRPr lang="id-ID" dirty="0"/>
          </a:p>
        </p:txBody>
      </p:sp>
      <p:sp>
        <p:nvSpPr>
          <p:cNvPr id="3" name="Content Placeholder 2"/>
          <p:cNvSpPr>
            <a:spLocks noGrp="1"/>
          </p:cNvSpPr>
          <p:nvPr>
            <p:ph idx="1"/>
          </p:nvPr>
        </p:nvSpPr>
        <p:spPr/>
        <p:txBody>
          <a:bodyPr/>
          <a:lstStyle/>
          <a:p>
            <a:r>
              <a:rPr lang="id-ID" dirty="0"/>
              <a:t>Mekanisme validasi persyaratan utama adalah kajian </a:t>
            </a:r>
            <a:r>
              <a:rPr lang="id-ID" dirty="0" smtClean="0"/>
              <a:t>teknis bahwa tim </a:t>
            </a:r>
            <a:r>
              <a:rPr lang="id-ID" dirty="0"/>
              <a:t>peninjau yang memvalidasi persyaratan termasuk insinyur perangkat lunak, pelanggan, pengguna, dan stakeholder lainnya yang memeriksa spesifikasi mencari kesalahan dalam konten atau interpretasi, daerah di mana klarifikasi mungkin diperlukan, hilang informasi, inkonsistensi (masalah besar ketika produk besar atau sistem yang rekayasa), persyaratan, atau tidak realistis (tidak bisa diraih) persyaratan yang bertentangan.</a:t>
            </a:r>
          </a:p>
        </p:txBody>
      </p:sp>
    </p:spTree>
    <p:extLst>
      <p:ext uri="{BB962C8B-B14F-4D97-AF65-F5344CB8AC3E}">
        <p14:creationId xmlns:p14="http://schemas.microsoft.com/office/powerpoint/2010/main" val="4258634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t>
            </a:r>
            <a:r>
              <a:rPr lang="en-US" dirty="0" err="1" smtClean="0"/>
              <a:t>Persyaratan</a:t>
            </a:r>
            <a:r>
              <a:rPr lang="en-US" dirty="0" smtClean="0"/>
              <a:t>)</a:t>
            </a:r>
            <a:endParaRPr lang="en-US" dirty="0"/>
          </a:p>
        </p:txBody>
      </p:sp>
      <p:sp>
        <p:nvSpPr>
          <p:cNvPr id="3" name="Content Placeholder 2"/>
          <p:cNvSpPr>
            <a:spLocks noGrp="1"/>
          </p:cNvSpPr>
          <p:nvPr>
            <p:ph idx="1"/>
          </p:nvPr>
        </p:nvSpPr>
        <p:spPr/>
        <p:txBody>
          <a:bodyPr/>
          <a:lstStyle/>
          <a:p>
            <a:r>
              <a:rPr lang="en-US" i="1" dirty="0" smtClean="0">
                <a:solidFill>
                  <a:srgbClr val="0070C0"/>
                </a:solidFill>
              </a:rPr>
              <a:t>Requirement </a:t>
            </a:r>
            <a:r>
              <a:rPr lang="en-US" dirty="0" err="1" smtClean="0"/>
              <a:t>adalah</a:t>
            </a:r>
            <a:r>
              <a:rPr lang="en-US" dirty="0" smtClean="0"/>
              <a:t> </a:t>
            </a:r>
            <a:r>
              <a:rPr lang="en-US" dirty="0" err="1" smtClean="0"/>
              <a:t>pernyataan</a:t>
            </a:r>
            <a:r>
              <a:rPr lang="en-US" dirty="0" smtClean="0"/>
              <a:t> yang </a:t>
            </a:r>
            <a:r>
              <a:rPr lang="en-US" dirty="0" err="1" smtClean="0"/>
              <a:t>mendefinisikan</a:t>
            </a:r>
            <a:r>
              <a:rPr lang="en-US" dirty="0" smtClean="0"/>
              <a:t> </a:t>
            </a:r>
            <a:r>
              <a:rPr lang="en-US" dirty="0" err="1" smtClean="0"/>
              <a:t>tujuan</a:t>
            </a:r>
            <a:r>
              <a:rPr lang="en-US" dirty="0" smtClean="0"/>
              <a:t> </a:t>
            </a:r>
            <a:r>
              <a:rPr lang="en-US" dirty="0" err="1" smtClean="0"/>
              <a:t>atau</a:t>
            </a:r>
            <a:r>
              <a:rPr lang="en-US" dirty="0" smtClean="0"/>
              <a:t> </a:t>
            </a:r>
            <a:r>
              <a:rPr lang="en-US" dirty="0" err="1" smtClean="0"/>
              <a:t>batasan</a:t>
            </a:r>
            <a:r>
              <a:rPr lang="en-US" dirty="0" smtClean="0"/>
              <a:t> </a:t>
            </a:r>
            <a:r>
              <a:rPr lang="en-US" dirty="0" err="1" smtClean="0"/>
              <a:t>sistem</a:t>
            </a:r>
            <a:r>
              <a:rPr lang="en-US" dirty="0" smtClean="0"/>
              <a:t> yang </a:t>
            </a:r>
            <a:r>
              <a:rPr lang="en-US" dirty="0" err="1" smtClean="0"/>
              <a:t>harus</a:t>
            </a:r>
            <a:r>
              <a:rPr lang="en-US" dirty="0" smtClean="0"/>
              <a:t> </a:t>
            </a:r>
            <a:r>
              <a:rPr lang="en-US" dirty="0" err="1" smtClean="0"/>
              <a:t>terpenuhi</a:t>
            </a:r>
            <a:endParaRPr lang="en-US" dirty="0" smtClean="0"/>
          </a:p>
          <a:p>
            <a:pPr lvl="1"/>
            <a:r>
              <a:rPr lang="en-US" dirty="0" err="1" smtClean="0"/>
              <a:t>Perlu</a:t>
            </a:r>
            <a:r>
              <a:rPr lang="en-US" dirty="0" smtClean="0"/>
              <a:t> </a:t>
            </a:r>
            <a:r>
              <a:rPr lang="en-US" dirty="0" err="1" smtClean="0"/>
              <a:t>dipahami</a:t>
            </a:r>
            <a:r>
              <a:rPr lang="en-US" dirty="0" smtClean="0"/>
              <a:t> </a:t>
            </a:r>
            <a:r>
              <a:rPr lang="en-US" dirty="0" err="1" smtClean="0"/>
              <a:t>oleh</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dan</a:t>
            </a:r>
            <a:r>
              <a:rPr lang="en-US" dirty="0" smtClean="0"/>
              <a:t> </a:t>
            </a:r>
            <a:r>
              <a:rPr lang="en-US" dirty="0" err="1" smtClean="0"/>
              <a:t>divalidasi</a:t>
            </a:r>
            <a:r>
              <a:rPr lang="en-US" dirty="0" smtClean="0"/>
              <a:t> </a:t>
            </a:r>
            <a:r>
              <a:rPr lang="en-US" dirty="0" err="1" smtClean="0"/>
              <a:t>oleh</a:t>
            </a:r>
            <a:r>
              <a:rPr lang="en-US" dirty="0" smtClean="0"/>
              <a:t> </a:t>
            </a:r>
            <a:r>
              <a:rPr lang="en-US" dirty="0" err="1" smtClean="0"/>
              <a:t>para</a:t>
            </a:r>
            <a:r>
              <a:rPr lang="en-US" dirty="0" smtClean="0"/>
              <a:t> </a:t>
            </a:r>
            <a:r>
              <a:rPr lang="en-US" i="1" dirty="0" smtClean="0"/>
              <a:t>stakeholder</a:t>
            </a:r>
            <a:r>
              <a:rPr lang="en-US" dirty="0" smtClean="0"/>
              <a:t> </a:t>
            </a:r>
            <a:r>
              <a:rPr lang="en-US" dirty="0" err="1" smtClean="0"/>
              <a:t>dan</a:t>
            </a:r>
            <a:r>
              <a:rPr lang="en-US" dirty="0" smtClean="0"/>
              <a:t> </a:t>
            </a:r>
            <a:r>
              <a:rPr lang="en-US" dirty="0" err="1" smtClean="0"/>
              <a:t>pengguna</a:t>
            </a:r>
            <a:r>
              <a:rPr lang="en-US" dirty="0" smtClean="0"/>
              <a:t> (</a:t>
            </a:r>
            <a:r>
              <a:rPr lang="en-US" i="1" dirty="0" smtClean="0"/>
              <a:t>user</a:t>
            </a:r>
            <a:r>
              <a:rPr lang="en-US" dirty="0" smtClean="0"/>
              <a:t>)</a:t>
            </a:r>
          </a:p>
          <a:p>
            <a:pPr lvl="1"/>
            <a:r>
              <a:rPr lang="en-US" dirty="0" err="1" smtClean="0"/>
              <a:t>Sebagai</a:t>
            </a:r>
            <a:r>
              <a:rPr lang="en-US" dirty="0" smtClean="0"/>
              <a:t> </a:t>
            </a:r>
            <a:r>
              <a:rPr lang="en-US" dirty="0" err="1" smtClean="0"/>
              <a:t>kriteria</a:t>
            </a:r>
            <a:r>
              <a:rPr lang="en-US" dirty="0" smtClean="0"/>
              <a:t> </a:t>
            </a:r>
            <a:r>
              <a:rPr lang="en-US" dirty="0" err="1" smtClean="0"/>
              <a:t>penentuan</a:t>
            </a:r>
            <a:r>
              <a:rPr lang="en-US" dirty="0" smtClean="0"/>
              <a:t> </a:t>
            </a:r>
            <a:r>
              <a:rPr lang="en-US" dirty="0" err="1" smtClean="0"/>
              <a:t>lolos</a:t>
            </a:r>
            <a:r>
              <a:rPr lang="en-US" dirty="0" smtClean="0"/>
              <a:t> / </a:t>
            </a:r>
            <a:r>
              <a:rPr lang="en-US" dirty="0" err="1" smtClean="0"/>
              <a:t>gagal</a:t>
            </a:r>
            <a:r>
              <a:rPr lang="en-US" dirty="0" smtClean="0"/>
              <a:t> yang </a:t>
            </a:r>
            <a:r>
              <a:rPr lang="en-US" dirty="0" err="1" smtClean="0"/>
              <a:t>dapat</a:t>
            </a:r>
            <a:r>
              <a:rPr lang="en-US" dirty="0" smtClean="0"/>
              <a:t> </a:t>
            </a:r>
            <a:r>
              <a:rPr lang="en-US" dirty="0" err="1" smtClean="0"/>
              <a:t>diverifikasi</a:t>
            </a:r>
            <a:r>
              <a:rPr lang="en-US" dirty="0" smtClean="0"/>
              <a:t> </a:t>
            </a:r>
            <a:r>
              <a:rPr lang="en-US" dirty="0" err="1" smtClean="0"/>
              <a:t>oleh</a:t>
            </a:r>
            <a:r>
              <a:rPr lang="en-US" dirty="0" smtClean="0"/>
              <a:t> </a:t>
            </a:r>
            <a:r>
              <a:rPr lang="en-US" dirty="0" err="1" smtClean="0"/>
              <a:t>tim</a:t>
            </a:r>
            <a:r>
              <a:rPr lang="en-US" dirty="0" smtClean="0"/>
              <a:t> </a:t>
            </a:r>
            <a:r>
              <a:rPr lang="en-US" dirty="0" err="1" smtClean="0"/>
              <a:t>penguji</a:t>
            </a:r>
            <a:endParaRPr lang="en-US" dirty="0" smtClean="0"/>
          </a:p>
          <a:p>
            <a:pPr lvl="1"/>
            <a:r>
              <a:rPr lang="en-US" dirty="0" err="1" smtClean="0"/>
              <a:t>Prioritas</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kaitannya</a:t>
            </a:r>
            <a:r>
              <a:rPr lang="en-US" dirty="0" smtClean="0"/>
              <a:t> </a:t>
            </a:r>
            <a:r>
              <a:rPr lang="en-US" dirty="0" err="1" smtClean="0"/>
              <a:t>dengan</a:t>
            </a:r>
            <a:r>
              <a:rPr lang="en-US" dirty="0" smtClean="0"/>
              <a:t> </a:t>
            </a:r>
            <a:r>
              <a:rPr lang="en-US" dirty="0" err="1" smtClean="0"/>
              <a:t>persyaratan</a:t>
            </a:r>
            <a:r>
              <a:rPr lang="en-US" dirty="0" smtClean="0"/>
              <a:t> lain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t>
            </a:r>
            <a:r>
              <a:rPr lang="en-US" dirty="0" err="1" smtClean="0"/>
              <a:t>Persyaratan</a:t>
            </a:r>
            <a:r>
              <a:rPr lang="en-US" dirty="0" smtClean="0"/>
              <a:t>)</a:t>
            </a:r>
            <a:endParaRPr lang="en-US" dirty="0"/>
          </a:p>
        </p:txBody>
      </p:sp>
      <p:sp>
        <p:nvSpPr>
          <p:cNvPr id="3" name="Content Placeholder 2"/>
          <p:cNvSpPr>
            <a:spLocks noGrp="1"/>
          </p:cNvSpPr>
          <p:nvPr>
            <p:ph idx="1"/>
          </p:nvPr>
        </p:nvSpPr>
        <p:spPr/>
        <p:txBody>
          <a:bodyPr/>
          <a:lstStyle/>
          <a:p>
            <a:pPr marL="633222" indent="-514350">
              <a:buNone/>
            </a:pPr>
            <a:r>
              <a:rPr lang="en-US" i="1" dirty="0" smtClean="0"/>
              <a:t>Requirement</a:t>
            </a:r>
            <a:r>
              <a:rPr lang="en-US" dirty="0" smtClean="0"/>
              <a:t> </a:t>
            </a:r>
            <a:r>
              <a:rPr lang="en-US" dirty="0" err="1" smtClean="0"/>
              <a:t>dibagi</a:t>
            </a:r>
            <a:r>
              <a:rPr lang="en-US" dirty="0" smtClean="0"/>
              <a:t> </a:t>
            </a:r>
            <a:r>
              <a:rPr lang="en-US" dirty="0" err="1" smtClean="0"/>
              <a:t>menjadi</a:t>
            </a:r>
            <a:r>
              <a:rPr lang="en-US" dirty="0" smtClean="0"/>
              <a:t> 2 (</a:t>
            </a:r>
            <a:r>
              <a:rPr lang="en-US" dirty="0" err="1" smtClean="0"/>
              <a:t>dua</a:t>
            </a:r>
            <a:r>
              <a:rPr lang="en-US" dirty="0" smtClean="0"/>
              <a:t>):</a:t>
            </a:r>
          </a:p>
          <a:p>
            <a:pPr marL="633222" indent="-514350">
              <a:buAutoNum type="arabicPeriod"/>
            </a:pPr>
            <a:r>
              <a:rPr lang="en-US" i="1" dirty="0" smtClean="0">
                <a:solidFill>
                  <a:srgbClr val="0070C0"/>
                </a:solidFill>
              </a:rPr>
              <a:t>Functional Requirement</a:t>
            </a:r>
            <a:r>
              <a:rPr lang="en-US" dirty="0" smtClean="0">
                <a:solidFill>
                  <a:srgbClr val="0070C0"/>
                </a:solidFill>
              </a:rPr>
              <a:t> (</a:t>
            </a:r>
            <a:r>
              <a:rPr lang="en-US" dirty="0" err="1" smtClean="0">
                <a:solidFill>
                  <a:srgbClr val="0070C0"/>
                </a:solidFill>
              </a:rPr>
              <a:t>persyaratan</a:t>
            </a:r>
            <a:r>
              <a:rPr lang="en-US" dirty="0" smtClean="0">
                <a:solidFill>
                  <a:srgbClr val="0070C0"/>
                </a:solidFill>
              </a:rPr>
              <a:t> </a:t>
            </a:r>
            <a:r>
              <a:rPr lang="en-US" dirty="0" err="1" smtClean="0">
                <a:solidFill>
                  <a:srgbClr val="0070C0"/>
                </a:solidFill>
              </a:rPr>
              <a:t>fungsional</a:t>
            </a:r>
            <a:r>
              <a:rPr lang="en-US" dirty="0" smtClean="0">
                <a:solidFill>
                  <a:srgbClr val="0070C0"/>
                </a:solidFill>
              </a:rPr>
              <a:t>)</a:t>
            </a:r>
          </a:p>
          <a:p>
            <a:pPr marL="925830" lvl="1" indent="-514350">
              <a:buNone/>
            </a:pPr>
            <a:r>
              <a:rPr lang="en-US" dirty="0" smtClean="0"/>
              <a:t>	“</a:t>
            </a:r>
            <a:r>
              <a:rPr lang="en-US" i="1" dirty="0" smtClean="0"/>
              <a:t>Functional requirements define what the system or application will do</a:t>
            </a:r>
            <a:r>
              <a:rPr lang="en-US" dirty="0" smtClean="0"/>
              <a:t>”</a:t>
            </a:r>
          </a:p>
          <a:p>
            <a:pPr marL="633222" indent="-514350">
              <a:buAutoNum type="arabicPeriod"/>
            </a:pPr>
            <a:r>
              <a:rPr lang="en-US" i="1" dirty="0" smtClean="0">
                <a:solidFill>
                  <a:srgbClr val="0070C0"/>
                </a:solidFill>
              </a:rPr>
              <a:t>Non-functional Requirement </a:t>
            </a:r>
            <a:r>
              <a:rPr lang="en-US" dirty="0" smtClean="0">
                <a:solidFill>
                  <a:srgbClr val="0070C0"/>
                </a:solidFill>
              </a:rPr>
              <a:t>(</a:t>
            </a:r>
            <a:r>
              <a:rPr lang="en-US" dirty="0" err="1" smtClean="0">
                <a:solidFill>
                  <a:srgbClr val="0070C0"/>
                </a:solidFill>
              </a:rPr>
              <a:t>persyaratan</a:t>
            </a:r>
            <a:r>
              <a:rPr lang="en-US" dirty="0" smtClean="0">
                <a:solidFill>
                  <a:srgbClr val="0070C0"/>
                </a:solidFill>
              </a:rPr>
              <a:t> non </a:t>
            </a:r>
            <a:r>
              <a:rPr lang="en-US" dirty="0" err="1" smtClean="0">
                <a:solidFill>
                  <a:srgbClr val="0070C0"/>
                </a:solidFill>
              </a:rPr>
              <a:t>fungsional</a:t>
            </a:r>
            <a:r>
              <a:rPr lang="en-US" dirty="0" smtClean="0">
                <a:solidFill>
                  <a:srgbClr val="0070C0"/>
                </a:solidFill>
              </a:rPr>
              <a:t>)</a:t>
            </a:r>
          </a:p>
          <a:p>
            <a:pPr marL="925830" lvl="1" indent="-514350">
              <a:buNone/>
            </a:pPr>
            <a:r>
              <a:rPr lang="en-US" i="1" dirty="0" smtClean="0"/>
              <a:t>	“A software requirement that describes not what the software will do, but how the software will do it, for example software performance requirements, software external interface requirements, design constraints, and software quality attributes” IEEE Definition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 (NFR)</a:t>
            </a:r>
            <a:endParaRPr lang="en-US" dirty="0"/>
          </a:p>
        </p:txBody>
      </p:sp>
      <p:sp>
        <p:nvSpPr>
          <p:cNvPr id="3" name="Content Placeholder 2"/>
          <p:cNvSpPr>
            <a:spLocks noGrp="1"/>
          </p:cNvSpPr>
          <p:nvPr>
            <p:ph idx="1"/>
          </p:nvPr>
        </p:nvSpPr>
        <p:spPr/>
        <p:txBody>
          <a:bodyPr/>
          <a:lstStyle/>
          <a:p>
            <a:r>
              <a:rPr lang="en-US" dirty="0" err="1" smtClean="0"/>
              <a:t>Persyaratan</a:t>
            </a:r>
            <a:r>
              <a:rPr lang="en-US" dirty="0" smtClean="0"/>
              <a:t> </a:t>
            </a:r>
            <a:r>
              <a:rPr lang="en-US" dirty="0" err="1" smtClean="0"/>
              <a:t>perangkat</a:t>
            </a:r>
            <a:r>
              <a:rPr lang="en-US" dirty="0" smtClean="0"/>
              <a:t> </a:t>
            </a:r>
            <a:r>
              <a:rPr lang="en-US" dirty="0" err="1" smtClean="0"/>
              <a:t>lunak</a:t>
            </a:r>
            <a:r>
              <a:rPr lang="en-US" dirty="0" smtClean="0"/>
              <a:t> yang </a:t>
            </a:r>
            <a:r>
              <a:rPr lang="en-US" dirty="0" err="1" smtClean="0"/>
              <a:t>menggambarkan</a:t>
            </a:r>
            <a:r>
              <a:rPr lang="en-US" dirty="0" smtClean="0"/>
              <a:t> </a:t>
            </a:r>
            <a:r>
              <a:rPr lang="en-US" dirty="0" err="1" smtClean="0"/>
              <a:t>bagaimana</a:t>
            </a:r>
            <a:r>
              <a:rPr lang="en-US" dirty="0" smtClean="0"/>
              <a:t> </a:t>
            </a:r>
            <a:r>
              <a:rPr lang="en-US" dirty="0" err="1" smtClean="0"/>
              <a:t>perangkat</a:t>
            </a:r>
            <a:r>
              <a:rPr lang="en-US" dirty="0" smtClean="0"/>
              <a:t> </a:t>
            </a:r>
            <a:r>
              <a:rPr lang="en-US" dirty="0" err="1" smtClean="0"/>
              <a:t>lunak</a:t>
            </a:r>
            <a:r>
              <a:rPr lang="en-US" dirty="0" smtClean="0"/>
              <a:t> </a:t>
            </a:r>
            <a:r>
              <a:rPr lang="en-US" dirty="0" err="1" smtClean="0"/>
              <a:t>akan</a:t>
            </a:r>
            <a:r>
              <a:rPr lang="en-US" dirty="0" smtClean="0"/>
              <a:t> </a:t>
            </a:r>
            <a:r>
              <a:rPr lang="en-US" dirty="0" err="1" smtClean="0"/>
              <a:t>melakukannya</a:t>
            </a:r>
            <a:r>
              <a:rPr lang="en-US" dirty="0" smtClean="0"/>
              <a:t>, </a:t>
            </a:r>
            <a:r>
              <a:rPr lang="en-US" dirty="0" err="1" smtClean="0"/>
              <a:t>misalnya</a:t>
            </a:r>
            <a:r>
              <a:rPr lang="en-US" dirty="0" smtClean="0"/>
              <a:t>, </a:t>
            </a:r>
            <a:r>
              <a:rPr lang="en-US" dirty="0" err="1" smtClean="0"/>
              <a:t>persyaratan</a:t>
            </a:r>
            <a:r>
              <a:rPr lang="en-US" dirty="0" smtClean="0"/>
              <a:t> </a:t>
            </a:r>
            <a:r>
              <a:rPr lang="en-US" dirty="0" err="1" smtClean="0"/>
              <a:t>kinerja</a:t>
            </a:r>
            <a:r>
              <a:rPr lang="en-US" dirty="0" smtClean="0"/>
              <a:t> </a:t>
            </a:r>
            <a:r>
              <a:rPr lang="en-US" dirty="0" err="1" smtClean="0"/>
              <a:t>perangkat</a:t>
            </a:r>
            <a:r>
              <a:rPr lang="en-US" dirty="0" smtClean="0"/>
              <a:t> </a:t>
            </a:r>
            <a:r>
              <a:rPr lang="en-US" dirty="0" err="1" smtClean="0"/>
              <a:t>lunak</a:t>
            </a:r>
            <a:r>
              <a:rPr lang="en-US" dirty="0" smtClean="0"/>
              <a:t>, </a:t>
            </a:r>
            <a:r>
              <a:rPr lang="en-US" dirty="0" err="1" smtClean="0"/>
              <a:t>persyaratan</a:t>
            </a:r>
            <a:r>
              <a:rPr lang="en-US" dirty="0" smtClean="0"/>
              <a:t> </a:t>
            </a:r>
            <a:r>
              <a:rPr lang="en-US" dirty="0" err="1" smtClean="0"/>
              <a:t>antarmuka</a:t>
            </a:r>
            <a:r>
              <a:rPr lang="en-US" dirty="0" smtClean="0"/>
              <a:t> </a:t>
            </a:r>
            <a:r>
              <a:rPr lang="en-US" dirty="0" err="1" smtClean="0"/>
              <a:t>eksternal</a:t>
            </a:r>
            <a:r>
              <a:rPr lang="en-US" dirty="0" smtClean="0"/>
              <a:t> </a:t>
            </a:r>
            <a:r>
              <a:rPr lang="en-US" dirty="0" err="1" smtClean="0"/>
              <a:t>perangkat</a:t>
            </a:r>
            <a:r>
              <a:rPr lang="en-US" dirty="0" smtClean="0"/>
              <a:t> </a:t>
            </a:r>
            <a:r>
              <a:rPr lang="en-US" dirty="0" err="1" smtClean="0"/>
              <a:t>lunak</a:t>
            </a:r>
            <a:r>
              <a:rPr lang="en-US" dirty="0" smtClean="0"/>
              <a:t>, </a:t>
            </a:r>
            <a:r>
              <a:rPr lang="en-US" dirty="0" err="1" smtClean="0"/>
              <a:t>dan</a:t>
            </a:r>
            <a:r>
              <a:rPr lang="en-US" dirty="0" smtClean="0"/>
              <a:t> </a:t>
            </a:r>
            <a:r>
              <a:rPr lang="en-US" dirty="0" err="1" smtClean="0"/>
              <a:t>atribut</a:t>
            </a:r>
            <a:r>
              <a:rPr lang="en-US" dirty="0" smtClean="0"/>
              <a:t> </a:t>
            </a:r>
            <a:r>
              <a:rPr lang="en-US" dirty="0" err="1" smtClean="0"/>
              <a:t>kualitas</a:t>
            </a:r>
            <a:r>
              <a:rPr lang="en-US" dirty="0" smtClean="0"/>
              <a:t> </a:t>
            </a:r>
            <a:r>
              <a:rPr lang="en-US" dirty="0" err="1" smtClean="0"/>
              <a:t>perangkat</a:t>
            </a:r>
            <a:r>
              <a:rPr lang="en-US" dirty="0" smtClean="0"/>
              <a:t> </a:t>
            </a:r>
            <a:r>
              <a:rPr lang="en-US" dirty="0" err="1" smtClean="0"/>
              <a:t>lunak</a:t>
            </a:r>
            <a:r>
              <a:rPr lang="en-US" dirty="0" smtClean="0"/>
              <a:t>. </a:t>
            </a:r>
          </a:p>
          <a:p>
            <a:endParaRPr lang="en-US" dirty="0" smtClean="0"/>
          </a:p>
          <a:p>
            <a:r>
              <a:rPr lang="en-US" dirty="0" err="1" smtClean="0"/>
              <a:t>Persyaratan</a:t>
            </a:r>
            <a:r>
              <a:rPr lang="en-US" dirty="0" smtClean="0"/>
              <a:t> </a:t>
            </a:r>
            <a:r>
              <a:rPr lang="en-US" dirty="0" err="1" smtClean="0"/>
              <a:t>nonfungsional</a:t>
            </a:r>
            <a:r>
              <a:rPr lang="en-US" dirty="0" smtClean="0"/>
              <a:t> </a:t>
            </a:r>
            <a:r>
              <a:rPr lang="en-US" dirty="0" err="1" smtClean="0"/>
              <a:t>sulit</a:t>
            </a:r>
            <a:r>
              <a:rPr lang="en-US" dirty="0" smtClean="0"/>
              <a:t> </a:t>
            </a:r>
            <a:r>
              <a:rPr lang="en-US" dirty="0" err="1" smtClean="0"/>
              <a:t>untuk</a:t>
            </a:r>
            <a:r>
              <a:rPr lang="en-US" dirty="0" smtClean="0"/>
              <a:t> </a:t>
            </a:r>
            <a:r>
              <a:rPr lang="en-US" dirty="0" err="1" smtClean="0"/>
              <a:t>diuji</a:t>
            </a:r>
            <a:r>
              <a:rPr lang="en-US" dirty="0" smtClean="0"/>
              <a:t>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a:t>
            </a:r>
            <a:r>
              <a:rPr lang="en-US" dirty="0" err="1" smtClean="0"/>
              <a:t>mereka</a:t>
            </a:r>
            <a:r>
              <a:rPr lang="en-US" dirty="0" smtClean="0"/>
              <a:t> </a:t>
            </a:r>
            <a:r>
              <a:rPr lang="en-US" dirty="0" err="1" smtClean="0"/>
              <a:t>biasanya</a:t>
            </a:r>
            <a:r>
              <a:rPr lang="en-US" dirty="0" smtClean="0"/>
              <a:t> </a:t>
            </a:r>
            <a:r>
              <a:rPr lang="en-US" dirty="0" err="1" smtClean="0"/>
              <a:t>dievaluasi</a:t>
            </a:r>
            <a:r>
              <a:rPr lang="en-US" dirty="0" smtClean="0"/>
              <a:t> </a:t>
            </a:r>
            <a:r>
              <a:rPr lang="en-US" dirty="0" err="1" smtClean="0"/>
              <a:t>secara</a:t>
            </a:r>
            <a:r>
              <a:rPr lang="en-US" dirty="0" smtClean="0"/>
              <a:t> </a:t>
            </a:r>
            <a:r>
              <a:rPr lang="en-US" dirty="0" err="1" smtClean="0"/>
              <a:t>subyektif</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Functional &amp; Non Functional</a:t>
            </a:r>
            <a:endParaRPr lang="en-US" dirty="0"/>
          </a:p>
        </p:txBody>
      </p:sp>
      <p:sp>
        <p:nvSpPr>
          <p:cNvPr id="3" name="Content Placeholder 2"/>
          <p:cNvSpPr>
            <a:spLocks noGrp="1"/>
          </p:cNvSpPr>
          <p:nvPr>
            <p:ph idx="1"/>
          </p:nvPr>
        </p:nvSpPr>
        <p:spPr/>
        <p:txBody>
          <a:bodyPr/>
          <a:lstStyle/>
          <a:p>
            <a:r>
              <a:rPr lang="en-US" dirty="0" err="1" smtClean="0"/>
              <a:t>Contoh</a:t>
            </a:r>
            <a:r>
              <a:rPr lang="en-US" dirty="0" smtClean="0"/>
              <a:t> </a:t>
            </a:r>
            <a:r>
              <a:rPr lang="en-US" i="1" dirty="0" smtClean="0"/>
              <a:t>Functional &amp; Non Functional requirements </a:t>
            </a:r>
            <a:r>
              <a:rPr lang="en-US" dirty="0" err="1" smtClean="0"/>
              <a:t>dalam</a:t>
            </a:r>
            <a:r>
              <a:rPr lang="en-US" dirty="0" smtClean="0"/>
              <a:t> </a:t>
            </a:r>
            <a:r>
              <a:rPr lang="en-US" dirty="0" err="1" smtClean="0"/>
              <a:t>pengembangan</a:t>
            </a:r>
            <a:r>
              <a:rPr lang="en-US" dirty="0" smtClean="0"/>
              <a:t> </a:t>
            </a:r>
            <a:r>
              <a:rPr lang="en-US" i="1" dirty="0" smtClean="0"/>
              <a:t>Mobile Application</a:t>
            </a:r>
            <a:r>
              <a:rPr lang="en-US" dirty="0" smtClean="0"/>
              <a:t>:</a:t>
            </a:r>
          </a:p>
          <a:p>
            <a:r>
              <a:rPr lang="en-US" i="1" dirty="0" smtClean="0"/>
              <a:t>Functional Requirement:</a:t>
            </a:r>
          </a:p>
          <a:p>
            <a:pPr lvl="1"/>
            <a:r>
              <a:rPr lang="en-US" dirty="0" smtClean="0"/>
              <a:t>Cross platform compatible and works on most mobile browser</a:t>
            </a:r>
          </a:p>
          <a:p>
            <a:pPr lvl="1"/>
            <a:r>
              <a:rPr lang="en-US" dirty="0" smtClean="0"/>
              <a:t>Integrates a selected number of popular social networking sites in one place</a:t>
            </a:r>
          </a:p>
          <a:p>
            <a:pPr lvl="1"/>
            <a:r>
              <a:rPr lang="en-US" dirty="0" smtClean="0"/>
              <a:t>Communicates with social networking APIs</a:t>
            </a:r>
          </a:p>
          <a:p>
            <a:pPr lvl="1"/>
            <a:r>
              <a:rPr lang="en-US" dirty="0" smtClean="0"/>
              <a:t>Uses login and </a:t>
            </a:r>
            <a:r>
              <a:rPr lang="en-US" dirty="0" err="1" smtClean="0"/>
              <a:t>OAuth</a:t>
            </a:r>
            <a:r>
              <a:rPr lang="en-US" dirty="0" smtClean="0"/>
              <a:t> mechanisms to authorize</a:t>
            </a:r>
          </a:p>
          <a:p>
            <a:pPr lvl="1"/>
            <a:r>
              <a:rPr lang="en-US" dirty="0" smtClean="0"/>
              <a:t>Records and monitors social networking activity</a:t>
            </a:r>
          </a:p>
          <a:p>
            <a:pPr lvl="1"/>
            <a:r>
              <a:rPr lang="en-US" dirty="0" smtClean="0"/>
              <a:t>Stores the data locally Displays total statistics for the user</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Functional &amp; Non Functional</a:t>
            </a:r>
            <a:endParaRPr lang="en-US" dirty="0"/>
          </a:p>
        </p:txBody>
      </p:sp>
      <p:sp>
        <p:nvSpPr>
          <p:cNvPr id="3" name="Content Placeholder 2"/>
          <p:cNvSpPr>
            <a:spLocks noGrp="1"/>
          </p:cNvSpPr>
          <p:nvPr>
            <p:ph idx="1"/>
          </p:nvPr>
        </p:nvSpPr>
        <p:spPr/>
        <p:txBody>
          <a:bodyPr/>
          <a:lstStyle/>
          <a:p>
            <a:r>
              <a:rPr lang="en-US" dirty="0" smtClean="0"/>
              <a:t>Non functional requirements</a:t>
            </a:r>
          </a:p>
          <a:p>
            <a:pPr lvl="1"/>
            <a:r>
              <a:rPr lang="en-US" dirty="0" smtClean="0"/>
              <a:t>Record statistics accurately</a:t>
            </a:r>
          </a:p>
          <a:p>
            <a:pPr lvl="1"/>
            <a:r>
              <a:rPr lang="en-US" dirty="0" smtClean="0"/>
              <a:t>Fast navigation</a:t>
            </a:r>
          </a:p>
          <a:p>
            <a:pPr lvl="1"/>
            <a:r>
              <a:rPr lang="en-US" dirty="0" smtClean="0"/>
              <a:t>Flexibility to choose which sites they want to integrate out of 3 and do not always have to use all 3. For example; the user should still be able to use </a:t>
            </a:r>
            <a:r>
              <a:rPr lang="en-US" dirty="0" err="1" smtClean="0"/>
              <a:t>Facebook</a:t>
            </a:r>
            <a:r>
              <a:rPr lang="en-US" dirty="0" smtClean="0"/>
              <a:t> and Twitter in the App and leave out YouTube (if they are not interested </a:t>
            </a:r>
            <a:r>
              <a:rPr lang="en-US" dirty="0" err="1" smtClean="0"/>
              <a:t>inYouTube</a:t>
            </a:r>
            <a:r>
              <a:rPr lang="en-US" dirty="0" smtClean="0"/>
              <a:t>).</a:t>
            </a:r>
          </a:p>
          <a:p>
            <a:pPr lvl="1"/>
            <a:r>
              <a:rPr lang="en-US" dirty="0" smtClean="0"/>
              <a:t>App should be able to function with chosen sites.</a:t>
            </a:r>
          </a:p>
          <a:p>
            <a:pPr lvl="1"/>
            <a:r>
              <a:rPr lang="en-US" dirty="0" smtClean="0"/>
              <a:t>Should be flexible in terms of being able to integrate other popular social networking sites too</a:t>
            </a:r>
          </a:p>
          <a:p>
            <a:pPr lvl="1"/>
            <a:r>
              <a:rPr lang="en-US" dirty="0" smtClean="0"/>
              <a:t>Should be available to users to use anytime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Model: Artifacts</a:t>
            </a:r>
            <a:endParaRPr lang="en-US" dirty="0"/>
          </a:p>
        </p:txBody>
      </p:sp>
      <p:sp>
        <p:nvSpPr>
          <p:cNvPr id="3" name="Content Placeholder 2"/>
          <p:cNvSpPr>
            <a:spLocks noGrp="1"/>
          </p:cNvSpPr>
          <p:nvPr>
            <p:ph idx="1"/>
          </p:nvPr>
        </p:nvSpPr>
        <p:spPr/>
        <p:txBody>
          <a:bodyPr/>
          <a:lstStyle/>
          <a:p>
            <a:r>
              <a:rPr lang="en-US" sz="3200" i="1" dirty="0" smtClean="0"/>
              <a:t>Vision Document</a:t>
            </a:r>
            <a:endParaRPr lang="id-ID" sz="3200" i="1" dirty="0" smtClean="0"/>
          </a:p>
          <a:p>
            <a:endParaRPr lang="en-US" sz="3200" i="1" dirty="0" smtClean="0"/>
          </a:p>
          <a:p>
            <a:r>
              <a:rPr lang="en-US" sz="3200" i="1" dirty="0" smtClean="0"/>
              <a:t>Requirements Document</a:t>
            </a:r>
          </a:p>
          <a:p>
            <a:pPr lvl="1"/>
            <a:r>
              <a:rPr lang="en-US" sz="2800" i="1" dirty="0" smtClean="0"/>
              <a:t>Functional Requirements</a:t>
            </a:r>
          </a:p>
          <a:p>
            <a:pPr lvl="1"/>
            <a:r>
              <a:rPr lang="en-US" sz="2800" i="1" dirty="0" smtClean="0"/>
              <a:t>Non-functional Requirements</a:t>
            </a:r>
          </a:p>
          <a:p>
            <a:pPr lvl="1"/>
            <a:endParaRPr lang="en-US" sz="2800" i="1"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Vision Document</a:t>
            </a:r>
            <a:endParaRPr lang="en-US" dirty="0"/>
          </a:p>
        </p:txBody>
      </p:sp>
      <p:sp>
        <p:nvSpPr>
          <p:cNvPr id="3" name="Content Placeholder 2"/>
          <p:cNvSpPr>
            <a:spLocks noGrp="1"/>
          </p:cNvSpPr>
          <p:nvPr>
            <p:ph idx="1"/>
          </p:nvPr>
        </p:nvSpPr>
        <p:spPr/>
        <p:txBody>
          <a:bodyPr/>
          <a:lstStyle/>
          <a:p>
            <a:r>
              <a:rPr lang="en-US" sz="3200" b="1" dirty="0" err="1" smtClean="0">
                <a:solidFill>
                  <a:srgbClr val="0070C0"/>
                </a:solidFill>
              </a:rPr>
              <a:t>Dokumen</a:t>
            </a:r>
            <a:r>
              <a:rPr lang="en-US" sz="3200" b="1" dirty="0" smtClean="0">
                <a:solidFill>
                  <a:srgbClr val="0070C0"/>
                </a:solidFill>
              </a:rPr>
              <a:t> </a:t>
            </a:r>
            <a:r>
              <a:rPr lang="en-US" sz="3200" b="1" dirty="0" err="1" smtClean="0">
                <a:solidFill>
                  <a:srgbClr val="0070C0"/>
                </a:solidFill>
              </a:rPr>
              <a:t>Visi</a:t>
            </a:r>
            <a:r>
              <a:rPr lang="en-US" sz="3200" dirty="0" smtClean="0"/>
              <a:t> </a:t>
            </a:r>
            <a:r>
              <a:rPr lang="en-US" sz="3200" dirty="0" err="1" smtClean="0"/>
              <a:t>adalah</a:t>
            </a:r>
            <a:r>
              <a:rPr lang="en-US" sz="3200" dirty="0" smtClean="0"/>
              <a:t> </a:t>
            </a:r>
            <a:r>
              <a:rPr lang="en-US" sz="3200" dirty="0" err="1" smtClean="0"/>
              <a:t>gambaran</a:t>
            </a:r>
            <a:r>
              <a:rPr lang="en-US" sz="3200" dirty="0" smtClean="0"/>
              <a:t> </a:t>
            </a:r>
            <a:r>
              <a:rPr lang="en-US" sz="3200" dirty="0" err="1" smtClean="0"/>
              <a:t>dari</a:t>
            </a:r>
            <a:r>
              <a:rPr lang="en-US" sz="3200" dirty="0" smtClean="0"/>
              <a:t> </a:t>
            </a:r>
            <a:r>
              <a:rPr lang="en-US" sz="3200" dirty="0" err="1" smtClean="0"/>
              <a:t>seluruh</a:t>
            </a:r>
            <a:r>
              <a:rPr lang="en-US" sz="3200" dirty="0" smtClean="0"/>
              <a:t> </a:t>
            </a:r>
            <a:r>
              <a:rPr lang="en-US" sz="3200" dirty="0" err="1" smtClean="0"/>
              <a:t>proyek</a:t>
            </a:r>
            <a:r>
              <a:rPr lang="en-US" sz="3200" dirty="0" smtClean="0"/>
              <a:t> </a:t>
            </a:r>
            <a:r>
              <a:rPr lang="en-US" sz="3200" dirty="0" err="1" smtClean="0"/>
              <a:t>dan</a:t>
            </a:r>
            <a:r>
              <a:rPr lang="en-US" sz="3200" dirty="0" smtClean="0"/>
              <a:t> </a:t>
            </a:r>
            <a:r>
              <a:rPr lang="en-US" sz="3200" dirty="0" err="1" smtClean="0"/>
              <a:t>merupakan</a:t>
            </a:r>
            <a:r>
              <a:rPr lang="en-US" sz="3200" dirty="0" smtClean="0"/>
              <a:t> </a:t>
            </a:r>
            <a:r>
              <a:rPr lang="en-US" sz="3200" dirty="0" err="1" smtClean="0"/>
              <a:t>sumber</a:t>
            </a:r>
            <a:r>
              <a:rPr lang="en-US" sz="3200" dirty="0" smtClean="0"/>
              <a:t>/</a:t>
            </a:r>
            <a:r>
              <a:rPr lang="en-US" sz="3200" dirty="0" err="1" smtClean="0"/>
              <a:t>alasan</a:t>
            </a:r>
            <a:r>
              <a:rPr lang="en-US" sz="3200" dirty="0" smtClean="0"/>
              <a:t> yang </a:t>
            </a:r>
            <a:r>
              <a:rPr lang="en-US" sz="3200" dirty="0" err="1" smtClean="0"/>
              <a:t>mendorong</a:t>
            </a:r>
            <a:r>
              <a:rPr lang="en-US" sz="3200" dirty="0" smtClean="0"/>
              <a:t> </a:t>
            </a:r>
            <a:r>
              <a:rPr lang="en-US" sz="3200" dirty="0" err="1" smtClean="0"/>
              <a:t>semua</a:t>
            </a:r>
            <a:r>
              <a:rPr lang="en-US" sz="3200" dirty="0" smtClean="0"/>
              <a:t> </a:t>
            </a:r>
            <a:r>
              <a:rPr lang="en-US" sz="3200" dirty="0" err="1" smtClean="0"/>
              <a:t>keputusan</a:t>
            </a:r>
            <a:r>
              <a:rPr lang="en-US" sz="3200" dirty="0" smtClean="0"/>
              <a:t> yang </a:t>
            </a:r>
            <a:r>
              <a:rPr lang="en-US" sz="3200" dirty="0" err="1" smtClean="0"/>
              <a:t>dibuat</a:t>
            </a:r>
            <a:r>
              <a:rPr lang="en-US" sz="3200" dirty="0" smtClean="0"/>
              <a:t> </a:t>
            </a:r>
            <a:r>
              <a:rPr lang="en-US" sz="3200" dirty="0" err="1" smtClean="0"/>
              <a:t>selama</a:t>
            </a:r>
            <a:r>
              <a:rPr lang="en-US" sz="3200" dirty="0" smtClean="0"/>
              <a:t> </a:t>
            </a:r>
            <a:r>
              <a:rPr lang="en-US" sz="3200" dirty="0" err="1" smtClean="0"/>
              <a:t>proses</a:t>
            </a:r>
            <a:r>
              <a:rPr lang="en-US" sz="3200" dirty="0" smtClean="0"/>
              <a:t> </a:t>
            </a:r>
            <a:r>
              <a:rPr lang="en-US" sz="3200" dirty="0" err="1" smtClean="0"/>
              <a:t>pembangunan</a:t>
            </a:r>
            <a:endParaRPr lang="en-US" sz="3200" dirty="0" smtClean="0"/>
          </a:p>
          <a:p>
            <a:endParaRPr lang="en-US" sz="3200" dirty="0" smtClean="0"/>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a:t>
            </a:r>
            <a:endParaRPr lang="en-US" dirty="0"/>
          </a:p>
        </p:txBody>
      </p:sp>
      <p:sp>
        <p:nvSpPr>
          <p:cNvPr id="3" name="Content Placeholder 2"/>
          <p:cNvSpPr>
            <a:spLocks noGrp="1"/>
          </p:cNvSpPr>
          <p:nvPr>
            <p:ph idx="1"/>
          </p:nvPr>
        </p:nvSpPr>
        <p:spPr/>
        <p:txBody>
          <a:bodyPr/>
          <a:lstStyle/>
          <a:p>
            <a:r>
              <a:rPr lang="en-US" sz="3200" dirty="0" err="1" smtClean="0"/>
              <a:t>Kebanyakan</a:t>
            </a:r>
            <a:r>
              <a:rPr lang="en-US" sz="3200" dirty="0" smtClean="0"/>
              <a:t> </a:t>
            </a:r>
            <a:r>
              <a:rPr lang="en-US" sz="3200" dirty="0" err="1" smtClean="0"/>
              <a:t>kegagalan</a:t>
            </a:r>
            <a:r>
              <a:rPr lang="en-US" sz="3200" dirty="0" smtClean="0"/>
              <a:t> </a:t>
            </a:r>
            <a:r>
              <a:rPr lang="en-US" sz="3200" dirty="0" err="1" smtClean="0"/>
              <a:t>pengembangan</a:t>
            </a:r>
            <a:r>
              <a:rPr lang="en-US" sz="3200" dirty="0" smtClean="0"/>
              <a:t> </a:t>
            </a:r>
            <a:r>
              <a:rPr lang="en-US" sz="3200" i="1" dirty="0" smtClean="0"/>
              <a:t>software</a:t>
            </a:r>
            <a:r>
              <a:rPr lang="en-US" sz="3200" dirty="0" smtClean="0"/>
              <a:t> </a:t>
            </a:r>
            <a:r>
              <a:rPr lang="en-US" sz="3200" dirty="0" err="1" smtClean="0"/>
              <a:t>disebabkan</a:t>
            </a:r>
            <a:r>
              <a:rPr lang="en-US" sz="3200" dirty="0" smtClean="0"/>
              <a:t> </a:t>
            </a:r>
            <a:r>
              <a:rPr lang="en-US" sz="3200" dirty="0" err="1" smtClean="0"/>
              <a:t>karena</a:t>
            </a:r>
            <a:r>
              <a:rPr lang="en-US" sz="3200" dirty="0" smtClean="0"/>
              <a:t> </a:t>
            </a:r>
            <a:r>
              <a:rPr lang="en-US" sz="3200" dirty="0" err="1" smtClean="0"/>
              <a:t>adanya</a:t>
            </a:r>
            <a:r>
              <a:rPr lang="en-US" sz="3200" dirty="0" smtClean="0"/>
              <a:t>: </a:t>
            </a:r>
          </a:p>
          <a:p>
            <a:pPr lvl="1"/>
            <a:r>
              <a:rPr lang="en-US" sz="2800" dirty="0" err="1" smtClean="0"/>
              <a:t>Ketidakkonsistenan</a:t>
            </a:r>
            <a:r>
              <a:rPr lang="en-US" sz="2800" dirty="0" smtClean="0"/>
              <a:t> (</a:t>
            </a:r>
            <a:r>
              <a:rPr lang="en-US" sz="2800" i="1" dirty="0" smtClean="0"/>
              <a:t>inconsistent</a:t>
            </a:r>
            <a:r>
              <a:rPr lang="en-US" sz="2800" dirty="0" smtClean="0"/>
              <a:t>), </a:t>
            </a:r>
          </a:p>
          <a:p>
            <a:pPr lvl="1"/>
            <a:r>
              <a:rPr lang="en-US" sz="2800" dirty="0" err="1" smtClean="0"/>
              <a:t>Ketidaklengkapan</a:t>
            </a:r>
            <a:r>
              <a:rPr lang="en-US" sz="2800" dirty="0" smtClean="0"/>
              <a:t> (</a:t>
            </a:r>
            <a:r>
              <a:rPr lang="en-US" sz="2800" i="1" dirty="0" smtClean="0"/>
              <a:t>incomplete</a:t>
            </a:r>
            <a:r>
              <a:rPr lang="en-US" sz="2800" dirty="0" smtClean="0"/>
              <a:t>), </a:t>
            </a:r>
            <a:r>
              <a:rPr lang="en-US" sz="2800" dirty="0" err="1" smtClean="0"/>
              <a:t>maupun</a:t>
            </a:r>
            <a:r>
              <a:rPr lang="en-US" sz="2800" dirty="0" smtClean="0"/>
              <a:t> </a:t>
            </a:r>
          </a:p>
          <a:p>
            <a:pPr lvl="1"/>
            <a:r>
              <a:rPr lang="en-US" sz="2800" dirty="0" err="1" smtClean="0"/>
              <a:t>Ketidakbenaran</a:t>
            </a:r>
            <a:r>
              <a:rPr lang="en-US" sz="2800" dirty="0" smtClean="0"/>
              <a:t> (</a:t>
            </a:r>
            <a:r>
              <a:rPr lang="en-US" sz="2800" i="1" dirty="0" smtClean="0"/>
              <a:t>incorrect</a:t>
            </a:r>
            <a:r>
              <a:rPr lang="en-US" sz="2800" dirty="0" smtClean="0"/>
              <a:t>) </a:t>
            </a:r>
            <a:r>
              <a:rPr lang="en-US" sz="2800" dirty="0" err="1" smtClean="0"/>
              <a:t>dari</a:t>
            </a:r>
            <a:r>
              <a:rPr lang="en-US" sz="2800" dirty="0" smtClean="0"/>
              <a:t> </a:t>
            </a:r>
            <a:r>
              <a:rPr lang="en-US" sz="2800" i="1" dirty="0" smtClean="0"/>
              <a:t>requirements specification</a:t>
            </a:r>
            <a:r>
              <a:rPr lang="en-US" sz="2800" dirty="0" smtClean="0"/>
              <a:t> (</a:t>
            </a:r>
            <a:r>
              <a:rPr lang="en-US" sz="2800" dirty="0" err="1" smtClean="0"/>
              <a:t>spesifikasi</a:t>
            </a:r>
            <a:r>
              <a:rPr lang="en-US" sz="2800" dirty="0" smtClean="0"/>
              <a:t> </a:t>
            </a:r>
            <a:r>
              <a:rPr lang="en-US" sz="2800" dirty="0" err="1" smtClean="0"/>
              <a:t>kebutuhan</a:t>
            </a:r>
            <a:r>
              <a:rPr lang="en-US" sz="2800" dirty="0" smtClean="0"/>
              <a:t>)</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Vision Document (cont)</a:t>
            </a:r>
            <a:endParaRPr lang="en-US" dirty="0"/>
          </a:p>
        </p:txBody>
      </p:sp>
      <p:sp>
        <p:nvSpPr>
          <p:cNvPr id="3" name="Content Placeholder 2"/>
          <p:cNvSpPr>
            <a:spLocks noGrp="1"/>
          </p:cNvSpPr>
          <p:nvPr>
            <p:ph idx="1"/>
          </p:nvPr>
        </p:nvSpPr>
        <p:spPr/>
        <p:txBody>
          <a:bodyPr/>
          <a:lstStyle/>
          <a:p>
            <a:r>
              <a:rPr lang="en-US" sz="3200" dirty="0" err="1" smtClean="0"/>
              <a:t>Dokumen</a:t>
            </a:r>
            <a:r>
              <a:rPr lang="en-US" sz="3200" dirty="0" smtClean="0"/>
              <a:t> </a:t>
            </a:r>
            <a:r>
              <a:rPr lang="en-US" sz="3200" dirty="0" err="1" smtClean="0"/>
              <a:t>visi</a:t>
            </a:r>
            <a:r>
              <a:rPr lang="en-US" sz="3200" dirty="0" smtClean="0"/>
              <a:t> </a:t>
            </a:r>
            <a:r>
              <a:rPr lang="en-US" sz="3200" dirty="0" err="1" smtClean="0"/>
              <a:t>memuat</a:t>
            </a:r>
            <a:r>
              <a:rPr lang="en-US" sz="3200" dirty="0" smtClean="0"/>
              <a:t> </a:t>
            </a:r>
            <a:r>
              <a:rPr lang="en-US" sz="3200" dirty="0" err="1" smtClean="0"/>
              <a:t>beberapa</a:t>
            </a:r>
            <a:r>
              <a:rPr lang="en-US" sz="3200" dirty="0" smtClean="0"/>
              <a:t> </a:t>
            </a:r>
            <a:r>
              <a:rPr lang="en-US" sz="3200" dirty="0" err="1" smtClean="0"/>
              <a:t>elemen</a:t>
            </a:r>
            <a:r>
              <a:rPr lang="en-US" sz="3200" dirty="0" smtClean="0"/>
              <a:t> </a:t>
            </a:r>
            <a:r>
              <a:rPr lang="en-US" sz="3200" dirty="0" err="1" smtClean="0"/>
              <a:t>kunci</a:t>
            </a:r>
            <a:r>
              <a:rPr lang="en-US" sz="3200" dirty="0" smtClean="0"/>
              <a:t>:</a:t>
            </a:r>
          </a:p>
          <a:p>
            <a:pPr lvl="1"/>
            <a:r>
              <a:rPr lang="en-US" sz="2800" dirty="0" err="1" smtClean="0"/>
              <a:t>Deskripsi</a:t>
            </a:r>
            <a:r>
              <a:rPr lang="en-US" sz="2800" dirty="0" smtClean="0"/>
              <a:t> </a:t>
            </a:r>
            <a:r>
              <a:rPr lang="en-US" sz="2800" dirty="0" err="1" smtClean="0"/>
              <a:t>Masalah</a:t>
            </a:r>
            <a:endParaRPr lang="en-US" sz="2800" dirty="0" smtClean="0"/>
          </a:p>
          <a:p>
            <a:pPr lvl="1"/>
            <a:r>
              <a:rPr lang="en-US" sz="2800" dirty="0" err="1" smtClean="0"/>
              <a:t>Daftar</a:t>
            </a:r>
            <a:r>
              <a:rPr lang="en-US" sz="2800" dirty="0" smtClean="0"/>
              <a:t> </a:t>
            </a:r>
            <a:r>
              <a:rPr lang="en-US" sz="2800" dirty="0" err="1" smtClean="0"/>
              <a:t>para</a:t>
            </a:r>
            <a:r>
              <a:rPr lang="en-US" sz="2800" dirty="0" smtClean="0"/>
              <a:t> </a:t>
            </a:r>
            <a:r>
              <a:rPr lang="en-US" sz="2800" i="1" dirty="0" smtClean="0"/>
              <a:t>stakeholder </a:t>
            </a:r>
            <a:r>
              <a:rPr lang="en-US" sz="2800" dirty="0" err="1" smtClean="0"/>
              <a:t>dan</a:t>
            </a:r>
            <a:r>
              <a:rPr lang="en-US" sz="2800" dirty="0" smtClean="0"/>
              <a:t> </a:t>
            </a:r>
            <a:r>
              <a:rPr lang="en-US" sz="2800" dirty="0" err="1" smtClean="0"/>
              <a:t>pandangan</a:t>
            </a:r>
            <a:r>
              <a:rPr lang="en-US" sz="2800" dirty="0" smtClean="0"/>
              <a:t> </a:t>
            </a:r>
            <a:r>
              <a:rPr lang="en-US" sz="2800" dirty="0" err="1" smtClean="0"/>
              <a:t>mereka</a:t>
            </a:r>
            <a:r>
              <a:rPr lang="en-US" sz="2800" dirty="0" smtClean="0"/>
              <a:t> </a:t>
            </a:r>
            <a:r>
              <a:rPr lang="en-US" sz="2800" dirty="0" err="1" smtClean="0"/>
              <a:t>tentang</a:t>
            </a:r>
            <a:r>
              <a:rPr lang="en-US" sz="2800" dirty="0" smtClean="0"/>
              <a:t> </a:t>
            </a:r>
            <a:r>
              <a:rPr lang="en-US" sz="2800" dirty="0" err="1" smtClean="0"/>
              <a:t>sistem</a:t>
            </a:r>
            <a:endParaRPr lang="en-US" sz="2800" dirty="0" smtClean="0"/>
          </a:p>
          <a:p>
            <a:pPr lvl="1"/>
            <a:r>
              <a:rPr lang="en-US" sz="2800" dirty="0" err="1" smtClean="0"/>
              <a:t>Garis</a:t>
            </a:r>
            <a:r>
              <a:rPr lang="en-US" sz="2800" dirty="0" smtClean="0"/>
              <a:t> </a:t>
            </a:r>
            <a:r>
              <a:rPr lang="en-US" sz="2800" dirty="0" err="1" smtClean="0"/>
              <a:t>besar</a:t>
            </a:r>
            <a:r>
              <a:rPr lang="en-US" sz="2800" dirty="0" smtClean="0"/>
              <a:t> </a:t>
            </a:r>
            <a:r>
              <a:rPr lang="en-US" sz="2800" dirty="0" err="1" smtClean="0"/>
              <a:t>ruang</a:t>
            </a:r>
            <a:r>
              <a:rPr lang="en-US" sz="2800" dirty="0" smtClean="0"/>
              <a:t> </a:t>
            </a:r>
            <a:r>
              <a:rPr lang="en-US" sz="2800" dirty="0" err="1" smtClean="0"/>
              <a:t>lingkup</a:t>
            </a:r>
            <a:r>
              <a:rPr lang="en-US" sz="2800" i="1" dirty="0" smtClean="0"/>
              <a:t> (scope)</a:t>
            </a:r>
            <a:r>
              <a:rPr lang="en-US" sz="2800" dirty="0" smtClean="0"/>
              <a:t> </a:t>
            </a:r>
            <a:r>
              <a:rPr lang="en-US" sz="2800" dirty="0" err="1" smtClean="0"/>
              <a:t>proyek</a:t>
            </a:r>
            <a:endParaRPr lang="en-US" sz="2800" dirty="0" smtClean="0"/>
          </a:p>
          <a:p>
            <a:pPr lvl="1"/>
            <a:r>
              <a:rPr lang="sv-SE" sz="2800" dirty="0" smtClean="0"/>
              <a:t>Garis besar solusi perangkat lunak</a:t>
            </a:r>
            <a:endParaRPr lang="en-US" sz="2800" dirty="0" smtClean="0"/>
          </a:p>
          <a:p>
            <a:endParaRPr lang="en-US" sz="3200" dirty="0" smtClean="0"/>
          </a:p>
          <a:p>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Keluaran Pemodelan Kebutuhan Web</a:t>
            </a:r>
            <a:endParaRPr lang="id-ID" dirty="0"/>
          </a:p>
        </p:txBody>
      </p:sp>
      <p:sp>
        <p:nvSpPr>
          <p:cNvPr id="3" name="Content Placeholder 2"/>
          <p:cNvSpPr>
            <a:spLocks noGrp="1"/>
          </p:cNvSpPr>
          <p:nvPr>
            <p:ph idx="1"/>
          </p:nvPr>
        </p:nvSpPr>
        <p:spPr/>
        <p:txBody>
          <a:bodyPr/>
          <a:lstStyle/>
          <a:p>
            <a:r>
              <a:rPr lang="id-ID" dirty="0" smtClean="0"/>
              <a:t>Ada 5 jenis keas model yang utama untuk aplikasi web:</a:t>
            </a:r>
          </a:p>
          <a:p>
            <a:pPr lvl="1"/>
            <a:r>
              <a:rPr lang="id-ID" dirty="0" smtClean="0"/>
              <a:t>Model Isi</a:t>
            </a:r>
          </a:p>
          <a:p>
            <a:pPr lvl="1"/>
            <a:r>
              <a:rPr lang="id-ID" dirty="0" smtClean="0"/>
              <a:t>Model Interaksi</a:t>
            </a:r>
          </a:p>
          <a:p>
            <a:pPr lvl="1"/>
            <a:r>
              <a:rPr lang="id-ID" dirty="0" smtClean="0"/>
              <a:t>Model Fungsional</a:t>
            </a:r>
          </a:p>
          <a:p>
            <a:pPr lvl="1"/>
            <a:r>
              <a:rPr lang="id-ID" dirty="0" smtClean="0"/>
              <a:t>Model Navigasi</a:t>
            </a:r>
          </a:p>
          <a:p>
            <a:pPr lvl="1"/>
            <a:r>
              <a:rPr lang="id-ID" dirty="0" smtClean="0"/>
              <a:t>Model Konfirgurasi</a:t>
            </a:r>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Keluaran Pemodelan Kebutuhan Web</a:t>
            </a:r>
            <a:endParaRPr lang="id-ID" dirty="0"/>
          </a:p>
        </p:txBody>
      </p:sp>
      <p:sp>
        <p:nvSpPr>
          <p:cNvPr id="3" name="Content Placeholder 2"/>
          <p:cNvSpPr>
            <a:spLocks noGrp="1"/>
          </p:cNvSpPr>
          <p:nvPr>
            <p:ph idx="1"/>
          </p:nvPr>
        </p:nvSpPr>
        <p:spPr/>
        <p:txBody>
          <a:bodyPr/>
          <a:lstStyle/>
          <a:p>
            <a:r>
              <a:rPr lang="id-ID" dirty="0" smtClean="0"/>
              <a:t>Model Isi</a:t>
            </a:r>
          </a:p>
          <a:p>
            <a:pPr lvl="1"/>
            <a:r>
              <a:rPr lang="id-ID" dirty="0" smtClean="0"/>
              <a:t>Engidentifikasi sejumlah besar isi yang akan ada dalam aplikasi web, termasuk di dalamnya adalah teks, grafik &amp; gambar, video, dan data suara</a:t>
            </a:r>
          </a:p>
          <a:p>
            <a:r>
              <a:rPr lang="id-ID" dirty="0" smtClean="0"/>
              <a:t>Model Interaksi</a:t>
            </a:r>
          </a:p>
          <a:p>
            <a:pPr lvl="1"/>
            <a:r>
              <a:rPr lang="id-ID" dirty="0" smtClean="0"/>
              <a:t>Mendefinisikan bagaimana caranya para pengguna akan berinteraksi dengan aplikasi web</a:t>
            </a:r>
          </a:p>
          <a:p>
            <a:r>
              <a:rPr lang="id-ID" dirty="0" smtClean="0"/>
              <a:t>Model Fungsional</a:t>
            </a:r>
          </a:p>
          <a:p>
            <a:pPr lvl="1"/>
            <a:r>
              <a:rPr lang="id-ID" dirty="0" smtClean="0"/>
              <a:t>Mendefinisikan operasi-operasi yang akan diterapkan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Keluaran Pemodelan Kebutuhan Web</a:t>
            </a:r>
            <a:endParaRPr lang="id-ID" dirty="0"/>
          </a:p>
        </p:txBody>
      </p:sp>
      <p:sp>
        <p:nvSpPr>
          <p:cNvPr id="3" name="Content Placeholder 2"/>
          <p:cNvSpPr>
            <a:spLocks noGrp="1"/>
          </p:cNvSpPr>
          <p:nvPr>
            <p:ph idx="1"/>
          </p:nvPr>
        </p:nvSpPr>
        <p:spPr/>
        <p:txBody>
          <a:bodyPr/>
          <a:lstStyle/>
          <a:p>
            <a:r>
              <a:rPr lang="id-ID" dirty="0" smtClean="0"/>
              <a:t>Model Navigasi</a:t>
            </a:r>
          </a:p>
          <a:p>
            <a:pPr lvl="1"/>
            <a:r>
              <a:rPr lang="id-ID" dirty="0" smtClean="0"/>
              <a:t>Mendefinisikan strategi navigasi keseluruhan untuk aplikasi web yang sedang dikembangkan</a:t>
            </a:r>
          </a:p>
          <a:p>
            <a:r>
              <a:rPr lang="id-ID" dirty="0" smtClean="0"/>
              <a:t>Model Interaksi</a:t>
            </a:r>
          </a:p>
          <a:p>
            <a:pPr lvl="1"/>
            <a:r>
              <a:rPr lang="id-ID" dirty="0" smtClean="0"/>
              <a:t>Mendefinisikan lingkungan serta infrastruktur dimana aplikasi berada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altLang="ko-KR" smtClean="0">
              <a:ea typeface="Gulim" pitchFamily="34" charset="-127"/>
            </a:endParaRPr>
          </a:p>
        </p:txBody>
      </p:sp>
      <p:pic>
        <p:nvPicPr>
          <p:cNvPr id="6" name="Picture 5"/>
          <p:cNvPicPr>
            <a:picLocks noChangeAspect="1"/>
          </p:cNvPicPr>
          <p:nvPr/>
        </p:nvPicPr>
        <p:blipFill>
          <a:blip r:embed="rId2">
            <a:duotone>
              <a:schemeClr val="accent1">
                <a:shade val="45000"/>
                <a:satMod val="135000"/>
              </a:schemeClr>
              <a:prstClr val="white"/>
            </a:duotone>
            <a:extLst/>
          </a:blip>
          <a:stretch>
            <a:fillRect/>
          </a:stretch>
        </p:blipFill>
        <p:spPr>
          <a:xfrm>
            <a:off x="2627784" y="1340768"/>
            <a:ext cx="3888432" cy="46175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a:t>
            </a:r>
            <a:endParaRPr lang="en-US" dirty="0"/>
          </a:p>
        </p:txBody>
      </p:sp>
      <p:sp>
        <p:nvSpPr>
          <p:cNvPr id="3" name="Content Placeholder 2"/>
          <p:cNvSpPr>
            <a:spLocks noGrp="1"/>
          </p:cNvSpPr>
          <p:nvPr>
            <p:ph idx="1"/>
          </p:nvPr>
        </p:nvSpPr>
        <p:spPr/>
        <p:txBody>
          <a:bodyPr/>
          <a:lstStyle/>
          <a:p>
            <a:r>
              <a:rPr lang="en-US" sz="3200" dirty="0" err="1" smtClean="0"/>
              <a:t>Studi</a:t>
            </a:r>
            <a:r>
              <a:rPr lang="en-US" sz="3200" dirty="0" smtClean="0"/>
              <a:t> </a:t>
            </a:r>
            <a:r>
              <a:rPr lang="en-US" sz="3200" dirty="0" err="1" smtClean="0"/>
              <a:t>di</a:t>
            </a:r>
            <a:r>
              <a:rPr lang="en-US" sz="3200" dirty="0" smtClean="0"/>
              <a:t> The Standish Group </a:t>
            </a:r>
            <a:r>
              <a:rPr lang="en-US" sz="3200" dirty="0" err="1" smtClean="0"/>
              <a:t>mencatat</a:t>
            </a:r>
            <a:r>
              <a:rPr lang="en-US" sz="3200" dirty="0" smtClean="0"/>
              <a:t> </a:t>
            </a:r>
            <a:r>
              <a:rPr lang="en-US" sz="3200" dirty="0" err="1" smtClean="0"/>
              <a:t>bahwa</a:t>
            </a:r>
            <a:r>
              <a:rPr lang="en-US" sz="3200" dirty="0" smtClean="0"/>
              <a:t> </a:t>
            </a:r>
            <a:r>
              <a:rPr lang="en-US" sz="3200" dirty="0" err="1" smtClean="0"/>
              <a:t>prosentase</a:t>
            </a:r>
            <a:r>
              <a:rPr lang="en-US" sz="3200" dirty="0" smtClean="0"/>
              <a:t> </a:t>
            </a:r>
            <a:r>
              <a:rPr lang="en-US" sz="3200" dirty="0" err="1" smtClean="0"/>
              <a:t>akumulatif</a:t>
            </a:r>
            <a:r>
              <a:rPr lang="en-US" sz="3200" dirty="0" smtClean="0"/>
              <a:t> </a:t>
            </a:r>
            <a:r>
              <a:rPr lang="en-US" sz="3200" dirty="0" err="1" smtClean="0"/>
              <a:t>kegagalan</a:t>
            </a:r>
            <a:r>
              <a:rPr lang="en-US" sz="3200" dirty="0" smtClean="0"/>
              <a:t> </a:t>
            </a:r>
            <a:r>
              <a:rPr lang="en-US" sz="3200" dirty="0" err="1" smtClean="0"/>
              <a:t>sebuah</a:t>
            </a:r>
            <a:r>
              <a:rPr lang="en-US" sz="3200" dirty="0" smtClean="0"/>
              <a:t> project </a:t>
            </a:r>
            <a:r>
              <a:rPr lang="en-US" sz="3200" dirty="0" err="1" smtClean="0"/>
              <a:t>pengembangan</a:t>
            </a:r>
            <a:r>
              <a:rPr lang="en-US" sz="3200" dirty="0" smtClean="0"/>
              <a:t> software </a:t>
            </a:r>
            <a:r>
              <a:rPr lang="en-US" sz="3200" dirty="0" err="1" smtClean="0"/>
              <a:t>sebagian</a:t>
            </a:r>
            <a:r>
              <a:rPr lang="en-US" sz="3200" dirty="0" smtClean="0"/>
              <a:t> </a:t>
            </a:r>
            <a:r>
              <a:rPr lang="en-US" sz="3200" dirty="0" err="1" smtClean="0"/>
              <a:t>besar</a:t>
            </a:r>
            <a:r>
              <a:rPr lang="en-US" sz="3200" dirty="0" smtClean="0"/>
              <a:t> </a:t>
            </a:r>
            <a:r>
              <a:rPr lang="en-US" sz="3200" dirty="0" err="1" smtClean="0"/>
              <a:t>disebabkan</a:t>
            </a:r>
            <a:r>
              <a:rPr lang="en-US" sz="3200" dirty="0" smtClean="0"/>
              <a:t> </a:t>
            </a:r>
            <a:r>
              <a:rPr lang="en-US" sz="3200" dirty="0" err="1" smtClean="0"/>
              <a:t>oleh</a:t>
            </a:r>
            <a:r>
              <a:rPr lang="en-US" sz="3200" dirty="0" smtClean="0"/>
              <a:t> </a:t>
            </a:r>
            <a:r>
              <a:rPr lang="en-US" sz="3200" dirty="0" err="1" smtClean="0"/>
              <a:t>masalah</a:t>
            </a:r>
            <a:r>
              <a:rPr lang="en-US" sz="3200" dirty="0" smtClean="0"/>
              <a:t> requirements </a:t>
            </a:r>
            <a:r>
              <a:rPr lang="en-US" sz="3200" dirty="0" err="1" smtClean="0"/>
              <a:t>dan</a:t>
            </a:r>
            <a:r>
              <a:rPr lang="en-US" sz="3200" dirty="0" smtClean="0"/>
              <a:t> </a:t>
            </a:r>
            <a:r>
              <a:rPr lang="en-US" sz="3200" dirty="0" err="1" smtClean="0"/>
              <a:t>spesifikasinya</a:t>
            </a:r>
            <a:r>
              <a:rPr lang="en-US" sz="3200" dirty="0" smtClean="0"/>
              <a:t> [Standish-94].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 </a:t>
            </a:r>
            <a:r>
              <a:rPr lang="en-US" dirty="0" err="1" smtClean="0"/>
              <a:t>Definisi</a:t>
            </a:r>
            <a:endParaRPr lang="en-US" dirty="0"/>
          </a:p>
        </p:txBody>
      </p:sp>
      <p:sp>
        <p:nvSpPr>
          <p:cNvPr id="3" name="Content Placeholder 2"/>
          <p:cNvSpPr>
            <a:spLocks noGrp="1"/>
          </p:cNvSpPr>
          <p:nvPr>
            <p:ph idx="1"/>
          </p:nvPr>
        </p:nvSpPr>
        <p:spPr/>
        <p:txBody>
          <a:bodyPr/>
          <a:lstStyle/>
          <a:p>
            <a:r>
              <a:rPr lang="en-US" i="1" dirty="0" smtClean="0"/>
              <a:t>Requirements engineering</a:t>
            </a:r>
            <a:r>
              <a:rPr lang="en-US" dirty="0" smtClean="0"/>
              <a:t> </a:t>
            </a:r>
            <a:r>
              <a:rPr lang="en-US" dirty="0" err="1" smtClean="0"/>
              <a:t>adalah</a:t>
            </a:r>
            <a:r>
              <a:rPr lang="en-US" dirty="0" smtClean="0"/>
              <a:t> </a:t>
            </a:r>
            <a:r>
              <a:rPr lang="en-US" dirty="0" err="1" smtClean="0"/>
              <a:t>cabang</a:t>
            </a:r>
            <a:r>
              <a:rPr lang="en-US" dirty="0" smtClean="0"/>
              <a:t> </a:t>
            </a:r>
            <a:r>
              <a:rPr lang="en-US" dirty="0" err="1" smtClean="0"/>
              <a:t>dari</a:t>
            </a:r>
            <a:r>
              <a:rPr lang="en-US" dirty="0" smtClean="0"/>
              <a:t> </a:t>
            </a:r>
            <a:r>
              <a:rPr lang="en-US" i="1" dirty="0" smtClean="0"/>
              <a:t>software engineering</a:t>
            </a:r>
            <a:r>
              <a:rPr lang="en-US" dirty="0" smtClean="0"/>
              <a:t> yang </a:t>
            </a:r>
            <a:r>
              <a:rPr lang="en-US" dirty="0" err="1" smtClean="0"/>
              <a:t>mengurusi</a:t>
            </a:r>
            <a:r>
              <a:rPr lang="en-US" dirty="0" smtClean="0"/>
              <a:t> </a:t>
            </a:r>
            <a:r>
              <a:rPr lang="en-US" dirty="0" err="1" smtClean="0"/>
              <a:t>masalah</a:t>
            </a:r>
            <a:r>
              <a:rPr lang="en-US" dirty="0" smtClean="0"/>
              <a:t> yang </a:t>
            </a:r>
            <a:r>
              <a:rPr lang="en-US" dirty="0" err="1" smtClean="0"/>
              <a:t>berhubungan</a:t>
            </a:r>
            <a:r>
              <a:rPr lang="en-US" dirty="0" smtClean="0"/>
              <a:t> </a:t>
            </a:r>
            <a:r>
              <a:rPr lang="en-US" dirty="0" err="1" smtClean="0"/>
              <a:t>dengan</a:t>
            </a:r>
            <a:r>
              <a:rPr lang="en-US" dirty="0" smtClean="0"/>
              <a:t>: </a:t>
            </a:r>
            <a:r>
              <a:rPr lang="en-US" dirty="0" err="1" smtClean="0"/>
              <a:t>tujuan</a:t>
            </a:r>
            <a:r>
              <a:rPr lang="en-US" dirty="0" smtClean="0"/>
              <a:t> (</a:t>
            </a:r>
            <a:r>
              <a:rPr lang="en-US" dirty="0" err="1" smtClean="0"/>
              <a:t>dunia</a:t>
            </a:r>
            <a:r>
              <a:rPr lang="en-US" dirty="0" smtClean="0"/>
              <a:t> </a:t>
            </a:r>
            <a:r>
              <a:rPr lang="en-US" dirty="0" err="1" smtClean="0"/>
              <a:t>nyata</a:t>
            </a:r>
            <a:r>
              <a:rPr lang="en-US" dirty="0" smtClean="0"/>
              <a:t>), </a:t>
            </a:r>
            <a:r>
              <a:rPr lang="en-US" dirty="0" err="1" smtClean="0"/>
              <a:t>fungsi</a:t>
            </a:r>
            <a:r>
              <a:rPr lang="en-US" dirty="0" smtClean="0"/>
              <a:t>, </a:t>
            </a:r>
            <a:r>
              <a:rPr lang="en-US" dirty="0" err="1" smtClean="0"/>
              <a:t>dan</a:t>
            </a:r>
            <a:r>
              <a:rPr lang="en-US" dirty="0" smtClean="0"/>
              <a:t> </a:t>
            </a:r>
            <a:r>
              <a:rPr lang="en-US" dirty="0" err="1" smtClean="0"/>
              <a:t>batasan-batasan</a:t>
            </a:r>
            <a:r>
              <a:rPr lang="en-US" dirty="0" smtClean="0"/>
              <a:t> </a:t>
            </a:r>
            <a:r>
              <a:rPr lang="en-US" dirty="0" err="1" smtClean="0"/>
              <a:t>pada</a:t>
            </a:r>
            <a:r>
              <a:rPr lang="en-US" dirty="0" smtClean="0"/>
              <a:t> </a:t>
            </a:r>
            <a:r>
              <a:rPr lang="en-US" dirty="0" err="1" smtClean="0"/>
              <a:t>sistem</a:t>
            </a:r>
            <a:r>
              <a:rPr lang="en-US" dirty="0" smtClean="0"/>
              <a:t> software. </a:t>
            </a:r>
            <a:r>
              <a:rPr lang="en-US" dirty="0" err="1" smtClean="0"/>
              <a:t>Termasuk</a:t>
            </a:r>
            <a:r>
              <a:rPr lang="en-US" dirty="0" smtClean="0"/>
              <a:t> </a:t>
            </a:r>
            <a:r>
              <a:rPr lang="en-US" dirty="0" err="1" smtClean="0"/>
              <a:t>hubungan</a:t>
            </a:r>
            <a:r>
              <a:rPr lang="en-US" dirty="0" smtClean="0"/>
              <a:t> </a:t>
            </a:r>
            <a:r>
              <a:rPr lang="en-US" dirty="0" err="1" smtClean="0"/>
              <a:t>faktor-faktor</a:t>
            </a:r>
            <a:r>
              <a:rPr lang="en-US" dirty="0" smtClean="0"/>
              <a:t> </a:t>
            </a:r>
            <a:r>
              <a:rPr lang="en-US" dirty="0" err="1" smtClean="0"/>
              <a:t>tersebut</a:t>
            </a:r>
            <a:r>
              <a:rPr lang="en-US" dirty="0" smtClean="0"/>
              <a:t> </a:t>
            </a:r>
            <a:r>
              <a:rPr lang="en-US" dirty="0" err="1" smtClean="0"/>
              <a:t>dalam</a:t>
            </a:r>
            <a:r>
              <a:rPr lang="en-US" dirty="0" smtClean="0"/>
              <a:t> </a:t>
            </a:r>
            <a:r>
              <a:rPr lang="en-US" dirty="0" err="1" smtClean="0"/>
              <a:t>menetapkan</a:t>
            </a:r>
            <a:r>
              <a:rPr lang="en-US" dirty="0" smtClean="0"/>
              <a:t> </a:t>
            </a:r>
            <a:r>
              <a:rPr lang="en-US" dirty="0" err="1" smtClean="0"/>
              <a:t>spesifikasi</a:t>
            </a:r>
            <a:r>
              <a:rPr lang="en-US" dirty="0" smtClean="0"/>
              <a:t> yang </a:t>
            </a:r>
            <a:r>
              <a:rPr lang="en-US" dirty="0" err="1" smtClean="0"/>
              <a:t>tepat</a:t>
            </a:r>
            <a:r>
              <a:rPr lang="en-US" dirty="0" smtClean="0"/>
              <a:t> </a:t>
            </a:r>
            <a:r>
              <a:rPr lang="en-US" dirty="0" err="1" smtClean="0"/>
              <a:t>dari</a:t>
            </a:r>
            <a:r>
              <a:rPr lang="en-US" dirty="0" smtClean="0"/>
              <a:t> </a:t>
            </a:r>
            <a:r>
              <a:rPr lang="en-US" dirty="0" err="1" smtClean="0"/>
              <a:t>suatu</a:t>
            </a:r>
            <a:r>
              <a:rPr lang="en-US" dirty="0" smtClean="0"/>
              <a:t> </a:t>
            </a:r>
            <a:r>
              <a:rPr lang="en-US" i="1" dirty="0" smtClean="0"/>
              <a:t>software</a:t>
            </a:r>
            <a:r>
              <a:rPr lang="en-US" dirty="0" smtClean="0"/>
              <a:t>, proses </a:t>
            </a:r>
            <a:r>
              <a:rPr lang="en-US" dirty="0" err="1" smtClean="0"/>
              <a:t>evolusinya</a:t>
            </a:r>
            <a:r>
              <a:rPr lang="en-US" dirty="0" smtClean="0"/>
              <a:t> </a:t>
            </a:r>
            <a:r>
              <a:rPr lang="en-US" dirty="0" err="1" smtClean="0"/>
              <a:t>baik</a:t>
            </a:r>
            <a:r>
              <a:rPr lang="en-US" dirty="0" smtClean="0"/>
              <a:t> </a:t>
            </a:r>
            <a:r>
              <a:rPr lang="en-US" dirty="0" err="1" smtClean="0"/>
              <a:t>berhubungan</a:t>
            </a:r>
            <a:r>
              <a:rPr lang="en-US" dirty="0" smtClean="0"/>
              <a:t> </a:t>
            </a:r>
            <a:r>
              <a:rPr lang="en-US" dirty="0" err="1" smtClean="0"/>
              <a:t>dengan</a:t>
            </a:r>
            <a:r>
              <a:rPr lang="en-US" dirty="0" smtClean="0"/>
              <a:t> </a:t>
            </a:r>
            <a:r>
              <a:rPr lang="en-US" dirty="0" err="1" smtClean="0"/>
              <a:t>masalah</a:t>
            </a:r>
            <a:r>
              <a:rPr lang="en-US" dirty="0" smtClean="0"/>
              <a:t> </a:t>
            </a:r>
            <a:r>
              <a:rPr lang="en-US" dirty="0" err="1" smtClean="0"/>
              <a:t>waktu</a:t>
            </a:r>
            <a:r>
              <a:rPr lang="en-US" dirty="0" smtClean="0"/>
              <a:t> </a:t>
            </a:r>
            <a:r>
              <a:rPr lang="en-US" dirty="0" err="1" smtClean="0"/>
              <a:t>maupun</a:t>
            </a:r>
            <a:r>
              <a:rPr lang="en-US" dirty="0" smtClean="0"/>
              <a:t> </a:t>
            </a:r>
            <a:r>
              <a:rPr lang="en-US" dirty="0" err="1" smtClean="0"/>
              <a:t>dengan</a:t>
            </a:r>
            <a:r>
              <a:rPr lang="en-US" dirty="0" smtClean="0"/>
              <a:t> software lain [Zave-97]</a:t>
            </a:r>
            <a:r>
              <a:rPr lang="id-ID" dirty="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id-ID" dirty="0"/>
              <a:t>E</a:t>
            </a:r>
            <a:r>
              <a:rPr lang="en-US" dirty="0" err="1"/>
              <a:t>ngineering</a:t>
            </a:r>
            <a:r>
              <a:rPr lang="id-ID" dirty="0"/>
              <a:t> Task</a:t>
            </a:r>
          </a:p>
        </p:txBody>
      </p:sp>
      <p:sp>
        <p:nvSpPr>
          <p:cNvPr id="3" name="Content Placeholder 2"/>
          <p:cNvSpPr>
            <a:spLocks noGrp="1"/>
          </p:cNvSpPr>
          <p:nvPr>
            <p:ph idx="1"/>
          </p:nvPr>
        </p:nvSpPr>
        <p:spPr/>
        <p:txBody>
          <a:bodyPr/>
          <a:lstStyle/>
          <a:p>
            <a:r>
              <a:rPr lang="id-ID" sz="3200" dirty="0" smtClean="0"/>
              <a:t>Tugas-tugas yang dilakukan pada </a:t>
            </a:r>
            <a:r>
              <a:rPr lang="en-US" sz="3200" i="1" dirty="0"/>
              <a:t>requirements </a:t>
            </a:r>
            <a:r>
              <a:rPr lang="en-US" sz="3200" i="1" dirty="0" smtClean="0"/>
              <a:t>engineering</a:t>
            </a:r>
            <a:r>
              <a:rPr lang="id-ID" sz="3200" i="1" dirty="0" smtClean="0"/>
              <a:t> </a:t>
            </a:r>
            <a:r>
              <a:rPr lang="id-ID" sz="3200" dirty="0" smtClean="0"/>
              <a:t>meluputi:</a:t>
            </a:r>
          </a:p>
          <a:p>
            <a:pPr lvl="1"/>
            <a:r>
              <a:rPr lang="id-ID" sz="2800" i="1" dirty="0" smtClean="0"/>
              <a:t>Inception</a:t>
            </a:r>
          </a:p>
          <a:p>
            <a:pPr lvl="1"/>
            <a:r>
              <a:rPr lang="id-ID" sz="2800" i="1" dirty="0" smtClean="0"/>
              <a:t>Elicitation</a:t>
            </a:r>
          </a:p>
          <a:p>
            <a:pPr lvl="1"/>
            <a:r>
              <a:rPr lang="id-ID" sz="2800" i="1" dirty="0" smtClean="0"/>
              <a:t>Elaboration</a:t>
            </a:r>
          </a:p>
          <a:p>
            <a:pPr lvl="1"/>
            <a:r>
              <a:rPr lang="id-ID" sz="2800" i="1" dirty="0" smtClean="0"/>
              <a:t>Negotiation</a:t>
            </a:r>
          </a:p>
          <a:p>
            <a:pPr lvl="1"/>
            <a:r>
              <a:rPr lang="id-ID" sz="2800" i="1" dirty="0" smtClean="0"/>
              <a:t>Spesification and Validation</a:t>
            </a:r>
          </a:p>
          <a:p>
            <a:pPr lvl="1"/>
            <a:endParaRPr lang="id-ID" sz="2800" dirty="0" smtClean="0"/>
          </a:p>
          <a:p>
            <a:endParaRPr lang="id-ID" sz="3200" dirty="0"/>
          </a:p>
        </p:txBody>
      </p:sp>
    </p:spTree>
    <p:extLst>
      <p:ext uri="{BB962C8B-B14F-4D97-AF65-F5344CB8AC3E}">
        <p14:creationId xmlns:p14="http://schemas.microsoft.com/office/powerpoint/2010/main" val="44650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id-ID" dirty="0" smtClean="0"/>
              <a:t>E</a:t>
            </a:r>
            <a:r>
              <a:rPr lang="en-US" dirty="0" err="1" smtClean="0"/>
              <a:t>ngineering</a:t>
            </a:r>
            <a:r>
              <a:rPr lang="id-ID" dirty="0" smtClean="0"/>
              <a:t> Task</a:t>
            </a:r>
            <a:r>
              <a:rPr lang="en-US" dirty="0" smtClean="0"/>
              <a:t> </a:t>
            </a:r>
            <a:r>
              <a:rPr lang="id-ID" dirty="0" smtClean="0"/>
              <a:t> (lanj)</a:t>
            </a:r>
            <a:endParaRPr lang="id-ID" dirty="0"/>
          </a:p>
        </p:txBody>
      </p:sp>
      <p:sp>
        <p:nvSpPr>
          <p:cNvPr id="3" name="Content Placeholder 2"/>
          <p:cNvSpPr>
            <a:spLocks noGrp="1"/>
          </p:cNvSpPr>
          <p:nvPr>
            <p:ph idx="1"/>
          </p:nvPr>
        </p:nvSpPr>
        <p:spPr/>
        <p:txBody>
          <a:bodyPr/>
          <a:lstStyle/>
          <a:p>
            <a:pPr marL="0" indent="0">
              <a:buNone/>
            </a:pPr>
            <a:r>
              <a:rPr lang="id-ID" b="1" i="1" dirty="0"/>
              <a:t>Requirements </a:t>
            </a:r>
            <a:r>
              <a:rPr lang="id-ID" b="1" i="1" dirty="0" smtClean="0"/>
              <a:t>engineering </a:t>
            </a:r>
            <a:r>
              <a:rPr lang="id-ID" dirty="0" smtClean="0"/>
              <a:t>dimulai dengan:</a:t>
            </a:r>
          </a:p>
          <a:p>
            <a:r>
              <a:rPr lang="id-ID" b="1" i="1" dirty="0" smtClean="0"/>
              <a:t>Inception</a:t>
            </a:r>
            <a:r>
              <a:rPr lang="id-ID" dirty="0" smtClean="0"/>
              <a:t> </a:t>
            </a:r>
            <a:r>
              <a:rPr lang="id-ID" dirty="0"/>
              <a:t>yang </a:t>
            </a:r>
            <a:r>
              <a:rPr lang="id-ID" dirty="0" smtClean="0"/>
              <a:t>mendefinisikan lingkup / </a:t>
            </a:r>
            <a:r>
              <a:rPr lang="id-ID" i="1" dirty="0" smtClean="0"/>
              <a:t>scope</a:t>
            </a:r>
            <a:r>
              <a:rPr lang="id-ID" dirty="0" smtClean="0"/>
              <a:t> </a:t>
            </a:r>
            <a:r>
              <a:rPr lang="id-ID" dirty="0"/>
              <a:t>dan sifat masalah yang akan </a:t>
            </a:r>
            <a:r>
              <a:rPr lang="id-ID" dirty="0" smtClean="0"/>
              <a:t>dipecahkan.</a:t>
            </a:r>
          </a:p>
          <a:p>
            <a:r>
              <a:rPr lang="id-ID" b="1" i="1" dirty="0" smtClean="0"/>
              <a:t>E</a:t>
            </a:r>
            <a:r>
              <a:rPr lang="es-ES" b="1" i="1" dirty="0" err="1" smtClean="0"/>
              <a:t>licitation</a:t>
            </a:r>
            <a:r>
              <a:rPr lang="es-ES" dirty="0" smtClean="0"/>
              <a:t> yang </a:t>
            </a:r>
            <a:r>
              <a:rPr lang="es-ES" dirty="0" err="1"/>
              <a:t>membantu</a:t>
            </a:r>
            <a:r>
              <a:rPr lang="es-ES" dirty="0"/>
              <a:t> para </a:t>
            </a:r>
            <a:r>
              <a:rPr lang="es-ES" dirty="0" err="1"/>
              <a:t>pemangku</a:t>
            </a:r>
            <a:r>
              <a:rPr lang="es-ES" dirty="0"/>
              <a:t> </a:t>
            </a:r>
            <a:r>
              <a:rPr lang="es-ES" dirty="0" err="1"/>
              <a:t>kepentingan</a:t>
            </a:r>
            <a:r>
              <a:rPr lang="es-ES" dirty="0"/>
              <a:t> </a:t>
            </a:r>
            <a:r>
              <a:rPr lang="es-ES" dirty="0" err="1"/>
              <a:t>menentukan</a:t>
            </a:r>
            <a:r>
              <a:rPr lang="es-ES" dirty="0"/>
              <a:t> </a:t>
            </a:r>
            <a:r>
              <a:rPr lang="es-ES" dirty="0" err="1"/>
              <a:t>apa</a:t>
            </a:r>
            <a:r>
              <a:rPr lang="es-ES" dirty="0"/>
              <a:t> yang </a:t>
            </a:r>
            <a:r>
              <a:rPr lang="es-ES" dirty="0" err="1" smtClean="0"/>
              <a:t>dibutuhkan</a:t>
            </a:r>
            <a:r>
              <a:rPr lang="id-ID" dirty="0" smtClean="0"/>
              <a:t>.</a:t>
            </a:r>
          </a:p>
          <a:p>
            <a:r>
              <a:rPr lang="id-ID" b="1" i="1" dirty="0" smtClean="0"/>
              <a:t>Elaboration </a:t>
            </a:r>
            <a:r>
              <a:rPr lang="id-ID" dirty="0" smtClean="0"/>
              <a:t>dimana </a:t>
            </a:r>
            <a:r>
              <a:rPr lang="id-ID" dirty="0"/>
              <a:t>persyaratan dasar </a:t>
            </a:r>
            <a:r>
              <a:rPr lang="id-ID" dirty="0" smtClean="0"/>
              <a:t>disempurnakan </a:t>
            </a:r>
            <a:r>
              <a:rPr lang="id-ID" dirty="0"/>
              <a:t>dan </a:t>
            </a:r>
            <a:r>
              <a:rPr lang="id-ID" dirty="0" smtClean="0"/>
              <a:t>dimodifikasi.</a:t>
            </a:r>
          </a:p>
          <a:p>
            <a:r>
              <a:rPr lang="id-ID" b="1" i="1" dirty="0" smtClean="0"/>
              <a:t>Negotiation</a:t>
            </a:r>
            <a:r>
              <a:rPr lang="id-ID" dirty="0" smtClean="0"/>
              <a:t> dengan stakeholder dalam mendefinisikan </a:t>
            </a:r>
            <a:r>
              <a:rPr lang="id-ID" dirty="0"/>
              <a:t>masalah, </a:t>
            </a:r>
            <a:r>
              <a:rPr lang="id-ID" dirty="0" smtClean="0"/>
              <a:t>apa yang menjadi prioritas</a:t>
            </a:r>
            <a:r>
              <a:rPr lang="id-ID" dirty="0"/>
              <a:t>, apa yang penting, kapan itu diperlukan</a:t>
            </a:r>
            <a:r>
              <a:rPr lang="id-ID" dirty="0" smtClean="0"/>
              <a:t>?</a:t>
            </a:r>
          </a:p>
          <a:p>
            <a:endParaRPr lang="id-ID" dirty="0"/>
          </a:p>
        </p:txBody>
      </p:sp>
    </p:spTree>
    <p:extLst>
      <p:ext uri="{BB962C8B-B14F-4D97-AF65-F5344CB8AC3E}">
        <p14:creationId xmlns:p14="http://schemas.microsoft.com/office/powerpoint/2010/main" val="264330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id-ID" dirty="0"/>
              <a:t>E</a:t>
            </a:r>
            <a:r>
              <a:rPr lang="en-US" dirty="0" err="1"/>
              <a:t>ngineering</a:t>
            </a:r>
            <a:r>
              <a:rPr lang="id-ID" dirty="0"/>
              <a:t> </a:t>
            </a:r>
            <a:r>
              <a:rPr lang="id-ID" dirty="0" smtClean="0"/>
              <a:t>Task (lanj)</a:t>
            </a:r>
            <a:endParaRPr lang="id-ID" dirty="0"/>
          </a:p>
        </p:txBody>
      </p:sp>
      <p:sp>
        <p:nvSpPr>
          <p:cNvPr id="3" name="Content Placeholder 2"/>
          <p:cNvSpPr>
            <a:spLocks noGrp="1"/>
          </p:cNvSpPr>
          <p:nvPr>
            <p:ph idx="1"/>
          </p:nvPr>
        </p:nvSpPr>
        <p:spPr/>
        <p:txBody>
          <a:bodyPr/>
          <a:lstStyle/>
          <a:p>
            <a:r>
              <a:rPr lang="id-ID" dirty="0"/>
              <a:t>Akhirnya, masalah </a:t>
            </a:r>
            <a:r>
              <a:rPr lang="id-ID" dirty="0" smtClean="0"/>
              <a:t>ditentukan (</a:t>
            </a:r>
            <a:r>
              <a:rPr lang="id-ID" b="1" i="1" dirty="0" smtClean="0"/>
              <a:t>spesification</a:t>
            </a:r>
            <a:r>
              <a:rPr lang="id-ID" dirty="0" smtClean="0"/>
              <a:t>) </a:t>
            </a:r>
            <a:r>
              <a:rPr lang="id-ID" dirty="0"/>
              <a:t>dalam beberapa cara dan kemudian ditinjau dan dievaluasi </a:t>
            </a:r>
            <a:r>
              <a:rPr lang="id-ID" dirty="0" smtClean="0"/>
              <a:t>untuk </a:t>
            </a:r>
            <a:r>
              <a:rPr lang="id-ID" dirty="0"/>
              <a:t>memastikan </a:t>
            </a:r>
            <a:r>
              <a:rPr lang="id-ID" b="1" dirty="0" smtClean="0"/>
              <a:t>(</a:t>
            </a:r>
            <a:r>
              <a:rPr lang="id-ID" b="1" i="1" dirty="0" smtClean="0"/>
              <a:t>validation</a:t>
            </a:r>
            <a:r>
              <a:rPr lang="id-ID" b="1" dirty="0" smtClean="0"/>
              <a:t>)</a:t>
            </a:r>
            <a:r>
              <a:rPr lang="id-ID" dirty="0" smtClean="0"/>
              <a:t> bahwa </a:t>
            </a:r>
            <a:r>
              <a:rPr lang="id-ID" dirty="0"/>
              <a:t>pemahaman Anda tentang masalah dan pemahaman para pemangku kepentingan dari masalah </a:t>
            </a:r>
            <a:r>
              <a:rPr lang="id-ID" dirty="0" smtClean="0"/>
              <a:t>sama</a:t>
            </a:r>
          </a:p>
          <a:p>
            <a:endParaRPr lang="id-ID" dirty="0"/>
          </a:p>
        </p:txBody>
      </p:sp>
    </p:spTree>
    <p:extLst>
      <p:ext uri="{BB962C8B-B14F-4D97-AF65-F5344CB8AC3E}">
        <p14:creationId xmlns:p14="http://schemas.microsoft.com/office/powerpoint/2010/main" val="308957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Inception</a:t>
            </a:r>
          </a:p>
        </p:txBody>
      </p:sp>
      <p:sp>
        <p:nvSpPr>
          <p:cNvPr id="3" name="Content Placeholder 2"/>
          <p:cNvSpPr>
            <a:spLocks noGrp="1"/>
          </p:cNvSpPr>
          <p:nvPr>
            <p:ph idx="1"/>
          </p:nvPr>
        </p:nvSpPr>
        <p:spPr/>
        <p:txBody>
          <a:bodyPr/>
          <a:lstStyle/>
          <a:p>
            <a:r>
              <a:rPr lang="id-ID" dirty="0" smtClean="0"/>
              <a:t>Pada Inception project, kita membangun pemahaman dasar dari masalah, orang-orang yang menginginkan suatu solusi, sifat dari solusi yang diinginkan dan efektivitas komunikasi awal dan kolaborasi antara stakeholder lainnya dan tim software</a:t>
            </a:r>
            <a:endParaRPr lang="id-ID" dirty="0"/>
          </a:p>
        </p:txBody>
      </p:sp>
    </p:spTree>
    <p:extLst>
      <p:ext uri="{BB962C8B-B14F-4D97-AF65-F5344CB8AC3E}">
        <p14:creationId xmlns:p14="http://schemas.microsoft.com/office/powerpoint/2010/main" val="3806545903"/>
      </p:ext>
    </p:extLst>
  </p:cSld>
  <p:clrMapOvr>
    <a:masterClrMapping/>
  </p:clrMapOvr>
</p:sld>
</file>

<file path=ppt/theme/theme1.xml><?xml version="1.0" encoding="utf-8"?>
<a:theme xmlns:a="http://schemas.openxmlformats.org/drawingml/2006/main" name="introduction">
  <a:themeElements>
    <a:clrScheme name="introduction 4">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Custom 1">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troductio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duction 2">
        <a:dk1>
          <a:srgbClr val="000000"/>
        </a:dk1>
        <a:lt1>
          <a:srgbClr val="FFFFFF"/>
        </a:lt1>
        <a:dk2>
          <a:srgbClr val="005250"/>
        </a:dk2>
        <a:lt2>
          <a:srgbClr val="808080"/>
        </a:lt2>
        <a:accent1>
          <a:srgbClr val="008080"/>
        </a:accent1>
        <a:accent2>
          <a:srgbClr val="1CB094"/>
        </a:accent2>
        <a:accent3>
          <a:srgbClr val="FFFFFF"/>
        </a:accent3>
        <a:accent4>
          <a:srgbClr val="000000"/>
        </a:accent4>
        <a:accent5>
          <a:srgbClr val="AAC0C0"/>
        </a:accent5>
        <a:accent6>
          <a:srgbClr val="189F86"/>
        </a:accent6>
        <a:hlink>
          <a:srgbClr val="99D1C2"/>
        </a:hlink>
        <a:folHlink>
          <a:srgbClr val="666699"/>
        </a:folHlink>
      </a:clrScheme>
      <a:clrMap bg1="lt1" tx1="dk1" bg2="lt2" tx2="dk2" accent1="accent1" accent2="accent2" accent3="accent3" accent4="accent4" accent5="accent5" accent6="accent6" hlink="hlink" folHlink="folHlink"/>
    </a:extraClrScheme>
    <a:extraClrScheme>
      <a:clrScheme name="introduction 3">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introduction 4">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introduction 5">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8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F:\My Documents\Teaching\2002\com336\introduction.ppt</Template>
  <TotalTime>2924</TotalTime>
  <Words>1442</Words>
  <Application>Microsoft Office PowerPoint</Application>
  <PresentationFormat>On-screen Show (4:3)</PresentationFormat>
  <Paragraphs>144</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introduction</vt:lpstr>
      <vt:lpstr>REQUIREMENT ENGINEERING</vt:lpstr>
      <vt:lpstr>Software Requirement </vt:lpstr>
      <vt:lpstr>Software Requirement </vt:lpstr>
      <vt:lpstr>Software Requirement </vt:lpstr>
      <vt:lpstr>Software Requirement - Definisi</vt:lpstr>
      <vt:lpstr>Requirements Engineering Task</vt:lpstr>
      <vt:lpstr>Requirements Engineering Task  (lanj)</vt:lpstr>
      <vt:lpstr>Requirements Engineering Task (lanj)</vt:lpstr>
      <vt:lpstr>Inception</vt:lpstr>
      <vt:lpstr>Elicitation</vt:lpstr>
      <vt:lpstr>Elicitation (lanj)</vt:lpstr>
      <vt:lpstr>Elicitation (lanj)</vt:lpstr>
      <vt:lpstr>Elaboration</vt:lpstr>
      <vt:lpstr>Elaboration (lanj)</vt:lpstr>
      <vt:lpstr>Negotiation</vt:lpstr>
      <vt:lpstr>Negotiation (lanj)</vt:lpstr>
      <vt:lpstr>Specification</vt:lpstr>
      <vt:lpstr>Specification</vt:lpstr>
      <vt:lpstr>Specification</vt:lpstr>
      <vt:lpstr>SRS Template</vt:lpstr>
      <vt:lpstr>Validation</vt:lpstr>
      <vt:lpstr>Validation (lanj)</vt:lpstr>
      <vt:lpstr>Requirement (Persyaratan)</vt:lpstr>
      <vt:lpstr>Requirement (Persyaratan)</vt:lpstr>
      <vt:lpstr>Non Functional Requirement (NFR)</vt:lpstr>
      <vt:lpstr>Contoh Functional &amp; Non Functional</vt:lpstr>
      <vt:lpstr>Contoh Functional &amp; Non Functional</vt:lpstr>
      <vt:lpstr>Requirements Model: Artifacts</vt:lpstr>
      <vt:lpstr>Vision Document</vt:lpstr>
      <vt:lpstr>Vision Document (cont)</vt:lpstr>
      <vt:lpstr>Keluaran Pemodelan Kebutuhan Web</vt:lpstr>
      <vt:lpstr>Keluaran Pemodelan Kebutuhan Web</vt:lpstr>
      <vt:lpstr>Keluaran Pemodelan Kebutuhan Web</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Asus</dc:creator>
  <cp:lastModifiedBy>USER</cp:lastModifiedBy>
  <cp:revision>196</cp:revision>
  <dcterms:created xsi:type="dcterms:W3CDTF">2002-09-04T12:52:44Z</dcterms:created>
  <dcterms:modified xsi:type="dcterms:W3CDTF">2016-04-11T03:38:57Z</dcterms:modified>
</cp:coreProperties>
</file>