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8"/>
  </p:notesMasterIdLst>
  <p:sldIdLst>
    <p:sldId id="256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3" r:id="rId11"/>
    <p:sldId id="438" r:id="rId12"/>
    <p:sldId id="404" r:id="rId13"/>
    <p:sldId id="439" r:id="rId14"/>
    <p:sldId id="405" r:id="rId15"/>
    <p:sldId id="406" r:id="rId16"/>
    <p:sldId id="440" r:id="rId17"/>
    <p:sldId id="407" r:id="rId18"/>
    <p:sldId id="435" r:id="rId19"/>
    <p:sldId id="461" r:id="rId20"/>
    <p:sldId id="460" r:id="rId21"/>
    <p:sldId id="408" r:id="rId22"/>
    <p:sldId id="462" r:id="rId23"/>
    <p:sldId id="445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502" r:id="rId48"/>
    <p:sldId id="503" r:id="rId49"/>
    <p:sldId id="504" r:id="rId50"/>
    <p:sldId id="505" r:id="rId51"/>
    <p:sldId id="506" r:id="rId52"/>
    <p:sldId id="507" r:id="rId53"/>
    <p:sldId id="508" r:id="rId54"/>
    <p:sldId id="509" r:id="rId55"/>
    <p:sldId id="510" r:id="rId56"/>
    <p:sldId id="511" r:id="rId57"/>
    <p:sldId id="512" r:id="rId58"/>
    <p:sldId id="513" r:id="rId59"/>
    <p:sldId id="514" r:id="rId60"/>
    <p:sldId id="515" r:id="rId61"/>
    <p:sldId id="516" r:id="rId62"/>
    <p:sldId id="521" r:id="rId63"/>
    <p:sldId id="517" r:id="rId64"/>
    <p:sldId id="518" r:id="rId65"/>
    <p:sldId id="519" r:id="rId66"/>
    <p:sldId id="520" r:id="rId67"/>
    <p:sldId id="522" r:id="rId68"/>
    <p:sldId id="479" r:id="rId69"/>
    <p:sldId id="480" r:id="rId70"/>
    <p:sldId id="481" r:id="rId71"/>
    <p:sldId id="482" r:id="rId72"/>
    <p:sldId id="483" r:id="rId73"/>
    <p:sldId id="484" r:id="rId74"/>
    <p:sldId id="485" r:id="rId75"/>
    <p:sldId id="486" r:id="rId76"/>
    <p:sldId id="487" r:id="rId77"/>
    <p:sldId id="409" r:id="rId78"/>
    <p:sldId id="410" r:id="rId79"/>
    <p:sldId id="441" r:id="rId80"/>
    <p:sldId id="411" r:id="rId81"/>
    <p:sldId id="442" r:id="rId82"/>
    <p:sldId id="443" r:id="rId83"/>
    <p:sldId id="413" r:id="rId84"/>
    <p:sldId id="414" r:id="rId85"/>
    <p:sldId id="415" r:id="rId86"/>
    <p:sldId id="416" r:id="rId87"/>
    <p:sldId id="417" r:id="rId88"/>
    <p:sldId id="418" r:id="rId89"/>
    <p:sldId id="419" r:id="rId90"/>
    <p:sldId id="420" r:id="rId91"/>
    <p:sldId id="436" r:id="rId92"/>
    <p:sldId id="421" r:id="rId93"/>
    <p:sldId id="422" r:id="rId94"/>
    <p:sldId id="423" r:id="rId95"/>
    <p:sldId id="424" r:id="rId96"/>
    <p:sldId id="425" r:id="rId97"/>
    <p:sldId id="426" r:id="rId98"/>
    <p:sldId id="427" r:id="rId99"/>
    <p:sldId id="428" r:id="rId100"/>
    <p:sldId id="429" r:id="rId101"/>
    <p:sldId id="430" r:id="rId102"/>
    <p:sldId id="431" r:id="rId103"/>
    <p:sldId id="432" r:id="rId104"/>
    <p:sldId id="433" r:id="rId105"/>
    <p:sldId id="434" r:id="rId106"/>
    <p:sldId id="300" r:id="rId10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97153" autoAdjust="0"/>
  </p:normalViewPr>
  <p:slideViewPr>
    <p:cSldViewPr>
      <p:cViewPr>
        <p:scale>
          <a:sx n="70" d="100"/>
          <a:sy n="70" d="100"/>
        </p:scale>
        <p:origin x="-1278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3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6684A-EADA-4FEC-93E3-F783D62ED04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C5076-DAAA-46BE-ACFA-6B2B008D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8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5076-DAAA-46BE-ACFA-6B2B008DAB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UML was proposed by Rational Inc. and by Hewlett-Packard as a standard for object-oriented analysis and design and was adopted by the OMG.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Vendors modify their CASE tools to make them consistent with UML.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0B307-1DB8-4B2E-B6B2-1E20563C4C7F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Inception = </a:t>
            </a:r>
            <a:r>
              <a:rPr lang="en-US" dirty="0" err="1" smtClean="0"/>
              <a:t>Awal</a:t>
            </a:r>
            <a:endParaRPr lang="en-US" dirty="0" smtClean="0"/>
          </a:p>
          <a:p>
            <a:r>
              <a:rPr lang="en-US" dirty="0" smtClean="0"/>
              <a:t>Elaboration = </a:t>
            </a:r>
            <a:r>
              <a:rPr lang="en-US" dirty="0" err="1" smtClean="0"/>
              <a:t>Perluasan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0B307-1DB8-4B2E-B6B2-1E20563C4C7F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96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AE1DCB-D164-455C-B4E5-1B43D362D6F3}" type="slidenum">
              <a:rPr lang="en-US" sz="1200">
                <a:solidFill>
                  <a:srgbClr val="FF0000"/>
                </a:solidFill>
                <a:latin typeface="helvetica"/>
              </a:rPr>
              <a:pPr/>
              <a:t>105</a:t>
            </a:fld>
            <a:endParaRPr lang="en-US" sz="1200">
              <a:solidFill>
                <a:srgbClr val="FF0000"/>
              </a:solidFill>
              <a:latin typeface="helvetica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</p:spPr>
        <p:txBody>
          <a:bodyPr/>
          <a:lstStyle/>
          <a:p>
            <a:r>
              <a:rPr lang="en-GB" smtClean="0"/>
              <a:t>Let’s first look at the </a:t>
            </a:r>
            <a:r>
              <a:rPr lang="en-GB" b="1" i="1" smtClean="0"/>
              <a:t>basic</a:t>
            </a:r>
            <a:r>
              <a:rPr lang="en-GB" smtClean="0"/>
              <a:t> parts of UML.</a:t>
            </a:r>
          </a:p>
          <a:p>
            <a:r>
              <a:rPr lang="en-US" b="1" i="1" smtClean="0"/>
              <a:t>Use case Diagrams</a:t>
            </a:r>
            <a:r>
              <a:rPr lang="en-US" smtClean="0"/>
              <a:t> describe the </a:t>
            </a:r>
            <a:r>
              <a:rPr lang="en-US" b="1" i="1" smtClean="0"/>
              <a:t>functional </a:t>
            </a:r>
            <a:r>
              <a:rPr lang="en-GB" b="1" i="1" smtClean="0"/>
              <a:t>behaviour</a:t>
            </a:r>
            <a:r>
              <a:rPr lang="en-US" b="1" i="1" smtClean="0"/>
              <a:t> of the system as seen by the user</a:t>
            </a:r>
            <a:r>
              <a:rPr lang="en-US" smtClean="0"/>
              <a:t>.</a:t>
            </a:r>
          </a:p>
          <a:p>
            <a:r>
              <a:rPr lang="en-US" b="1" i="1" smtClean="0"/>
              <a:t>Class diagrams</a:t>
            </a:r>
            <a:r>
              <a:rPr lang="en-US" smtClean="0"/>
              <a:t> describe the </a:t>
            </a:r>
            <a:r>
              <a:rPr lang="en-US" b="1" i="1" smtClean="0"/>
              <a:t>static structure of the system: Objects, Attributes, Associations</a:t>
            </a:r>
          </a:p>
          <a:p>
            <a:r>
              <a:rPr lang="en-US" b="1" i="1" smtClean="0"/>
              <a:t>Sequence diagrams</a:t>
            </a:r>
            <a:r>
              <a:rPr lang="en-US" smtClean="0"/>
              <a:t> describe the </a:t>
            </a:r>
            <a:r>
              <a:rPr lang="en-US" b="1" i="1" smtClean="0"/>
              <a:t>dynamic </a:t>
            </a:r>
            <a:r>
              <a:rPr lang="en-GB" b="1" i="1" smtClean="0"/>
              <a:t>behaviour</a:t>
            </a:r>
            <a:r>
              <a:rPr lang="en-US" b="1" i="1" smtClean="0"/>
              <a:t> between actors and the system and between objects of the system</a:t>
            </a:r>
          </a:p>
          <a:p>
            <a:r>
              <a:rPr lang="en-US" b="1" i="1" smtClean="0"/>
              <a:t>Statechart diagrams</a:t>
            </a:r>
            <a:r>
              <a:rPr lang="en-US" smtClean="0"/>
              <a:t> describe the </a:t>
            </a:r>
            <a:r>
              <a:rPr lang="en-US" b="1" i="1" smtClean="0"/>
              <a:t>dynamic </a:t>
            </a:r>
            <a:r>
              <a:rPr lang="en-GB" b="1" i="1" smtClean="0"/>
              <a:t>behaviour</a:t>
            </a:r>
            <a:r>
              <a:rPr lang="en-US" b="1" i="1" smtClean="0"/>
              <a:t> of an individual object</a:t>
            </a:r>
            <a:r>
              <a:rPr lang="en-US" smtClean="0"/>
              <a:t>  (a </a:t>
            </a:r>
            <a:r>
              <a:rPr lang="en-US" b="1" i="1" smtClean="0"/>
              <a:t>finite state automaton</a:t>
            </a:r>
            <a:r>
              <a:rPr lang="en-US" smtClean="0"/>
              <a:t>)</a:t>
            </a:r>
          </a:p>
          <a:p>
            <a:r>
              <a:rPr lang="en-US" b="1" i="1" smtClean="0"/>
              <a:t>Activity Diagrams</a:t>
            </a:r>
            <a:r>
              <a:rPr lang="en-US" smtClean="0"/>
              <a:t> model the </a:t>
            </a:r>
            <a:r>
              <a:rPr lang="en-US" b="1" i="1" smtClean="0"/>
              <a:t>dynamic </a:t>
            </a:r>
            <a:r>
              <a:rPr lang="en-GB" b="1" i="1" smtClean="0"/>
              <a:t>behaviour</a:t>
            </a:r>
            <a:r>
              <a:rPr lang="en-US" b="1" i="1" smtClean="0"/>
              <a:t> of a system, in particular  its  workflows</a:t>
            </a:r>
            <a:r>
              <a:rPr lang="en-US" smtClean="0"/>
              <a:t> (a </a:t>
            </a:r>
            <a:r>
              <a:rPr lang="en-US" b="1" i="1" smtClean="0"/>
              <a:t>flowchart</a:t>
            </a:r>
            <a:r>
              <a:rPr lang="en-US" smtClean="0"/>
              <a:t>)</a:t>
            </a:r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4409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638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26A86F-A869-4A1A-A2FD-877E02B83775}" type="datetime1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5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ECABC-DE74-49E0-A982-FAFCBA62B363}" type="datetime1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E17F28-8602-45B7-A67A-32D3515A3CDC}" type="datetime1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7" y="274638"/>
            <a:ext cx="822930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347" y="1600200"/>
            <a:ext cx="4044293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61" y="1600200"/>
            <a:ext cx="4044292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836" y="6243638"/>
            <a:ext cx="2132818" cy="457200"/>
          </a:xfrm>
        </p:spPr>
        <p:txBody>
          <a:bodyPr/>
          <a:lstStyle>
            <a:lvl1pPr>
              <a:defRPr/>
            </a:lvl1pPr>
          </a:lstStyle>
          <a:p>
            <a:fld id="{B9C2E8B6-F32E-4A62-A7A3-9D4298E2E2F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457347" y="6243638"/>
            <a:ext cx="2132819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3736" y="6243638"/>
            <a:ext cx="2896528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01"/>
            <a:ext cx="76962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7A6AA1-8C2C-47FB-82D8-FBE37E6BB2F0}" type="datetime1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4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DCC20B-BB7C-417B-AD70-9A3F876A11E4}" type="datetime1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620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53DC53-3F86-4948-99A9-63F53CA3717A}" type="datetime1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29CEAA-B7F1-4930-8FF1-4B1191DC6480}" type="datetime1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7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76510C-FAE0-4120-BE0B-653B0AB4D4C3}" type="datetime1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26B92-AEE8-4C00-9B6C-16328F292985}" type="datetime1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39687A-A1CF-4CF7-9B86-0ED27E139020}" type="datetime1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64C838-59C5-4F07-8C43-F6EB75FD9A1E}" type="datetime1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9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3DF12333-EE05-44E1-BD9A-8A2275B3F933}" type="datetime1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spec/UML/2.4.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7200" y="762000"/>
            <a:ext cx="7772400" cy="147002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Analysis Modeling (1</a:t>
            </a:r>
            <a:r>
              <a:rPr lang="id-ID" altLang="en-US" dirty="0" smtClean="0">
                <a:solidFill>
                  <a:schemeClr val="bg1"/>
                </a:solidFill>
              </a:rPr>
              <a:t> &amp; 2</a:t>
            </a:r>
            <a:r>
              <a:rPr lang="en-US" alt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2400" y="3505200"/>
            <a:ext cx="6324600" cy="175260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TIM RPL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Program </a:t>
            </a:r>
            <a:r>
              <a:rPr lang="en-US" sz="2800" dirty="0" err="1" smtClean="0">
                <a:solidFill>
                  <a:schemeClr val="tx1"/>
                </a:solidFill>
              </a:rPr>
              <a:t>Studi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Teknik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Informatika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0552" y="228600"/>
            <a:ext cx="8229307" cy="872183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Analysis </a:t>
            </a:r>
            <a:r>
              <a:rPr lang="en-US" altLang="en-US" dirty="0" smtClean="0">
                <a:solidFill>
                  <a:schemeClr val="bg1"/>
                </a:solidFill>
              </a:rPr>
              <a:t>Model</a:t>
            </a:r>
            <a:r>
              <a:rPr lang="id-ID" altLang="en-US" dirty="0" smtClean="0">
                <a:solidFill>
                  <a:schemeClr val="bg1"/>
                </a:solidFill>
              </a:rPr>
              <a:t> (1)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482" y="1850837"/>
            <a:ext cx="9148482" cy="4397563"/>
          </a:xfrm>
        </p:spPr>
        <p:txBody>
          <a:bodyPr/>
          <a:lstStyle/>
          <a:p>
            <a:pPr algn="just"/>
            <a:r>
              <a:rPr lang="id-ID" altLang="en-US" sz="2800" dirty="0">
                <a:solidFill>
                  <a:schemeClr val="tx1"/>
                </a:solidFill>
              </a:rPr>
              <a:t>Representasi teknis yang pertama dari sebuah </a:t>
            </a:r>
            <a:r>
              <a:rPr lang="id-ID" altLang="en-US" sz="2800" dirty="0" smtClean="0">
                <a:solidFill>
                  <a:schemeClr val="tx1"/>
                </a:solidFill>
              </a:rPr>
              <a:t>sistem</a:t>
            </a:r>
          </a:p>
          <a:p>
            <a:pPr algn="just"/>
            <a:endParaRPr lang="id-ID" altLang="en-US" sz="2800" dirty="0" smtClean="0">
              <a:solidFill>
                <a:schemeClr val="tx1"/>
              </a:solidFill>
            </a:endParaRPr>
          </a:p>
          <a:p>
            <a:pPr algn="just"/>
            <a:r>
              <a:rPr lang="id-ID" altLang="en-US" sz="2800" dirty="0" smtClean="0">
                <a:solidFill>
                  <a:schemeClr val="tx1"/>
                </a:solidFill>
              </a:rPr>
              <a:t>Menggunakan kombinasi dari teks dan diagram untuk merepresentasikan kebutuhan perangkat lunak </a:t>
            </a:r>
            <a:r>
              <a:rPr lang="en-GB" altLang="en-US" sz="2800" dirty="0">
                <a:solidFill>
                  <a:schemeClr val="tx1"/>
                </a:solidFill>
              </a:rPr>
              <a:t>(</a:t>
            </a:r>
            <a:r>
              <a:rPr lang="en-GB" altLang="en-US" sz="2800" i="1" dirty="0">
                <a:solidFill>
                  <a:schemeClr val="tx1"/>
                </a:solidFill>
              </a:rPr>
              <a:t>data, function, and behaviour</a:t>
            </a:r>
            <a:r>
              <a:rPr lang="en-GB" altLang="en-US" sz="2800" dirty="0" smtClean="0">
                <a:solidFill>
                  <a:schemeClr val="tx1"/>
                </a:solidFill>
              </a:rPr>
              <a:t>)</a:t>
            </a:r>
            <a:r>
              <a:rPr lang="id-ID" altLang="en-US" sz="2800" dirty="0" smtClean="0">
                <a:solidFill>
                  <a:schemeClr val="tx1"/>
                </a:solidFill>
              </a:rPr>
              <a:t> dalam suatu cara yang dapat dipahami</a:t>
            </a: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Diagrams </a:t>
            </a:r>
            <a:r>
              <a:rPr lang="en-US" sz="4000" dirty="0">
                <a:solidFill>
                  <a:schemeClr val="bg1"/>
                </a:solidFill>
              </a:rPr>
              <a:t>and Process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143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Interaction Diagrams (Scenarios)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8" t="26644" r="22139" b="21381"/>
          <a:stretch/>
        </p:blipFill>
        <p:spPr bwMode="auto">
          <a:xfrm>
            <a:off x="317542" y="2209800"/>
            <a:ext cx="8508915" cy="4451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17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Diagrams </a:t>
            </a:r>
            <a:r>
              <a:rPr lang="en-US" sz="4000" dirty="0">
                <a:solidFill>
                  <a:schemeClr val="bg1"/>
                </a:solidFill>
              </a:rPr>
              <a:t>and Process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7894" y="12192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Activity Diagrams (Workflow, Interclass Behavior)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8" t="23958" r="21954" b="24013"/>
          <a:stretch/>
        </p:blipFill>
        <p:spPr bwMode="auto">
          <a:xfrm>
            <a:off x="372035" y="2209800"/>
            <a:ext cx="8397485" cy="438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6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Diagrams </a:t>
            </a:r>
            <a:r>
              <a:rPr lang="en-US" sz="4000" dirty="0">
                <a:solidFill>
                  <a:schemeClr val="bg1"/>
                </a:solidFill>
              </a:rPr>
              <a:t>and Process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7967" y="11811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Transition Diagrams (</a:t>
            </a:r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Intraclass</a:t>
            </a: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Behavior)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8" t="26644" r="21769" b="21381"/>
          <a:stretch/>
        </p:blipFill>
        <p:spPr bwMode="auto">
          <a:xfrm>
            <a:off x="381000" y="2133600"/>
            <a:ext cx="8503534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67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</a:rPr>
              <a:t>Texts and Process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9612" y="1143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Code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8" t="29934" r="21954" b="18092"/>
          <a:stretch/>
        </p:blipFill>
        <p:spPr bwMode="auto">
          <a:xfrm>
            <a:off x="304800" y="2057400"/>
            <a:ext cx="8602235" cy="4485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chemeClr val="bg1"/>
                </a:solidFill>
              </a:rPr>
              <a:t>Diagrams and Process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5681" y="116317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 Diagrams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3" t="26316" r="21954" b="21382"/>
          <a:stretch/>
        </p:blipFill>
        <p:spPr bwMode="auto">
          <a:xfrm>
            <a:off x="228600" y="2133600"/>
            <a:ext cx="8583762" cy="448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UML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>
          <a:xfrm>
            <a:off x="76200" y="1780988"/>
            <a:ext cx="9067800" cy="5054600"/>
          </a:xfrm>
        </p:spPr>
        <p:txBody>
          <a:bodyPr rtlCol="0">
            <a:no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Use case Diagrams</a:t>
            </a:r>
          </a:p>
          <a:p>
            <a:pPr lvl="1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err="1">
                <a:solidFill>
                  <a:schemeClr val="tx1"/>
                </a:solidFill>
              </a:rPr>
              <a:t>M</a:t>
            </a:r>
            <a:r>
              <a:rPr lang="en-US" sz="2000" dirty="0" err="1" smtClean="0">
                <a:solidFill>
                  <a:schemeClr val="tx1"/>
                </a:solidFill>
              </a:rPr>
              <a:t>enggambarkan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perilaku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fungsional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seperti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terlihat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oleh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penggunanya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Class diagrams</a:t>
            </a:r>
          </a:p>
          <a:p>
            <a:pPr lvl="1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err="1">
                <a:solidFill>
                  <a:schemeClr val="tx1"/>
                </a:solidFill>
              </a:rPr>
              <a:t>M</a:t>
            </a:r>
            <a:r>
              <a:rPr lang="en-US" sz="2000" dirty="0" err="1" smtClean="0">
                <a:solidFill>
                  <a:schemeClr val="tx1"/>
                </a:solidFill>
              </a:rPr>
              <a:t>enggambarkan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struktur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statis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ini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en-US" sz="2000" dirty="0" smtClean="0">
                <a:solidFill>
                  <a:srgbClr val="0066FF"/>
                </a:solidFill>
              </a:rPr>
              <a:t>Classes, Associations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Sequence diagrams</a:t>
            </a:r>
          </a:p>
          <a:p>
            <a:pPr lvl="1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err="1">
                <a:solidFill>
                  <a:schemeClr val="tx1"/>
                </a:solidFill>
              </a:rPr>
              <a:t>M</a:t>
            </a:r>
            <a:r>
              <a:rPr lang="en-US" sz="2000" dirty="0" err="1" smtClean="0">
                <a:solidFill>
                  <a:schemeClr val="tx1"/>
                </a:solidFill>
              </a:rPr>
              <a:t>enggambarkan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perilaku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dinamis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sebuah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en-US" sz="2000" dirty="0" smtClean="0">
                <a:solidFill>
                  <a:srgbClr val="0070C0"/>
                </a:solidFill>
              </a:rPr>
              <a:t>Actors</a:t>
            </a:r>
            <a:r>
              <a:rPr lang="en-US" sz="2000" dirty="0" smtClean="0">
                <a:solidFill>
                  <a:srgbClr val="0066FF"/>
                </a:solidFill>
              </a:rPr>
              <a:t>, objects, messages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sz="2000" dirty="0" err="1" smtClean="0">
                <a:solidFill>
                  <a:srgbClr val="FFFF00"/>
                </a:solidFill>
              </a:rPr>
              <a:t>Statechart</a:t>
            </a:r>
            <a:r>
              <a:rPr lang="en-US" sz="2000" dirty="0" smtClean="0">
                <a:solidFill>
                  <a:srgbClr val="FFFF00"/>
                </a:solidFill>
              </a:rPr>
              <a:t> diagrams</a:t>
            </a:r>
          </a:p>
          <a:p>
            <a:pPr lvl="1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sv-SE" sz="2000" dirty="0">
                <a:solidFill>
                  <a:schemeClr val="tx1"/>
                </a:solidFill>
              </a:rPr>
              <a:t>M</a:t>
            </a:r>
            <a:r>
              <a:rPr lang="sv-SE" sz="2000" dirty="0" smtClean="0">
                <a:solidFill>
                  <a:schemeClr val="tx1"/>
                </a:solidFill>
              </a:rPr>
              <a:t>enggambarkan </a:t>
            </a:r>
            <a:r>
              <a:rPr lang="sv-SE" sz="2000" dirty="0">
                <a:solidFill>
                  <a:schemeClr val="tx1"/>
                </a:solidFill>
              </a:rPr>
              <a:t>perilaku dinamis dari objek individu dari sistem</a:t>
            </a:r>
            <a:r>
              <a:rPr lang="sv-SE" sz="2000" dirty="0" smtClean="0">
                <a:solidFill>
                  <a:schemeClr val="tx1"/>
                </a:solidFill>
              </a:rPr>
              <a:t>: </a:t>
            </a:r>
            <a:r>
              <a:rPr lang="en-US" sz="2000" dirty="0" smtClean="0">
                <a:solidFill>
                  <a:srgbClr val="0066FF"/>
                </a:solidFill>
              </a:rPr>
              <a:t>states, events, transitions</a:t>
            </a:r>
            <a:r>
              <a:rPr lang="en-US" sz="2000" dirty="0" smtClean="0"/>
              <a:t> 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Activity Diagrams</a:t>
            </a:r>
          </a:p>
          <a:p>
            <a:pPr lvl="1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err="1">
                <a:solidFill>
                  <a:schemeClr val="tx1"/>
                </a:solidFill>
              </a:rPr>
              <a:t>M</a:t>
            </a:r>
            <a:r>
              <a:rPr lang="en-US" sz="2000" dirty="0" err="1" smtClean="0">
                <a:solidFill>
                  <a:schemeClr val="tx1"/>
                </a:solidFill>
              </a:rPr>
              <a:t>emodelkan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perilaku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dinamis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en-US" sz="2000" dirty="0" smtClean="0">
                <a:solidFill>
                  <a:srgbClr val="0066FF"/>
                </a:solidFill>
              </a:rPr>
              <a:t>activities, workflows (flowcharts)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90047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106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en-US" sz="4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en-US" sz="4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en-US" sz="4000" dirty="0" err="1" smtClean="0">
                <a:solidFill>
                  <a:schemeClr val="bg1"/>
                </a:solidFill>
              </a:rPr>
              <a:t>Terimakasih</a:t>
            </a:r>
            <a:r>
              <a:rPr lang="en-US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en-US" sz="4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0552" y="228600"/>
            <a:ext cx="8229307" cy="872183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482" y="1850837"/>
            <a:ext cx="9148482" cy="4397563"/>
          </a:xfrm>
        </p:spPr>
        <p:txBody>
          <a:bodyPr/>
          <a:lstStyle/>
          <a:p>
            <a:pPr algn="just"/>
            <a:r>
              <a:rPr lang="id-ID" altLang="en-US" sz="2800" dirty="0" smtClean="0">
                <a:solidFill>
                  <a:schemeClr val="tx1"/>
                </a:solidFill>
              </a:rPr>
              <a:t>Membantu membuat menjadi lebih mudah untuk menemukan ketidakkonsistensian kebutuhan dan hal tidak dicantumkan (</a:t>
            </a:r>
            <a:r>
              <a:rPr lang="en-GB" altLang="en-US" sz="2800" i="1" dirty="0" smtClean="0">
                <a:solidFill>
                  <a:schemeClr val="tx1"/>
                </a:solidFill>
              </a:rPr>
              <a:t>omissions</a:t>
            </a:r>
            <a:r>
              <a:rPr lang="id-ID" altLang="en-US" sz="2800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GB" altLang="en-US" sz="2800" dirty="0">
              <a:solidFill>
                <a:schemeClr val="tx1"/>
              </a:solidFill>
            </a:endParaRPr>
          </a:p>
          <a:p>
            <a:pPr algn="just"/>
            <a:r>
              <a:rPr lang="id-ID" altLang="en-US" sz="2800" dirty="0" smtClean="0">
                <a:solidFill>
                  <a:schemeClr val="tx1"/>
                </a:solidFill>
              </a:rPr>
              <a:t>Dua tipe yang umumnya digunakan</a:t>
            </a:r>
            <a:r>
              <a:rPr lang="en-GB" altLang="en-US" sz="2800" dirty="0" smtClean="0">
                <a:solidFill>
                  <a:schemeClr val="tx1"/>
                </a:solidFill>
              </a:rPr>
              <a:t>: </a:t>
            </a:r>
            <a:endParaRPr lang="en-GB" altLang="en-US" sz="2800" dirty="0">
              <a:solidFill>
                <a:schemeClr val="tx1"/>
              </a:solidFill>
            </a:endParaRPr>
          </a:p>
          <a:p>
            <a:pPr lvl="1" algn="just"/>
            <a:r>
              <a:rPr lang="id-ID" altLang="en-US" sz="2400" dirty="0" smtClean="0">
                <a:solidFill>
                  <a:schemeClr val="tx1"/>
                </a:solidFill>
              </a:rPr>
              <a:t>S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tructured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>
                <a:solidFill>
                  <a:schemeClr val="tx1"/>
                </a:solidFill>
              </a:rPr>
              <a:t>analysis </a:t>
            </a:r>
            <a:r>
              <a:rPr lang="id-ID" altLang="en-US" sz="2400" dirty="0" smtClean="0">
                <a:solidFill>
                  <a:schemeClr val="tx1"/>
                </a:solidFill>
              </a:rPr>
              <a:t>(Analisa Terstruktur) </a:t>
            </a:r>
            <a:r>
              <a:rPr lang="en-GB" altLang="en-US" sz="2400" dirty="0" smtClean="0">
                <a:solidFill>
                  <a:schemeClr val="tx1"/>
                </a:solidFill>
              </a:rPr>
              <a:t>and 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lvl="1" algn="just"/>
            <a:r>
              <a:rPr lang="id-ID" altLang="en-US" sz="2400" dirty="0">
                <a:solidFill>
                  <a:schemeClr val="tx1"/>
                </a:solidFill>
              </a:rPr>
              <a:t>O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bject</a:t>
            </a:r>
            <a:r>
              <a:rPr lang="en-GB" altLang="en-US" sz="2400" dirty="0" smtClean="0">
                <a:solidFill>
                  <a:schemeClr val="tx1"/>
                </a:solidFill>
              </a:rPr>
              <a:t>-oriented analysis</a:t>
            </a:r>
            <a:r>
              <a:rPr lang="id-ID" altLang="en-US" sz="2400" dirty="0" smtClean="0">
                <a:solidFill>
                  <a:schemeClr val="tx1"/>
                </a:solidFill>
              </a:rPr>
              <a:t> (Analisa Berorientasi Objek)</a:t>
            </a:r>
            <a:r>
              <a:rPr lang="en-GB" altLang="en-US" sz="2400" dirty="0" smtClean="0">
                <a:solidFill>
                  <a:schemeClr val="tx1"/>
                </a:solidFill>
              </a:rPr>
              <a:t>. </a:t>
            </a: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Analysis Model </a:t>
            </a:r>
            <a:r>
              <a:rPr lang="en-GB" altLang="en-US" dirty="0" smtClean="0">
                <a:solidFill>
                  <a:schemeClr val="bg1"/>
                </a:solidFill>
              </a:rPr>
              <a:t>Guidelines</a:t>
            </a:r>
            <a:r>
              <a:rPr lang="id-ID" altLang="en-US" dirty="0" smtClean="0">
                <a:solidFill>
                  <a:schemeClr val="bg1"/>
                </a:solidFill>
              </a:rPr>
              <a:t> (1)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482" y="1805783"/>
            <a:ext cx="9148482" cy="418648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Produk analisis harus </a:t>
            </a:r>
            <a:r>
              <a:rPr lang="en-GB" altLang="en-US" sz="2800" b="1" i="1" u="sng" dirty="0">
                <a:solidFill>
                  <a:schemeClr val="tx1"/>
                </a:solidFill>
              </a:rPr>
              <a:t>highly maintainable</a:t>
            </a:r>
            <a:r>
              <a:rPr lang="id-ID" altLang="en-US" sz="2800" dirty="0" smtClean="0">
                <a:solidFill>
                  <a:schemeClr val="tx1"/>
                </a:solidFill>
              </a:rPr>
              <a:t>, khususnya spesifikasi kebutuhan perangkat lunak (</a:t>
            </a:r>
            <a:r>
              <a:rPr lang="en-GB" altLang="en-US" sz="2800" i="1" dirty="0">
                <a:solidFill>
                  <a:schemeClr val="tx1"/>
                </a:solidFill>
              </a:rPr>
              <a:t>software requirements </a:t>
            </a:r>
            <a:r>
              <a:rPr lang="en-GB" altLang="en-US" sz="2800" i="1" dirty="0" smtClean="0">
                <a:solidFill>
                  <a:schemeClr val="tx1"/>
                </a:solidFill>
              </a:rPr>
              <a:t>specification</a:t>
            </a:r>
            <a:r>
              <a:rPr lang="id-ID" altLang="en-US" sz="2800" dirty="0" smtClean="0">
                <a:solidFill>
                  <a:schemeClr val="tx1"/>
                </a:solidFill>
              </a:rPr>
              <a:t>)</a:t>
            </a:r>
          </a:p>
          <a:p>
            <a:pPr algn="just">
              <a:lnSpc>
                <a:spcPct val="90000"/>
              </a:lnSpc>
            </a:pPr>
            <a:endParaRPr lang="id-ID" altLang="en-US" sz="2800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Ukuran masalah harus dapat ditangani dan dibagi menggunakan suatu metode yang efektif </a:t>
            </a:r>
          </a:p>
          <a:p>
            <a:pPr algn="just">
              <a:lnSpc>
                <a:spcPct val="90000"/>
              </a:lnSpc>
            </a:pPr>
            <a:endParaRPr lang="en-GB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id-ID" altLang="en-US" sz="2800" u="sng" dirty="0" smtClean="0">
                <a:solidFill>
                  <a:schemeClr val="tx1"/>
                </a:solidFill>
              </a:rPr>
              <a:t>Grafis harus digunakan bila memungkinkan</a:t>
            </a:r>
          </a:p>
          <a:p>
            <a:pPr algn="just">
              <a:lnSpc>
                <a:spcPct val="90000"/>
              </a:lnSpc>
            </a:pPr>
            <a:endParaRPr lang="id-ID" altLang="en-US" sz="2800" u="sng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Pertimbangkan perbedaan antara logika </a:t>
            </a:r>
            <a:r>
              <a:rPr lang="en-GB" altLang="en-US" sz="2800" dirty="0">
                <a:solidFill>
                  <a:schemeClr val="tx1"/>
                </a:solidFill>
              </a:rPr>
              <a:t>(</a:t>
            </a:r>
            <a:r>
              <a:rPr lang="en-GB" altLang="en-US" sz="2800" i="1" dirty="0">
                <a:solidFill>
                  <a:schemeClr val="tx1"/>
                </a:solidFill>
              </a:rPr>
              <a:t>essential</a:t>
            </a:r>
            <a:r>
              <a:rPr lang="en-GB" altLang="en-US" sz="2800" dirty="0" smtClean="0">
                <a:solidFill>
                  <a:schemeClr val="tx1"/>
                </a:solidFill>
              </a:rPr>
              <a:t>)</a:t>
            </a:r>
            <a:r>
              <a:rPr lang="id-ID" altLang="en-US" sz="2800" dirty="0" smtClean="0">
                <a:solidFill>
                  <a:schemeClr val="tx1"/>
                </a:solidFill>
              </a:rPr>
              <a:t> dan fisik </a:t>
            </a:r>
            <a:r>
              <a:rPr lang="en-GB" altLang="en-US" sz="2800" dirty="0" smtClean="0">
                <a:solidFill>
                  <a:schemeClr val="tx1"/>
                </a:solidFill>
              </a:rPr>
              <a:t>(</a:t>
            </a:r>
            <a:r>
              <a:rPr lang="en-GB" altLang="en-US" sz="2800" i="1" dirty="0">
                <a:solidFill>
                  <a:schemeClr val="tx1"/>
                </a:solidFill>
              </a:rPr>
              <a:t>implementation</a:t>
            </a:r>
            <a:r>
              <a:rPr lang="en-GB" altLang="en-US" sz="2800" dirty="0" smtClean="0">
                <a:solidFill>
                  <a:schemeClr val="tx1"/>
                </a:solidFill>
              </a:rPr>
              <a:t>)</a:t>
            </a:r>
            <a:endParaRPr lang="id-ID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98692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Analysis Model </a:t>
            </a:r>
            <a:r>
              <a:rPr lang="en-GB" altLang="en-US" dirty="0" smtClean="0">
                <a:solidFill>
                  <a:schemeClr val="bg1"/>
                </a:solidFill>
              </a:rPr>
              <a:t>Guidelines</a:t>
            </a:r>
            <a:r>
              <a:rPr lang="id-ID" altLang="en-US" dirty="0" smtClean="0">
                <a:solidFill>
                  <a:schemeClr val="bg1"/>
                </a:solidFill>
              </a:rPr>
              <a:t> (2)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482" y="1805783"/>
            <a:ext cx="9148482" cy="41864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Temukan sesuatu yang membantu pembagian kebutuhan dan pembagian dokumen sebelum spesifikasi</a:t>
            </a:r>
          </a:p>
          <a:p>
            <a:pPr>
              <a:lnSpc>
                <a:spcPct val="90000"/>
              </a:lnSpc>
            </a:pPr>
            <a:endParaRPr lang="en-GB" alt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Merancang suatu cara untuk menelusuri dan mengevaluasi antar muka pengguna </a:t>
            </a:r>
            <a:r>
              <a:rPr lang="en-GB" altLang="en-US" sz="2800" dirty="0" smtClean="0">
                <a:solidFill>
                  <a:schemeClr val="tx1"/>
                </a:solidFill>
              </a:rPr>
              <a:t> </a:t>
            </a:r>
            <a:r>
              <a:rPr lang="id-ID" altLang="en-US" sz="2800" dirty="0" smtClean="0">
                <a:solidFill>
                  <a:schemeClr val="tx1"/>
                </a:solidFill>
              </a:rPr>
              <a:t>(</a:t>
            </a:r>
            <a:r>
              <a:rPr lang="en-GB" altLang="en-US" sz="2800" i="1" dirty="0" smtClean="0">
                <a:solidFill>
                  <a:schemeClr val="tx1"/>
                </a:solidFill>
              </a:rPr>
              <a:t>user interfaces</a:t>
            </a:r>
            <a:r>
              <a:rPr lang="id-ID" altLang="en-US" sz="28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GB" alt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Merancang alat-alat (</a:t>
            </a:r>
            <a:r>
              <a:rPr lang="id-ID" altLang="en-US" sz="2800" i="1" dirty="0" smtClean="0">
                <a:solidFill>
                  <a:schemeClr val="tx1"/>
                </a:solidFill>
              </a:rPr>
              <a:t>tools</a:t>
            </a:r>
            <a:r>
              <a:rPr lang="id-ID" altLang="en-US" sz="2800" dirty="0" smtClean="0">
                <a:solidFill>
                  <a:schemeClr val="tx1"/>
                </a:solidFill>
              </a:rPr>
              <a:t>) yang lebih menggambarkan logika dan kebijakan daripada teks narasi</a:t>
            </a:r>
          </a:p>
        </p:txBody>
      </p:sp>
      <p:sp>
        <p:nvSpPr>
          <p:cNvPr id="498692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Analysis Model Objectives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Menggambarkan apa yang </a:t>
            </a:r>
            <a:r>
              <a:rPr lang="id-ID" altLang="en-US" sz="2400" i="1" dirty="0" smtClean="0">
                <a:solidFill>
                  <a:schemeClr val="tx1"/>
                </a:solidFill>
              </a:rPr>
              <a:t>customer</a:t>
            </a:r>
            <a:r>
              <a:rPr lang="id-ID" altLang="en-US" sz="2400" dirty="0" smtClean="0">
                <a:solidFill>
                  <a:schemeClr val="tx1"/>
                </a:solidFill>
              </a:rPr>
              <a:t> butuhkan</a:t>
            </a:r>
          </a:p>
          <a:p>
            <a:pPr algn="just"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Menetapkan suatu dasar untuk penciptaan suatu desain perangkat lunak</a:t>
            </a:r>
          </a:p>
          <a:p>
            <a:pPr algn="just"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Merangcang suatu kumpulan kebutuhan yang dapat divalidasi, sekali software dibangun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GB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>
                <a:solidFill>
                  <a:schemeClr val="bg1"/>
                </a:solidFill>
              </a:rPr>
              <a:t>Analysis Model Rules of Thumb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2412" y="1757120"/>
            <a:ext cx="9166412" cy="41864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Model harus </a:t>
            </a:r>
            <a:r>
              <a:rPr lang="id-ID" altLang="en-US" sz="2800" b="1" dirty="0" smtClean="0">
                <a:solidFill>
                  <a:schemeClr val="tx1"/>
                </a:solidFill>
              </a:rPr>
              <a:t>fokus pada kebutuhan yang terlihat </a:t>
            </a:r>
            <a:r>
              <a:rPr lang="id-ID" altLang="en-US" sz="2800" dirty="0" smtClean="0">
                <a:solidFill>
                  <a:schemeClr val="tx1"/>
                </a:solidFill>
              </a:rPr>
              <a:t>dalam masalah atau domain bisnis dan dapat ditulis sebagai suatu tingkat abstraksi yang relatif tinggi</a:t>
            </a:r>
          </a:p>
          <a:p>
            <a:pPr>
              <a:lnSpc>
                <a:spcPct val="90000"/>
              </a:lnSpc>
            </a:pPr>
            <a:endParaRPr lang="id-ID" alt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id-ID" altLang="en-US" sz="2800" b="1" dirty="0" smtClean="0">
                <a:solidFill>
                  <a:schemeClr val="tx1"/>
                </a:solidFill>
              </a:rPr>
              <a:t>Setiap elemen model analisis harus menambah pemahaman kebutuhan</a:t>
            </a:r>
            <a:r>
              <a:rPr lang="id-ID" altLang="en-US" sz="2800" dirty="0" smtClean="0">
                <a:solidFill>
                  <a:schemeClr val="tx1"/>
                </a:solidFill>
              </a:rPr>
              <a:t> dan menyediakan wawasan ke dalam domain informasi, fungsi dan perilaku sistem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GB" altLang="en-US" sz="2800" dirty="0">
              <a:solidFill>
                <a:schemeClr val="tx1"/>
              </a:solidFill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>
                <a:solidFill>
                  <a:schemeClr val="bg1"/>
                </a:solidFill>
              </a:rPr>
              <a:t>Analysis Model Rules of Thumb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2412" y="1757120"/>
            <a:ext cx="9166412" cy="418648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Tunda pertimbangan infrastruktur dan non-functional model sampai desain </a:t>
            </a:r>
            <a:r>
              <a:rPr lang="en-GB" altLang="en-US" sz="2800" dirty="0" smtClean="0">
                <a:solidFill>
                  <a:schemeClr val="tx1"/>
                </a:solidFill>
              </a:rPr>
              <a:t> </a:t>
            </a:r>
            <a:endParaRPr lang="id-ID" altLang="en-US" sz="2800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endParaRPr lang="en-GB" altLang="en-US" sz="28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Meminimalkan </a:t>
            </a:r>
            <a:r>
              <a:rPr lang="id-ID" altLang="en-US" sz="2800" i="1" dirty="0" smtClean="0">
                <a:solidFill>
                  <a:schemeClr val="tx1"/>
                </a:solidFill>
              </a:rPr>
              <a:t>coupling</a:t>
            </a:r>
            <a:r>
              <a:rPr lang="id-ID" altLang="en-US" sz="2800" dirty="0" smtClean="0">
                <a:solidFill>
                  <a:schemeClr val="tx1"/>
                </a:solidFill>
              </a:rPr>
              <a:t> seluruh sistem</a:t>
            </a:r>
          </a:p>
          <a:p>
            <a:pPr algn="just">
              <a:lnSpc>
                <a:spcPct val="90000"/>
              </a:lnSpc>
            </a:pPr>
            <a:endParaRPr lang="id-ID" altLang="en-US" sz="2800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Pastikan model analisis menyediakan nilai untuk seluruh </a:t>
            </a:r>
            <a:r>
              <a:rPr lang="en-GB" altLang="en-US" sz="2800" i="1" dirty="0" smtClean="0">
                <a:solidFill>
                  <a:schemeClr val="tx1"/>
                </a:solidFill>
              </a:rPr>
              <a:t>stakeholder</a:t>
            </a:r>
            <a:endParaRPr lang="id-ID" altLang="en-US" sz="2800" i="1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endParaRPr lang="id-ID" altLang="en-US" sz="2800" i="1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Jaga model sesimple mungkin</a:t>
            </a:r>
            <a:endParaRPr lang="en-GB" altLang="en-US" sz="28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GB" altLang="en-US" sz="28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endParaRPr lang="en-GB" altLang="en-US" sz="2800" dirty="0">
              <a:solidFill>
                <a:schemeClr val="tx1"/>
              </a:solidFill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5945"/>
            <a:ext cx="7696200" cy="1143000"/>
          </a:xfrm>
        </p:spPr>
        <p:txBody>
          <a:bodyPr/>
          <a:lstStyle/>
          <a:p>
            <a:r>
              <a:rPr lang="en-GB" altLang="en-US" sz="3200" dirty="0">
                <a:solidFill>
                  <a:schemeClr val="bg1"/>
                </a:solidFill>
              </a:rPr>
              <a:t>Structured Analysis Model </a:t>
            </a:r>
            <a:r>
              <a:rPr lang="en-GB" altLang="en-US" sz="3200" dirty="0" smtClean="0">
                <a:solidFill>
                  <a:schemeClr val="bg1"/>
                </a:solidFill>
              </a:rPr>
              <a:t>Elements</a:t>
            </a:r>
            <a:r>
              <a:rPr lang="id-ID" altLang="en-US" sz="3200" dirty="0" smtClean="0">
                <a:solidFill>
                  <a:schemeClr val="bg1"/>
                </a:solidFill>
              </a:rPr>
              <a:t> (1)</a:t>
            </a:r>
            <a:endParaRPr lang="en-GB" altLang="en-US" sz="3200" dirty="0">
              <a:solidFill>
                <a:schemeClr val="bg1"/>
              </a:solidFill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8889"/>
            <a:ext cx="9144000" cy="418648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GB" altLang="en-US" b="1" dirty="0">
                <a:solidFill>
                  <a:schemeClr val="tx1"/>
                </a:solidFill>
              </a:rPr>
              <a:t>Data dictionary</a:t>
            </a:r>
          </a:p>
          <a:p>
            <a:pPr lvl="1" algn="just">
              <a:lnSpc>
                <a:spcPct val="80000"/>
              </a:lnSpc>
            </a:pPr>
            <a:r>
              <a:rPr lang="id-ID" altLang="en-US" dirty="0" smtClean="0">
                <a:solidFill>
                  <a:schemeClr val="tx1"/>
                </a:solidFill>
              </a:rPr>
              <a:t>Memuat deskripsi dari seluruh data </a:t>
            </a:r>
            <a:r>
              <a:rPr lang="id-ID" altLang="en-US" dirty="0">
                <a:solidFill>
                  <a:schemeClr val="tx1"/>
                </a:solidFill>
              </a:rPr>
              <a:t>objek yang digunakan atau dihasilkan oleh perangkat lunak </a:t>
            </a:r>
            <a:endParaRPr lang="id-ID" alt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80000"/>
              </a:lnSpc>
            </a:pPr>
            <a:endParaRPr lang="en-GB" altLang="en-US" dirty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GB" altLang="en-US" b="1" dirty="0">
                <a:solidFill>
                  <a:schemeClr val="tx1"/>
                </a:solidFill>
              </a:rPr>
              <a:t>Data flow diagram (DFD)</a:t>
            </a:r>
          </a:p>
          <a:p>
            <a:pPr lvl="1" algn="just">
              <a:lnSpc>
                <a:spcPct val="80000"/>
              </a:lnSpc>
            </a:pPr>
            <a:r>
              <a:rPr lang="id-ID" altLang="en-US" dirty="0" smtClean="0">
                <a:solidFill>
                  <a:schemeClr val="tx1"/>
                </a:solidFill>
              </a:rPr>
              <a:t>Menyediakan suatu indikasi bagaimana data ditransformasikan ketika data-data tersebut bergerak melalui sistem; juga menggambarkan fungsi-fungsi yang mengubah aliran data (suatu fungsi direpresentasikan pada suatu DFD menggunakan suatu spesifikasi proses atai PSPEC)</a:t>
            </a:r>
          </a:p>
          <a:p>
            <a:pPr lvl="1" algn="just">
              <a:lnSpc>
                <a:spcPct val="80000"/>
              </a:lnSpc>
            </a:pP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6019800" y="6392905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5945"/>
            <a:ext cx="7696200" cy="1143000"/>
          </a:xfrm>
        </p:spPr>
        <p:txBody>
          <a:bodyPr/>
          <a:lstStyle/>
          <a:p>
            <a:r>
              <a:rPr lang="en-GB" altLang="en-US" sz="3200" dirty="0">
                <a:solidFill>
                  <a:schemeClr val="bg1"/>
                </a:solidFill>
              </a:rPr>
              <a:t>Structured Analysis Model </a:t>
            </a:r>
            <a:r>
              <a:rPr lang="en-GB" altLang="en-US" sz="3200" dirty="0" smtClean="0">
                <a:solidFill>
                  <a:schemeClr val="bg1"/>
                </a:solidFill>
              </a:rPr>
              <a:t>Elements</a:t>
            </a:r>
            <a:r>
              <a:rPr lang="id-ID" altLang="en-US" sz="3200" dirty="0" smtClean="0">
                <a:solidFill>
                  <a:schemeClr val="bg1"/>
                </a:solidFill>
              </a:rPr>
              <a:t> (2)</a:t>
            </a:r>
            <a:endParaRPr lang="en-GB" altLang="en-US" sz="3200" dirty="0">
              <a:solidFill>
                <a:schemeClr val="bg1"/>
              </a:solidFill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8889"/>
            <a:ext cx="9144000" cy="418648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GB" altLang="en-US" b="1" dirty="0" smtClean="0">
                <a:solidFill>
                  <a:schemeClr val="tx1"/>
                </a:solidFill>
              </a:rPr>
              <a:t>Entity </a:t>
            </a:r>
            <a:r>
              <a:rPr lang="en-GB" altLang="en-US" b="1" dirty="0">
                <a:solidFill>
                  <a:schemeClr val="tx1"/>
                </a:solidFill>
              </a:rPr>
              <a:t>relationship diagram (ERD)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lvl="1" algn="just">
              <a:lnSpc>
                <a:spcPct val="80000"/>
              </a:lnSpc>
            </a:pPr>
            <a:r>
              <a:rPr lang="id-ID" altLang="en-US" dirty="0" smtClean="0">
                <a:solidFill>
                  <a:schemeClr val="tx1"/>
                </a:solidFill>
              </a:rPr>
              <a:t>Menggambarkan hubungan antar objek data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endParaRPr lang="id-ID" alt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80000"/>
              </a:lnSpc>
            </a:pPr>
            <a:endParaRPr lang="en-GB" altLang="en-US" dirty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GB" altLang="en-US" b="1" dirty="0">
                <a:solidFill>
                  <a:schemeClr val="tx1"/>
                </a:solidFill>
              </a:rPr>
              <a:t>State diagram (SD) </a:t>
            </a:r>
          </a:p>
          <a:p>
            <a:pPr lvl="1" algn="just">
              <a:lnSpc>
                <a:spcPct val="80000"/>
              </a:lnSpc>
            </a:pPr>
            <a:r>
              <a:rPr lang="id-ID" altLang="en-US" dirty="0" smtClean="0">
                <a:solidFill>
                  <a:schemeClr val="tx1"/>
                </a:solidFill>
              </a:rPr>
              <a:t>Mengindikasikan bagaimana sistem diperilakukan sebagai suatu konsekuensi dari kejadian luar (</a:t>
            </a:r>
            <a:r>
              <a:rPr lang="en-GB" altLang="en-US" i="1" dirty="0">
                <a:solidFill>
                  <a:schemeClr val="tx1"/>
                </a:solidFill>
              </a:rPr>
              <a:t>external </a:t>
            </a:r>
            <a:r>
              <a:rPr lang="en-GB" altLang="en-US" i="1" dirty="0" smtClean="0">
                <a:solidFill>
                  <a:schemeClr val="tx1"/>
                </a:solidFill>
              </a:rPr>
              <a:t>events</a:t>
            </a:r>
            <a:r>
              <a:rPr lang="id-ID" altLang="en-US" dirty="0" smtClean="0">
                <a:solidFill>
                  <a:schemeClr val="tx1"/>
                </a:solidFill>
              </a:rPr>
              <a:t>), status/kondisi (</a:t>
            </a:r>
            <a:r>
              <a:rPr lang="id-ID" altLang="en-US" i="1" dirty="0" smtClean="0">
                <a:solidFill>
                  <a:schemeClr val="tx1"/>
                </a:solidFill>
              </a:rPr>
              <a:t>state</a:t>
            </a:r>
            <a:r>
              <a:rPr lang="id-ID" altLang="en-US" dirty="0" smtClean="0">
                <a:solidFill>
                  <a:schemeClr val="tx1"/>
                </a:solidFill>
              </a:rPr>
              <a:t>) digunakan untuk merepresentasikan model perilaku. </a:t>
            </a:r>
            <a:r>
              <a:rPr lang="id-ID" altLang="en-US" i="1" dirty="0" smtClean="0">
                <a:solidFill>
                  <a:schemeClr val="tx1"/>
                </a:solidFill>
              </a:rPr>
              <a:t>Arcs</a:t>
            </a:r>
            <a:r>
              <a:rPr lang="id-ID" altLang="en-US" dirty="0" smtClean="0">
                <a:solidFill>
                  <a:schemeClr val="tx1"/>
                </a:solidFill>
              </a:rPr>
              <a:t>/busur diberi label dengan kejadian yang memicu perubahan dari satu </a:t>
            </a:r>
            <a:r>
              <a:rPr lang="id-ID" altLang="en-US" i="1" dirty="0" smtClean="0">
                <a:solidFill>
                  <a:schemeClr val="tx1"/>
                </a:solidFill>
              </a:rPr>
              <a:t>state</a:t>
            </a:r>
            <a:r>
              <a:rPr lang="id-ID" altLang="en-US" dirty="0" smtClean="0">
                <a:solidFill>
                  <a:schemeClr val="tx1"/>
                </a:solidFill>
              </a:rPr>
              <a:t> ke </a:t>
            </a:r>
            <a:r>
              <a:rPr lang="id-ID" altLang="en-US" i="1" dirty="0" smtClean="0">
                <a:solidFill>
                  <a:schemeClr val="tx1"/>
                </a:solidFill>
              </a:rPr>
              <a:t>state</a:t>
            </a:r>
            <a:r>
              <a:rPr lang="id-ID" altLang="en-US" dirty="0" smtClean="0">
                <a:solidFill>
                  <a:schemeClr val="tx1"/>
                </a:solidFill>
              </a:rPr>
              <a:t> lainnya (Control information dimuat pada control spesification or CSPEC)   </a:t>
            </a: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6019800" y="6392905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DFD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ctr">
              <a:lnSpc>
                <a:spcPct val="150000"/>
              </a:lnSpc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ctr">
              <a:lnSpc>
                <a:spcPct val="150000"/>
              </a:lnSpc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ctr">
              <a:lnSpc>
                <a:spcPct val="150000"/>
              </a:lnSpc>
              <a:buNone/>
            </a:pP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DFD (Data Flow Diagram)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9" y="1524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Kenapa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Kebutuhan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5" t="32237" r="31016" b="11513"/>
          <a:stretch/>
        </p:blipFill>
        <p:spPr bwMode="auto">
          <a:xfrm>
            <a:off x="708959" y="1905000"/>
            <a:ext cx="7340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1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000" dirty="0" smtClean="0">
                <a:solidFill>
                  <a:schemeClr val="bg1"/>
                </a:solidFill>
              </a:rPr>
              <a:t>Dekomposisi Fungsional &amp; DFD</a:t>
            </a:r>
            <a:endParaRPr lang="id-ID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id-ID" sz="2800" dirty="0" smtClean="0">
                <a:solidFill>
                  <a:schemeClr val="tx1"/>
                </a:solidFill>
              </a:rPr>
              <a:t>Dekomposisi Fungsional adalah proses untuk menemukan bagian yang paling mendasar dari suatu sistem, seperti mendefinisikan semua bagian dari mobil sehingga dapat dibangun</a:t>
            </a:r>
          </a:p>
          <a:p>
            <a:endParaRPr lang="id-ID" sz="2800" dirty="0" smtClean="0">
              <a:solidFill>
                <a:schemeClr val="tx1"/>
              </a:solidFill>
            </a:endParaRPr>
          </a:p>
          <a:p>
            <a:r>
              <a:rPr lang="id-ID" sz="2800" i="1" dirty="0" smtClean="0">
                <a:solidFill>
                  <a:schemeClr val="tx1"/>
                </a:solidFill>
              </a:rPr>
              <a:t>Tools</a:t>
            </a:r>
            <a:r>
              <a:rPr lang="id-ID" sz="2800" dirty="0" smtClean="0">
                <a:solidFill>
                  <a:schemeClr val="tx1"/>
                </a:solidFill>
              </a:rPr>
              <a:t> yang dapat digunakan untuk melakukan Dekomposisi Fungsional adalah Data Flow Diagram (DFD)</a:t>
            </a:r>
            <a:endParaRPr lang="id-ID" sz="2800" dirty="0">
              <a:solidFill>
                <a:schemeClr val="tx1"/>
              </a:solidFill>
            </a:endParaRPr>
          </a:p>
          <a:p>
            <a:endParaRPr lang="id-ID" sz="2800" dirty="0" smtClean="0">
              <a:solidFill>
                <a:schemeClr val="tx1"/>
              </a:solidFill>
            </a:endParaRPr>
          </a:p>
          <a:p>
            <a:endParaRPr lang="id-ID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7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8" y="318521"/>
            <a:ext cx="8229307" cy="731461"/>
          </a:xfrm>
        </p:spPr>
        <p:txBody>
          <a:bodyPr/>
          <a:lstStyle/>
          <a:p>
            <a:r>
              <a:rPr lang="en-GB" altLang="en-US" sz="2770" dirty="0">
                <a:solidFill>
                  <a:schemeClr val="bg1"/>
                </a:solidFill>
              </a:rPr>
              <a:t>Functional </a:t>
            </a:r>
            <a:r>
              <a:rPr lang="en-GB" altLang="en-US" sz="2770" dirty="0" err="1">
                <a:solidFill>
                  <a:schemeClr val="bg1"/>
                </a:solidFill>
              </a:rPr>
              <a:t>Modeling</a:t>
            </a:r>
            <a:r>
              <a:rPr lang="en-GB" altLang="en-US" sz="2770" dirty="0">
                <a:solidFill>
                  <a:schemeClr val="bg1"/>
                </a:solidFill>
              </a:rPr>
              <a:t> and Information Flow (DFD)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4186480"/>
          </a:xfrm>
        </p:spPr>
        <p:txBody>
          <a:bodyPr/>
          <a:lstStyle/>
          <a:p>
            <a:r>
              <a:rPr lang="id-ID" altLang="en-US" sz="2400" dirty="0" smtClean="0">
                <a:solidFill>
                  <a:schemeClr val="tx1"/>
                </a:solidFill>
              </a:rPr>
              <a:t>Menunjukkan hubungan-hubungan entitas-entitas ekstenal, proses-proses atau perubahan, </a:t>
            </a:r>
            <a:r>
              <a:rPr lang="id-ID" altLang="en-US" sz="2400" i="1" dirty="0" smtClean="0">
                <a:solidFill>
                  <a:schemeClr val="tx1"/>
                </a:solidFill>
              </a:rPr>
              <a:t>data items</a:t>
            </a:r>
            <a:r>
              <a:rPr lang="id-ID" altLang="en-US" sz="2400" dirty="0" smtClean="0">
                <a:solidFill>
                  <a:schemeClr val="tx1"/>
                </a:solidFill>
              </a:rPr>
              <a:t>, dan </a:t>
            </a:r>
            <a:r>
              <a:rPr lang="id-ID" altLang="en-US" sz="2400" i="1" dirty="0" smtClean="0">
                <a:solidFill>
                  <a:schemeClr val="tx1"/>
                </a:solidFill>
              </a:rPr>
              <a:t>data stores</a:t>
            </a:r>
          </a:p>
          <a:p>
            <a:endParaRPr lang="id-ID" altLang="en-US" sz="2400" dirty="0" smtClean="0">
              <a:solidFill>
                <a:schemeClr val="tx1"/>
              </a:solidFill>
            </a:endParaRPr>
          </a:p>
          <a:p>
            <a:r>
              <a:rPr lang="id-ID" altLang="en-US" sz="2400" dirty="0" smtClean="0">
                <a:solidFill>
                  <a:schemeClr val="tx1"/>
                </a:solidFill>
              </a:rPr>
              <a:t>DFD tidak dapat menunjukkan prosedur secara rinci (ex: </a:t>
            </a:r>
            <a:r>
              <a:rPr lang="en-GB" altLang="en-US" sz="2400" i="1" dirty="0">
                <a:solidFill>
                  <a:schemeClr val="tx1"/>
                </a:solidFill>
              </a:rPr>
              <a:t>conditionals or </a:t>
            </a:r>
            <a:r>
              <a:rPr lang="en-GB" altLang="en-US" sz="2400" i="1" dirty="0" smtClean="0">
                <a:solidFill>
                  <a:schemeClr val="tx1"/>
                </a:solidFill>
              </a:rPr>
              <a:t>loops</a:t>
            </a:r>
            <a:r>
              <a:rPr lang="id-ID" altLang="en-US" sz="2400" dirty="0" smtClean="0">
                <a:solidFill>
                  <a:schemeClr val="tx1"/>
                </a:solidFill>
              </a:rPr>
              <a:t>) hanya aliran data yang melalui perangkat lunak </a:t>
            </a:r>
          </a:p>
          <a:p>
            <a:endParaRPr lang="id-ID" altLang="en-US" sz="2400" dirty="0">
              <a:solidFill>
                <a:schemeClr val="tx1"/>
              </a:solidFill>
            </a:endParaRPr>
          </a:p>
          <a:p>
            <a:r>
              <a:rPr lang="id-ID" sz="2400" dirty="0">
                <a:solidFill>
                  <a:schemeClr val="tx1"/>
                </a:solidFill>
              </a:rPr>
              <a:t>Sebuah DFD adalah alat yang menunjukkan bagaimana data masuk dan keluar pada proses tertentu</a:t>
            </a:r>
            <a:endParaRPr lang="en-GB" altLang="en-US" sz="2400" dirty="0">
              <a:solidFill>
                <a:schemeClr val="tx1"/>
              </a:solidFill>
            </a:endParaRPr>
          </a:p>
          <a:p>
            <a:endParaRPr lang="id-ID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1960" cy="527708"/>
          </a:xfrm>
        </p:spPr>
        <p:txBody>
          <a:bodyPr/>
          <a:lstStyle/>
          <a:p>
            <a:r>
              <a:rPr lang="en-GB" altLang="en-US" b="1" dirty="0" err="1" smtClean="0">
                <a:solidFill>
                  <a:schemeClr val="bg1"/>
                </a:solidFill>
              </a:rPr>
              <a:t>Elemen</a:t>
            </a:r>
            <a:r>
              <a:rPr lang="en-GB" altLang="en-US" b="1" dirty="0" smtClean="0">
                <a:solidFill>
                  <a:schemeClr val="bg1"/>
                </a:solidFill>
              </a:rPr>
              <a:t> DFD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78454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GB" altLang="en-US" dirty="0" err="1" smtClean="0">
                <a:solidFill>
                  <a:schemeClr val="tx1"/>
                </a:solidFill>
              </a:rPr>
              <a:t>Empat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unsur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utama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dari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notasi</a:t>
            </a:r>
            <a:r>
              <a:rPr lang="en-GB" altLang="en-US" dirty="0" smtClean="0">
                <a:solidFill>
                  <a:schemeClr val="tx1"/>
                </a:solidFill>
              </a:rPr>
              <a:t> DFD</a:t>
            </a:r>
            <a:endParaRPr lang="en-GB" altLang="en-US" dirty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GB" altLang="en-US" dirty="0">
                <a:solidFill>
                  <a:srgbClr val="FF0000"/>
                </a:solidFill>
              </a:rPr>
              <a:t>Data </a:t>
            </a:r>
            <a:r>
              <a:rPr lang="en-GB" altLang="en-US" dirty="0" smtClean="0">
                <a:solidFill>
                  <a:srgbClr val="FF0000"/>
                </a:solidFill>
              </a:rPr>
              <a:t>Flow</a:t>
            </a:r>
            <a:r>
              <a:rPr lang="en-GB" altLang="en-US" dirty="0" smtClean="0">
                <a:solidFill>
                  <a:schemeClr val="tx1"/>
                </a:solidFill>
              </a:rPr>
              <a:t>, </a:t>
            </a:r>
            <a:r>
              <a:rPr lang="en-GB" altLang="en-US" dirty="0" err="1" smtClean="0">
                <a:solidFill>
                  <a:schemeClr val="tx1"/>
                </a:solidFill>
              </a:rPr>
              <a:t>dilengkapi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dengan</a:t>
            </a:r>
            <a:r>
              <a:rPr lang="en-GB" altLang="en-US" dirty="0" smtClean="0">
                <a:solidFill>
                  <a:schemeClr val="tx1"/>
                </a:solidFill>
              </a:rPr>
              <a:t> label </a:t>
            </a:r>
            <a:r>
              <a:rPr lang="en-GB" altLang="en-US" dirty="0" err="1" smtClean="0">
                <a:solidFill>
                  <a:schemeClr val="tx1"/>
                </a:solidFill>
              </a:rPr>
              <a:t>untuk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menunjukkan</a:t>
            </a:r>
            <a:r>
              <a:rPr lang="en-GB" altLang="en-US" dirty="0" smtClean="0">
                <a:solidFill>
                  <a:schemeClr val="tx1"/>
                </a:solidFill>
              </a:rPr>
              <a:t> data </a:t>
            </a:r>
            <a:r>
              <a:rPr lang="en-GB" altLang="en-US" dirty="0" err="1" smtClean="0">
                <a:solidFill>
                  <a:schemeClr val="tx1"/>
                </a:solidFill>
              </a:rPr>
              <a:t>apa</a:t>
            </a:r>
            <a:r>
              <a:rPr lang="en-GB" altLang="en-US" dirty="0" smtClean="0">
                <a:solidFill>
                  <a:schemeClr val="tx1"/>
                </a:solidFill>
              </a:rPr>
              <a:t> yang </a:t>
            </a:r>
            <a:r>
              <a:rPr lang="en-GB" altLang="en-US" dirty="0" err="1" smtClean="0">
                <a:solidFill>
                  <a:schemeClr val="tx1"/>
                </a:solidFill>
              </a:rPr>
              <a:t>mengalir</a:t>
            </a:r>
            <a:endParaRPr lang="en-GB" altLang="en-US" dirty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GB" altLang="en-US" dirty="0" smtClean="0">
                <a:solidFill>
                  <a:srgbClr val="FF0000"/>
                </a:solidFill>
              </a:rPr>
              <a:t>Proses</a:t>
            </a:r>
            <a:r>
              <a:rPr lang="en-GB" altLang="en-US" dirty="0" smtClean="0">
                <a:solidFill>
                  <a:schemeClr val="tx1"/>
                </a:solidFill>
              </a:rPr>
              <a:t>, yang </a:t>
            </a:r>
            <a:r>
              <a:rPr lang="en-GB" altLang="en-US" dirty="0" err="1" smtClean="0">
                <a:solidFill>
                  <a:schemeClr val="tx1"/>
                </a:solidFill>
              </a:rPr>
              <a:t>menangani</a:t>
            </a:r>
            <a:r>
              <a:rPr lang="en-GB" altLang="en-US" dirty="0" smtClean="0">
                <a:solidFill>
                  <a:schemeClr val="tx1"/>
                </a:solidFill>
              </a:rPr>
              <a:t> data</a:t>
            </a:r>
          </a:p>
          <a:p>
            <a:pPr lvl="2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GB" altLang="en-US" dirty="0" smtClean="0">
                <a:solidFill>
                  <a:srgbClr val="FF0000"/>
                </a:solidFill>
              </a:rPr>
              <a:t>Data store</a:t>
            </a:r>
            <a:r>
              <a:rPr lang="en-GB" altLang="en-US" dirty="0" smtClean="0">
                <a:solidFill>
                  <a:schemeClr val="tx1"/>
                </a:solidFill>
              </a:rPr>
              <a:t>, </a:t>
            </a:r>
            <a:r>
              <a:rPr lang="en-GB" altLang="en-US" dirty="0" err="1" smtClean="0">
                <a:solidFill>
                  <a:schemeClr val="tx1"/>
                </a:solidFill>
              </a:rPr>
              <a:t>berada</a:t>
            </a:r>
            <a:r>
              <a:rPr lang="en-GB" altLang="en-US" dirty="0" smtClean="0">
                <a:solidFill>
                  <a:schemeClr val="tx1"/>
                </a:solidFill>
              </a:rPr>
              <a:t> di </a:t>
            </a:r>
            <a:r>
              <a:rPr lang="en-GB" altLang="en-US" dirty="0" err="1" smtClean="0">
                <a:solidFill>
                  <a:schemeClr val="tx1"/>
                </a:solidFill>
              </a:rPr>
              <a:t>dalam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sistem</a:t>
            </a:r>
            <a:r>
              <a:rPr lang="en-GB" altLang="en-US" dirty="0" smtClean="0">
                <a:solidFill>
                  <a:schemeClr val="tx1"/>
                </a:solidFill>
              </a:rPr>
              <a:t> (diary, </a:t>
            </a:r>
            <a:r>
              <a:rPr lang="en-GB" altLang="en-US" dirty="0" err="1" smtClean="0">
                <a:solidFill>
                  <a:schemeClr val="tx1"/>
                </a:solidFill>
              </a:rPr>
              <a:t>arsip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atau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berkas</a:t>
            </a:r>
            <a:r>
              <a:rPr lang="en-GB" altLang="en-US" dirty="0" smtClean="0">
                <a:solidFill>
                  <a:schemeClr val="tx1"/>
                </a:solidFill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</a:rPr>
              <a:t>komputer</a:t>
            </a:r>
            <a:r>
              <a:rPr lang="en-GB" altLang="en-US" dirty="0" smtClean="0">
                <a:solidFill>
                  <a:schemeClr val="tx1"/>
                </a:solidFill>
              </a:rPr>
              <a:t>)</a:t>
            </a:r>
            <a:endParaRPr lang="en-GB" altLang="en-US" dirty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GB" altLang="en-US" dirty="0">
                <a:solidFill>
                  <a:srgbClr val="FF0000"/>
                </a:solidFill>
              </a:rPr>
              <a:t>External/Outside entities/Terminator</a:t>
            </a:r>
            <a:r>
              <a:rPr lang="en-GB" altLang="en-US" dirty="0">
                <a:solidFill>
                  <a:schemeClr val="tx1"/>
                </a:solidFill>
              </a:rPr>
              <a:t>, </a:t>
            </a:r>
            <a:r>
              <a:rPr lang="en-GB" altLang="en-US" dirty="0" err="1" smtClean="0">
                <a:solidFill>
                  <a:schemeClr val="tx1"/>
                </a:solidFill>
              </a:rPr>
              <a:t>sumber</a:t>
            </a:r>
            <a:r>
              <a:rPr lang="en-GB" altLang="en-US" dirty="0" smtClean="0">
                <a:solidFill>
                  <a:schemeClr val="tx1"/>
                </a:solidFill>
              </a:rPr>
              <a:t> di </a:t>
            </a:r>
            <a:r>
              <a:rPr lang="en-GB" altLang="en-US" dirty="0" err="1" smtClean="0">
                <a:solidFill>
                  <a:schemeClr val="tx1"/>
                </a:solidFill>
              </a:rPr>
              <a:t>luar</a:t>
            </a:r>
            <a:r>
              <a:rPr lang="en-GB" altLang="en-US" dirty="0" smtClean="0">
                <a:solidFill>
                  <a:schemeClr val="tx1"/>
                </a:solidFill>
              </a:rPr>
              <a:t> data</a:t>
            </a:r>
            <a:endParaRPr lang="en-GB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GB" altLang="en-US" sz="2586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GB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0053" y="1407984"/>
            <a:ext cx="5540905" cy="516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Notasi pada DFD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65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Symbols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40336"/>
            <a:ext cx="6993593" cy="41864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Terminator/External Entities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Orang </a:t>
            </a:r>
            <a:r>
              <a:rPr lang="en-US" altLang="en-US" sz="2400" dirty="0" err="1">
                <a:solidFill>
                  <a:schemeClr val="tx1"/>
                </a:solidFill>
              </a:rPr>
              <a:t>atau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organisasi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terletak</a:t>
            </a:r>
            <a:r>
              <a:rPr lang="en-US" altLang="en-US" sz="2400" dirty="0">
                <a:solidFill>
                  <a:schemeClr val="tx1"/>
                </a:solidFill>
              </a:rPr>
              <a:t> di </a:t>
            </a:r>
            <a:r>
              <a:rPr lang="en-US" altLang="en-US" sz="2400" dirty="0" err="1">
                <a:solidFill>
                  <a:schemeClr val="tx1"/>
                </a:solidFill>
              </a:rPr>
              <a:t>luar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sistem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pencetus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atau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penerima</a:t>
            </a:r>
            <a:r>
              <a:rPr lang="en-US" altLang="en-US" sz="2400" dirty="0">
                <a:solidFill>
                  <a:schemeClr val="tx1"/>
                </a:solidFill>
              </a:rPr>
              <a:t> data.</a:t>
            </a:r>
          </a:p>
        </p:txBody>
      </p:sp>
      <p:sp>
        <p:nvSpPr>
          <p:cNvPr id="498692" name="Rectangle 4"/>
          <p:cNvSpPr>
            <a:spLocks noChangeArrowheads="1"/>
          </p:cNvSpPr>
          <p:nvPr/>
        </p:nvSpPr>
        <p:spPr bwMode="auto">
          <a:xfrm>
            <a:off x="7238389" y="2162502"/>
            <a:ext cx="1524489" cy="140722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47">
                <a:solidFill>
                  <a:schemeClr val="accent2"/>
                </a:solidFill>
                <a:latin typeface="Times New Roman" panose="02020603050405020304" pitchFamily="18" charset="0"/>
              </a:rPr>
              <a:t>EMPLOYEE</a:t>
            </a:r>
            <a:endParaRPr lang="en-US" altLang="en-US" sz="1108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8693" name="Rectangle 5"/>
          <p:cNvSpPr>
            <a:spLocks noChangeArrowheads="1"/>
          </p:cNvSpPr>
          <p:nvPr/>
        </p:nvSpPr>
        <p:spPr bwMode="auto">
          <a:xfrm>
            <a:off x="31376" y="4419600"/>
            <a:ext cx="8991600" cy="119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020" tIns="42510" rIns="85020" bIns="4251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24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- outside the area of our concern and control.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96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8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8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build="p" autoUpdateAnimBg="0" advAuto="0"/>
      <p:bldP spid="498691" grpId="0" build="p" bldLvl="5" autoUpdateAnimBg="0"/>
      <p:bldP spid="49869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533400" y="1981200"/>
            <a:ext cx="9677400" cy="452596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altLang="en-US" sz="2400" b="1" i="1" dirty="0">
                <a:solidFill>
                  <a:schemeClr val="tx1"/>
                </a:solidFill>
              </a:rPr>
              <a:t>Source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pencetus</a:t>
            </a:r>
            <a:r>
              <a:rPr lang="en-US" altLang="en-US" sz="2400" dirty="0" smtClean="0">
                <a:solidFill>
                  <a:schemeClr val="tx1"/>
                </a:solidFill>
              </a:rPr>
              <a:t> data</a:t>
            </a:r>
            <a:r>
              <a:rPr lang="en-US" altLang="en-US" sz="2400" dirty="0">
                <a:solidFill>
                  <a:schemeClr val="tx1"/>
                </a:solidFill>
              </a:rPr>
              <a:t>) or </a:t>
            </a:r>
            <a:r>
              <a:rPr lang="en-US" altLang="en-US" sz="2400" b="1" i="1" dirty="0">
                <a:solidFill>
                  <a:schemeClr val="tx1"/>
                </a:solidFill>
              </a:rPr>
              <a:t>sink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penerima</a:t>
            </a:r>
            <a:r>
              <a:rPr lang="en-US" altLang="en-US" sz="2400" dirty="0" smtClean="0">
                <a:solidFill>
                  <a:schemeClr val="tx1"/>
                </a:solidFill>
              </a:rPr>
              <a:t> data</a:t>
            </a:r>
            <a:r>
              <a:rPr lang="en-US" altLang="en-US" sz="2400" dirty="0">
                <a:solidFill>
                  <a:schemeClr val="tx1"/>
                </a:solidFill>
              </a:rPr>
              <a:t>).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 err="1" smtClean="0">
                <a:solidFill>
                  <a:schemeClr val="tx1"/>
                </a:solidFill>
              </a:rPr>
              <a:t>Sumber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utama</a:t>
            </a:r>
            <a:r>
              <a:rPr lang="en-US" altLang="en-US" sz="2400" dirty="0">
                <a:solidFill>
                  <a:schemeClr val="tx1"/>
                </a:solidFill>
              </a:rPr>
              <a:t> di </a:t>
            </a:r>
            <a:r>
              <a:rPr lang="en-US" altLang="en-US" sz="2400" dirty="0" err="1">
                <a:solidFill>
                  <a:schemeClr val="tx1"/>
                </a:solidFill>
              </a:rPr>
              <a:t>sisi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kiri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DFD,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selanjutnya</a:t>
            </a:r>
            <a:r>
              <a:rPr lang="en-US" altLang="en-US" sz="2400" dirty="0" smtClean="0">
                <a:solidFill>
                  <a:schemeClr val="tx1"/>
                </a:solidFill>
              </a:rPr>
              <a:t> di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sisi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kanan</a:t>
            </a:r>
            <a:r>
              <a:rPr lang="en-US" altLang="en-US" sz="2400" dirty="0" smtClean="0">
                <a:solidFill>
                  <a:schemeClr val="tx1"/>
                </a:solidFill>
              </a:rPr>
              <a:t>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Nama </a:t>
            </a:r>
            <a:r>
              <a:rPr lang="en-US" altLang="en-US" sz="2400" dirty="0" err="1">
                <a:solidFill>
                  <a:schemeClr val="tx1"/>
                </a:solidFill>
              </a:rPr>
              <a:t>dalam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kotak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Juga </a:t>
            </a:r>
            <a:r>
              <a:rPr lang="en-US" altLang="en-US" sz="2400" dirty="0" err="1">
                <a:solidFill>
                  <a:schemeClr val="tx1"/>
                </a:solidFill>
              </a:rPr>
              <a:t>disebut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entitas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eksternal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-152400"/>
            <a:ext cx="7696200" cy="1143000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Symbols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67316"/>
            <a:ext cx="8229307" cy="1143000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sz="4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Symbols</a:t>
            </a:r>
            <a:endParaRPr lang="en-US" altLang="en-US" sz="4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" y="1371600"/>
            <a:ext cx="9134317" cy="418354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store (file) 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Sama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seperti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store di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kamus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data.</a:t>
            </a:r>
            <a:endParaRPr lang="en-US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Bisa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berbentuk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computer,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berkas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kartu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lemari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arsip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dll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Perhatikan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bahwa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EMPLOYEE di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sini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menyimpan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yang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berisi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informasi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karyawan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sedangkan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EMPLOYEE (terminator)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orang yang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sebenarnya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00740" name="Group 4"/>
          <p:cNvGrpSpPr>
            <a:grpSpLocks/>
          </p:cNvGrpSpPr>
          <p:nvPr/>
        </p:nvGrpSpPr>
        <p:grpSpPr bwMode="auto">
          <a:xfrm>
            <a:off x="6781402" y="1530718"/>
            <a:ext cx="2352915" cy="995316"/>
            <a:chOff x="4416" y="1729"/>
            <a:chExt cx="1482" cy="679"/>
          </a:xfrm>
        </p:grpSpPr>
        <p:sp>
          <p:nvSpPr>
            <p:cNvPr id="500741" name="Text Box 5"/>
            <p:cNvSpPr txBox="1">
              <a:spLocks noChangeArrowheads="1"/>
            </p:cNvSpPr>
            <p:nvPr/>
          </p:nvSpPr>
          <p:spPr bwMode="auto">
            <a:xfrm>
              <a:off x="4578" y="1920"/>
              <a:ext cx="132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216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</a:t>
              </a:r>
              <a:endParaRPr lang="en-US" altLang="en-US" sz="1108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0074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9791344"/>
                </p:ext>
              </p:extLst>
            </p:nvPr>
          </p:nvGraphicFramePr>
          <p:xfrm>
            <a:off x="4416" y="1729"/>
            <a:ext cx="1373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Visio" r:id="rId3" imgW="720456" imgH="377600" progId="Visio.Drawing.11">
                    <p:embed/>
                  </p:oleObj>
                </mc:Choice>
                <mc:Fallback>
                  <p:oleObj name="Visio" r:id="rId3" imgW="720456" imgH="37760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729"/>
                          <a:ext cx="1373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ap="flat" cmpd="sng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983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88938" y="1219200"/>
            <a:ext cx="9232938" cy="418354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altLang="en-US" sz="28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Process (bubble, transform)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 err="1" smtClean="0">
                <a:solidFill>
                  <a:schemeClr val="tx1"/>
                </a:solidFill>
              </a:rPr>
              <a:t>Sebuah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aktifitas</a:t>
            </a:r>
            <a:r>
              <a:rPr lang="en-US" altLang="en-US" sz="2400" dirty="0" smtClean="0">
                <a:solidFill>
                  <a:schemeClr val="tx1"/>
                </a:solidFill>
              </a:rPr>
              <a:t>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tugas</a:t>
            </a:r>
            <a:r>
              <a:rPr lang="en-US" altLang="en-US" sz="2400" dirty="0" smtClean="0">
                <a:solidFill>
                  <a:schemeClr val="tx1"/>
                </a:solidFill>
              </a:rPr>
              <a:t>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fungsi</a:t>
            </a:r>
            <a:r>
              <a:rPr lang="en-US" altLang="en-US" sz="2400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Menunjukkan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pekerjaan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dilakukan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terhadap</a:t>
            </a:r>
            <a:r>
              <a:rPr lang="en-US" altLang="en-US" sz="2400" dirty="0">
                <a:solidFill>
                  <a:schemeClr val="tx1"/>
                </a:solidFill>
              </a:rPr>
              <a:t> data.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en-US" altLang="en-US" sz="2000" dirty="0" err="1" smtClean="0">
                <a:solidFill>
                  <a:schemeClr val="tx1"/>
                </a:solidFill>
              </a:rPr>
              <a:t>Transformasi</a:t>
            </a:r>
            <a:r>
              <a:rPr lang="en-US" altLang="en-US" sz="2000" dirty="0" smtClean="0">
                <a:solidFill>
                  <a:schemeClr val="tx1"/>
                </a:solidFill>
              </a:rPr>
              <a:t> data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masuk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</a:t>
            </a:r>
            <a:r>
              <a:rPr lang="en-US" altLang="en-US" sz="2000" dirty="0" smtClean="0">
                <a:solidFill>
                  <a:schemeClr val="tx1"/>
                </a:solidFill>
              </a:rPr>
              <a:t> data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keluar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Status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perubahan</a:t>
            </a:r>
            <a:r>
              <a:rPr lang="en-US" altLang="en-US" sz="2000" dirty="0" smtClean="0">
                <a:solidFill>
                  <a:schemeClr val="tx1"/>
                </a:solidFill>
              </a:rPr>
              <a:t> (logical</a:t>
            </a:r>
            <a:r>
              <a:rPr lang="en-US" altLang="en-US" sz="2000" dirty="0">
                <a:solidFill>
                  <a:schemeClr val="tx1"/>
                </a:solidFill>
              </a:rPr>
              <a:t>)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atau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isi</a:t>
            </a:r>
            <a:r>
              <a:rPr lang="en-US" altLang="en-US" sz="2000" dirty="0" smtClean="0">
                <a:solidFill>
                  <a:schemeClr val="tx1"/>
                </a:solidFill>
              </a:rPr>
              <a:t>, </a:t>
            </a:r>
            <a:r>
              <a:rPr lang="en-US" altLang="en-US" sz="2000" dirty="0">
                <a:solidFill>
                  <a:schemeClr val="tx1"/>
                </a:solidFill>
              </a:rPr>
              <a:t>format,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atau</a:t>
            </a:r>
            <a:r>
              <a:rPr lang="en-US" altLang="en-US" sz="2000" dirty="0" smtClean="0">
                <a:solidFill>
                  <a:schemeClr val="tx1"/>
                </a:solidFill>
              </a:rPr>
              <a:t> media (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fisik</a:t>
            </a:r>
            <a:r>
              <a:rPr lang="en-US" altLang="en-US" sz="2000" dirty="0" smtClean="0">
                <a:solidFill>
                  <a:schemeClr val="tx1"/>
                </a:solidFill>
              </a:rPr>
              <a:t>).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501763" name="Oval 3"/>
          <p:cNvSpPr>
            <a:spLocks noChangeArrowheads="1"/>
          </p:cNvSpPr>
          <p:nvPr/>
        </p:nvSpPr>
        <p:spPr bwMode="auto">
          <a:xfrm>
            <a:off x="6324600" y="1600200"/>
            <a:ext cx="1827920" cy="1618303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47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en-US" sz="1847" dirty="0">
                <a:solidFill>
                  <a:schemeClr val="accent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altLang="en-US" sz="1847" dirty="0">
                <a:solidFill>
                  <a:schemeClr val="accent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847" dirty="0">
                <a:solidFill>
                  <a:schemeClr val="accent2"/>
                </a:solidFill>
                <a:latin typeface="Times New Roman" panose="02020603050405020304" pitchFamily="18" charset="0"/>
              </a:rPr>
              <a:t>PAYCHECK</a:t>
            </a:r>
            <a:endParaRPr lang="en-US" altLang="en-US" sz="1108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-152400"/>
            <a:ext cx="7696200" cy="1143000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Symbols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2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457200" y="1752600"/>
            <a:ext cx="9601200" cy="452596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altLang="en-US" dirty="0" err="1" smtClean="0">
                <a:solidFill>
                  <a:schemeClr val="tx1"/>
                </a:solidFill>
              </a:rPr>
              <a:t>Setiap</a:t>
            </a:r>
            <a:r>
              <a:rPr lang="en-US" altLang="en-US" dirty="0" smtClean="0">
                <a:solidFill>
                  <a:schemeClr val="tx1"/>
                </a:solidFill>
              </a:rPr>
              <a:t> proses </a:t>
            </a:r>
            <a:r>
              <a:rPr lang="en-US" altLang="en-US" dirty="0" err="1" smtClean="0">
                <a:solidFill>
                  <a:schemeClr val="tx1"/>
                </a:solidFill>
              </a:rPr>
              <a:t>memiliki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nomor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unik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dan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nama</a:t>
            </a:r>
            <a:endParaRPr lang="en-US" altLang="en-US" dirty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Nama </a:t>
            </a:r>
            <a:r>
              <a:rPr lang="en-US" altLang="en-US" dirty="0" err="1" smtClean="0">
                <a:solidFill>
                  <a:schemeClr val="tx1"/>
                </a:solidFill>
              </a:rPr>
              <a:t>harus</a:t>
            </a:r>
            <a:r>
              <a:rPr lang="en-US" altLang="en-US" dirty="0" smtClean="0">
                <a:solidFill>
                  <a:schemeClr val="tx1"/>
                </a:solidFill>
              </a:rPr>
              <a:t> kata </a:t>
            </a:r>
            <a:r>
              <a:rPr lang="en-US" altLang="en-US" dirty="0" err="1" smtClean="0">
                <a:solidFill>
                  <a:schemeClr val="tx1"/>
                </a:solidFill>
              </a:rPr>
              <a:t>kerja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aktif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diikuti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oleh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klausa</a:t>
            </a:r>
            <a:r>
              <a:rPr lang="en-US" altLang="en-US" dirty="0" smtClean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pPr lvl="4" algn="just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</a:rPr>
              <a:t>EDIT-CUSTOMER-PAYMENT</a:t>
            </a:r>
          </a:p>
          <a:p>
            <a:pPr lvl="4" algn="just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</a:rPr>
              <a:t>WRITE-PAYMENT-REPORT</a:t>
            </a:r>
          </a:p>
          <a:p>
            <a:pPr lvl="2" algn="just">
              <a:lnSpc>
                <a:spcPct val="150000"/>
              </a:lnSpc>
            </a:pPr>
            <a:r>
              <a:rPr lang="en-US" altLang="en-US" dirty="0" err="1" smtClean="0">
                <a:solidFill>
                  <a:schemeClr val="tx1"/>
                </a:solidFill>
              </a:rPr>
              <a:t>Jika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tidak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ada</a:t>
            </a:r>
            <a:r>
              <a:rPr lang="en-US" altLang="en-US" dirty="0" smtClean="0">
                <a:solidFill>
                  <a:schemeClr val="tx1"/>
                </a:solidFill>
              </a:rPr>
              <a:t> kata </a:t>
            </a:r>
            <a:r>
              <a:rPr lang="en-US" altLang="en-US" dirty="0" err="1" smtClean="0">
                <a:solidFill>
                  <a:schemeClr val="tx1"/>
                </a:solidFill>
              </a:rPr>
              <a:t>kerja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aktif</a:t>
            </a:r>
            <a:r>
              <a:rPr lang="en-US" altLang="en-US" dirty="0" smtClean="0">
                <a:solidFill>
                  <a:schemeClr val="tx1"/>
                </a:solidFill>
              </a:rPr>
              <a:t>, </a:t>
            </a:r>
            <a:r>
              <a:rPr lang="en-US" altLang="en-US" dirty="0" err="1" smtClean="0">
                <a:solidFill>
                  <a:schemeClr val="tx1"/>
                </a:solidFill>
              </a:rPr>
              <a:t>itu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bukan</a:t>
            </a:r>
            <a:r>
              <a:rPr lang="en-US" altLang="en-US" dirty="0" smtClean="0">
                <a:solidFill>
                  <a:schemeClr val="tx1"/>
                </a:solidFill>
              </a:rPr>
              <a:t> proses!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title"/>
          </p:nvPr>
        </p:nvSpPr>
        <p:spPr>
          <a:xfrm>
            <a:off x="2514600" y="-152400"/>
            <a:ext cx="7696200" cy="1143000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Symbols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279717"/>
            <a:ext cx="9143999" cy="4502083"/>
          </a:xfrm>
        </p:spPr>
        <p:txBody>
          <a:bodyPr/>
          <a:lstStyle/>
          <a:p>
            <a:pPr algn="just"/>
            <a:r>
              <a:rPr lang="en-US" altLang="en-US" sz="2800" dirty="0">
                <a:solidFill>
                  <a:schemeClr val="tx1"/>
                </a:solidFill>
              </a:rPr>
              <a:t>Data flow</a:t>
            </a:r>
          </a:p>
          <a:p>
            <a:pPr lvl="1" algn="just"/>
            <a:r>
              <a:rPr lang="en-US" altLang="en-US" sz="2400" dirty="0" err="1" smtClean="0">
                <a:solidFill>
                  <a:schemeClr val="tx1"/>
                </a:solidFill>
              </a:rPr>
              <a:t>Antarmuka</a:t>
            </a:r>
            <a:r>
              <a:rPr lang="en-US" altLang="en-US" sz="2400" dirty="0" smtClean="0">
                <a:solidFill>
                  <a:schemeClr val="tx1"/>
                </a:solidFill>
              </a:rPr>
              <a:t> data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antara</a:t>
            </a:r>
            <a:r>
              <a:rPr lang="en-US" altLang="en-US" sz="2400" dirty="0" smtClean="0">
                <a:solidFill>
                  <a:schemeClr val="tx1"/>
                </a:solidFill>
              </a:rPr>
              <a:t> bubbles</a:t>
            </a:r>
            <a:r>
              <a:rPr lang="en-US" altLang="en-US" sz="2400" dirty="0">
                <a:solidFill>
                  <a:schemeClr val="tx1"/>
                </a:solidFill>
              </a:rPr>
              <a:t>, terminators,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data stores</a:t>
            </a:r>
            <a:r>
              <a:rPr lang="en-US" altLang="en-US" sz="2400" dirty="0" smtClean="0">
                <a:solidFill>
                  <a:schemeClr val="tx1"/>
                </a:solidFill>
              </a:rPr>
              <a:t>.</a:t>
            </a:r>
          </a:p>
          <a:p>
            <a:pPr lvl="1" algn="just"/>
            <a:r>
              <a:rPr lang="en-US" altLang="en-US" sz="2400" dirty="0" err="1" smtClean="0">
                <a:solidFill>
                  <a:schemeClr val="tx1"/>
                </a:solidFill>
              </a:rPr>
              <a:t>Berupa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paket</a:t>
            </a:r>
            <a:r>
              <a:rPr lang="en-US" altLang="en-US" sz="2400" dirty="0" smtClean="0">
                <a:solidFill>
                  <a:schemeClr val="tx1"/>
                </a:solidFill>
              </a:rPr>
              <a:t> data yang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terkait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secara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logis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2" algn="just"/>
            <a:r>
              <a:rPr lang="en-US" altLang="en-US" sz="2000" dirty="0" err="1" smtClean="0">
                <a:solidFill>
                  <a:srgbClr val="0070C0"/>
                </a:solidFill>
              </a:rPr>
              <a:t>Baik</a:t>
            </a:r>
            <a:r>
              <a:rPr lang="en-US" altLang="en-US" sz="2000" dirty="0" smtClean="0">
                <a:solidFill>
                  <a:schemeClr val="tx1"/>
                </a:solidFill>
              </a:rPr>
              <a:t>--</a:t>
            </a:r>
            <a:r>
              <a:rPr lang="en-US" altLang="en-US" sz="2000" dirty="0">
                <a:solidFill>
                  <a:schemeClr val="tx1"/>
                </a:solidFill>
              </a:rPr>
              <a:t>CUSTOMER-PAYMENT-TRANSACTION</a:t>
            </a:r>
          </a:p>
          <a:p>
            <a:pPr lvl="2" algn="just"/>
            <a:r>
              <a:rPr lang="en-US" altLang="en-US" sz="2000" dirty="0" err="1" smtClean="0">
                <a:solidFill>
                  <a:srgbClr val="FF0000"/>
                </a:solidFill>
              </a:rPr>
              <a:t>Buruk</a:t>
            </a:r>
            <a:r>
              <a:rPr lang="en-US" altLang="en-US" sz="2000" dirty="0" smtClean="0">
                <a:solidFill>
                  <a:schemeClr val="tx1"/>
                </a:solidFill>
              </a:rPr>
              <a:t>--</a:t>
            </a:r>
            <a:r>
              <a:rPr lang="en-US" altLang="en-US" sz="2000" dirty="0">
                <a:solidFill>
                  <a:schemeClr val="tx1"/>
                </a:solidFill>
              </a:rPr>
              <a:t>MISCELLANEOUS-STUFF</a:t>
            </a:r>
          </a:p>
          <a:p>
            <a:pPr lvl="1" algn="just"/>
            <a:r>
              <a:rPr lang="en-US" altLang="en-US" sz="2400" dirty="0" err="1" smtClean="0">
                <a:solidFill>
                  <a:schemeClr val="tx1"/>
                </a:solidFill>
              </a:rPr>
              <a:t>Tidak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ada</a:t>
            </a:r>
            <a:r>
              <a:rPr lang="en-US" altLang="en-US" sz="2400" dirty="0" smtClean="0">
                <a:solidFill>
                  <a:schemeClr val="tx1"/>
                </a:solidFill>
              </a:rPr>
              <a:t> data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berlebih</a:t>
            </a:r>
            <a:r>
              <a:rPr lang="en-US" altLang="en-US" sz="2400" dirty="0" smtClean="0">
                <a:solidFill>
                  <a:schemeClr val="tx1"/>
                </a:solidFill>
              </a:rPr>
              <a:t> yang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dipakai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lvl="2" algn="just"/>
            <a:r>
              <a:rPr lang="en-US" altLang="en-US" sz="2000" b="1" i="1" dirty="0" smtClean="0">
                <a:solidFill>
                  <a:schemeClr val="tx1"/>
                </a:solidFill>
              </a:rPr>
              <a:t>Tramp data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tidak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dapat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diterima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 lvl="2" algn="just"/>
            <a:r>
              <a:rPr lang="en-US" altLang="en-US" sz="2000" dirty="0" smtClean="0">
                <a:solidFill>
                  <a:schemeClr val="tx1"/>
                </a:solidFill>
              </a:rPr>
              <a:t>Data flow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harus</a:t>
            </a:r>
            <a:r>
              <a:rPr lang="en-US" altLang="en-US" sz="2000" dirty="0" smtClean="0">
                <a:solidFill>
                  <a:schemeClr val="tx1"/>
                </a:solidFill>
              </a:rPr>
              <a:t> ramping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punya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arti</a:t>
            </a:r>
            <a:r>
              <a:rPr lang="en-US" altLang="en-US" sz="2000" dirty="0" smtClean="0">
                <a:solidFill>
                  <a:schemeClr val="tx1"/>
                </a:solidFill>
              </a:rPr>
              <a:t>.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-146800"/>
            <a:ext cx="7696200" cy="1143000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Symbols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03812" name="Line 4"/>
          <p:cNvSpPr>
            <a:spLocks noChangeShapeType="1"/>
          </p:cNvSpPr>
          <p:nvPr/>
        </p:nvSpPr>
        <p:spPr bwMode="auto">
          <a:xfrm>
            <a:off x="5205250" y="2162502"/>
            <a:ext cx="3276184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en-US" sz="1662"/>
          </a:p>
        </p:txBody>
      </p:sp>
      <p:sp>
        <p:nvSpPr>
          <p:cNvPr id="503813" name="Text Box 5"/>
          <p:cNvSpPr txBox="1">
            <a:spLocks noChangeArrowheads="1"/>
          </p:cNvSpPr>
          <p:nvPr/>
        </p:nvSpPr>
        <p:spPr bwMode="auto">
          <a:xfrm>
            <a:off x="5181600" y="1594035"/>
            <a:ext cx="3199960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216" dirty="0">
                <a:solidFill>
                  <a:srgbClr val="FF0000"/>
                </a:solidFill>
                <a:latin typeface="Times New Roman" panose="02020603050405020304" pitchFamily="18" charset="0"/>
              </a:rPr>
              <a:t>DATA-FLOW-NAME</a:t>
            </a:r>
          </a:p>
        </p:txBody>
      </p:sp>
    </p:spTree>
    <p:extLst>
      <p:ext uri="{BB962C8B-B14F-4D97-AF65-F5344CB8AC3E}">
        <p14:creationId xmlns:p14="http://schemas.microsoft.com/office/powerpoint/2010/main" val="11425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Definisi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Kebutuhan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1828800"/>
            <a:ext cx="9144000" cy="4617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Penguraian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kebutuhan-kebutuhan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utuh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bagian-bagian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komponennya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maksud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mengide</a:t>
            </a:r>
            <a:r>
              <a:rPr lang="id-ID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tifikasikan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mengevaluasi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permasalahan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hambatan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sehingga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diusulkan</a:t>
            </a:r>
            <a:r>
              <a:rPr lang="en-US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perbaikan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.”</a:t>
            </a:r>
          </a:p>
          <a:p>
            <a:pPr marL="502920" indent="-457200" algn="just">
              <a:lnSpc>
                <a:spcPct val="150000"/>
              </a:lnSpc>
              <a:buAutoNum type="arabicPeriod"/>
            </a:pP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457200" y="1728707"/>
            <a:ext cx="9566989" cy="1395493"/>
          </a:xfrm>
        </p:spPr>
        <p:txBody>
          <a:bodyPr/>
          <a:lstStyle/>
          <a:p>
            <a:pPr lvl="1"/>
            <a:r>
              <a:rPr lang="en-US" altLang="en-US" sz="2400" dirty="0" err="1">
                <a:solidFill>
                  <a:schemeClr val="tx1"/>
                </a:solidFill>
              </a:rPr>
              <a:t>Panah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menunjukkan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arah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pergerakan</a:t>
            </a:r>
            <a:r>
              <a:rPr lang="en-US" altLang="en-US" sz="2400" dirty="0">
                <a:solidFill>
                  <a:schemeClr val="tx1"/>
                </a:solidFill>
              </a:rPr>
              <a:t> data.</a:t>
            </a:r>
          </a:p>
          <a:p>
            <a:pPr lvl="1"/>
            <a:r>
              <a:rPr lang="en-US" altLang="en-US" sz="2400" dirty="0" err="1">
                <a:solidFill>
                  <a:schemeClr val="tx1"/>
                </a:solidFill>
              </a:rPr>
              <a:t>Masuk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keluar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data store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/>
            <a:endParaRPr lang="en-US" altLang="en-US" sz="2400" dirty="0">
              <a:solidFill>
                <a:schemeClr val="tx1"/>
              </a:solidFill>
            </a:endParaRPr>
          </a:p>
          <a:p>
            <a:pPr lvl="1"/>
            <a:endParaRPr lang="en-US" altLang="en-US" sz="2400" dirty="0">
              <a:solidFill>
                <a:schemeClr val="tx1"/>
              </a:solidFill>
            </a:endParaRPr>
          </a:p>
          <a:p>
            <a:pPr lvl="1"/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38478"/>
            <a:ext cx="8229307" cy="940737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Symbols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04836" name="Line 4"/>
          <p:cNvSpPr>
            <a:spLocks noChangeShapeType="1"/>
          </p:cNvSpPr>
          <p:nvPr/>
        </p:nvSpPr>
        <p:spPr bwMode="auto">
          <a:xfrm>
            <a:off x="4300817" y="2936473"/>
            <a:ext cx="0" cy="105541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en-US" sz="1662"/>
          </a:p>
        </p:txBody>
      </p:sp>
      <p:sp>
        <p:nvSpPr>
          <p:cNvPr id="504837" name="Line 5"/>
          <p:cNvSpPr>
            <a:spLocks noChangeShapeType="1"/>
          </p:cNvSpPr>
          <p:nvPr/>
        </p:nvSpPr>
        <p:spPr bwMode="auto">
          <a:xfrm flipV="1">
            <a:off x="4986837" y="2936473"/>
            <a:ext cx="0" cy="105541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endParaRPr lang="en-US" sz="1662"/>
          </a:p>
        </p:txBody>
      </p:sp>
      <p:sp>
        <p:nvSpPr>
          <p:cNvPr id="504838" name="AutoShape 6"/>
          <p:cNvSpPr>
            <a:spLocks noChangeArrowheads="1"/>
          </p:cNvSpPr>
          <p:nvPr/>
        </p:nvSpPr>
        <p:spPr bwMode="auto">
          <a:xfrm>
            <a:off x="1414566" y="3069089"/>
            <a:ext cx="2238329" cy="479422"/>
          </a:xfrm>
          <a:prstGeom prst="wedgeRoundRectCallout">
            <a:avLst>
              <a:gd name="adj1" fmla="val 58051"/>
              <a:gd name="adj2" fmla="val 165338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pPr algn="ctr"/>
            <a:r>
              <a:rPr lang="en-US" altLang="en-US" sz="2216">
                <a:solidFill>
                  <a:schemeClr val="bg1"/>
                </a:solidFill>
                <a:latin typeface="Times New Roman" panose="02020603050405020304" pitchFamily="18" charset="0"/>
              </a:rPr>
              <a:t>Write to data store</a:t>
            </a:r>
          </a:p>
        </p:txBody>
      </p:sp>
      <p:sp>
        <p:nvSpPr>
          <p:cNvPr id="504839" name="AutoShape 7"/>
          <p:cNvSpPr>
            <a:spLocks noChangeArrowheads="1"/>
          </p:cNvSpPr>
          <p:nvPr/>
        </p:nvSpPr>
        <p:spPr bwMode="auto">
          <a:xfrm>
            <a:off x="5546861" y="3069089"/>
            <a:ext cx="2502079" cy="479422"/>
          </a:xfrm>
          <a:prstGeom prst="wedgeRoundRectCallout">
            <a:avLst>
              <a:gd name="adj1" fmla="val -62273"/>
              <a:gd name="adj2" fmla="val 161352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8443" anchor="ctr">
            <a:spAutoFit/>
          </a:bodyPr>
          <a:lstStyle/>
          <a:p>
            <a:pPr algn="ctr"/>
            <a:r>
              <a:rPr lang="en-US" altLang="en-US" sz="2216" dirty="0">
                <a:solidFill>
                  <a:schemeClr val="bg1"/>
                </a:solidFill>
                <a:latin typeface="Times New Roman" panose="02020603050405020304" pitchFamily="18" charset="0"/>
              </a:rPr>
              <a:t>Read from data store</a:t>
            </a:r>
          </a:p>
        </p:txBody>
      </p:sp>
      <p:sp>
        <p:nvSpPr>
          <p:cNvPr id="504840" name="Rectangle 8"/>
          <p:cNvSpPr>
            <a:spLocks noChangeArrowheads="1"/>
          </p:cNvSpPr>
          <p:nvPr/>
        </p:nvSpPr>
        <p:spPr bwMode="auto">
          <a:xfrm>
            <a:off x="-939610" y="5086952"/>
            <a:ext cx="10083610" cy="98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020" tIns="42510" rIns="85020" bIns="4251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lvl="2" algn="just">
              <a:lnSpc>
                <a:spcPct val="150000"/>
              </a:lnSpc>
            </a:pPr>
            <a:r>
              <a:rPr lang="en-US" altLang="en-US" sz="2216" dirty="0" err="1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Akses</a:t>
            </a:r>
            <a:r>
              <a:rPr lang="en-US" altLang="en-US" sz="2216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216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</a:t>
            </a:r>
            <a:r>
              <a:rPr lang="en-US" altLang="en-US" sz="2216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216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store (request </a:t>
            </a:r>
            <a:r>
              <a:rPr lang="en-US" altLang="en-US" sz="2216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altLang="en-US" sz="2216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key) </a:t>
            </a:r>
            <a:r>
              <a:rPr lang="en-US" altLang="en-US" sz="2216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tidak</a:t>
            </a:r>
            <a:r>
              <a:rPr lang="en-US" altLang="en-US" sz="2216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216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ditampilkan</a:t>
            </a:r>
            <a:r>
              <a:rPr lang="en-US" altLang="en-US" sz="2216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216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hanya</a:t>
            </a:r>
            <a:r>
              <a:rPr lang="en-US" altLang="en-US" sz="2216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216" dirty="0" err="1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hasilnya</a:t>
            </a:r>
            <a:r>
              <a:rPr lang="en-US" altLang="en-US" sz="2216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216" dirty="0" err="1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saja</a:t>
            </a:r>
            <a:r>
              <a:rPr lang="en-US" altLang="en-US" sz="2216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en-US" sz="2216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04841" name="Group 9"/>
          <p:cNvGrpSpPr>
            <a:grpSpLocks/>
          </p:cNvGrpSpPr>
          <p:nvPr/>
        </p:nvGrpSpPr>
        <p:grpSpPr bwMode="auto">
          <a:xfrm>
            <a:off x="3396386" y="3993354"/>
            <a:ext cx="2390808" cy="995315"/>
            <a:chOff x="3942" y="1921"/>
            <a:chExt cx="1506" cy="679"/>
          </a:xfrm>
        </p:grpSpPr>
        <p:sp>
          <p:nvSpPr>
            <p:cNvPr id="504842" name="Text Box 10"/>
            <p:cNvSpPr txBox="1">
              <a:spLocks noChangeArrowheads="1"/>
            </p:cNvSpPr>
            <p:nvPr/>
          </p:nvSpPr>
          <p:spPr bwMode="auto">
            <a:xfrm>
              <a:off x="4128" y="2112"/>
              <a:ext cx="132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216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</a:t>
              </a:r>
              <a:endParaRPr lang="en-US" altLang="en-US" sz="1108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04843" name="Object 11"/>
            <p:cNvGraphicFramePr>
              <a:graphicFrameLocks noChangeAspect="1"/>
            </p:cNvGraphicFramePr>
            <p:nvPr/>
          </p:nvGraphicFramePr>
          <p:xfrm>
            <a:off x="3942" y="1921"/>
            <a:ext cx="1372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Visio" r:id="rId4" imgW="609905" imgH="319735" progId="Visio.Drawing.6">
                    <p:embed/>
                  </p:oleObj>
                </mc:Choice>
                <mc:Fallback>
                  <p:oleObj name="Visio" r:id="rId4" imgW="609905" imgH="319735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2" y="1921"/>
                          <a:ext cx="1372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649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8" grpId="0" animBg="1" autoUpdateAnimBg="0"/>
      <p:bldP spid="504839" grpId="0" animBg="1" autoUpdateAnimBg="0"/>
      <p:bldP spid="504840" grpId="0" build="p" bldLvl="3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Context Level DFD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Bagian</a:t>
            </a:r>
            <a:r>
              <a:rPr lang="en-US" altLang="en-US" sz="2400" dirty="0">
                <a:solidFill>
                  <a:schemeClr val="tx1"/>
                </a:solidFill>
              </a:rPr>
              <a:t> paling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atas</a:t>
            </a:r>
            <a:r>
              <a:rPr lang="en-US" altLang="en-US" sz="2400" dirty="0" smtClean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sebagian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besar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pandangan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abstrak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sistem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P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andangan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"</a:t>
            </a:r>
            <a:r>
              <a:rPr lang="en-US" altLang="en-US" sz="2400" dirty="0" err="1">
                <a:solidFill>
                  <a:schemeClr val="tx1"/>
                </a:solidFill>
              </a:rPr>
              <a:t>Luar</a:t>
            </a:r>
            <a:r>
              <a:rPr lang="en-US" altLang="en-US" sz="2400" dirty="0">
                <a:solidFill>
                  <a:schemeClr val="tx1"/>
                </a:solidFill>
              </a:rPr>
              <a:t>"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Menunjukkan</a:t>
            </a:r>
            <a:r>
              <a:rPr lang="en-US" altLang="en-US" sz="2400" dirty="0">
                <a:solidFill>
                  <a:schemeClr val="tx1"/>
                </a:solidFill>
              </a:rPr>
              <a:t> proses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tunggal</a:t>
            </a:r>
            <a:r>
              <a:rPr lang="en-US" altLang="en-US" sz="2400" dirty="0">
                <a:solidFill>
                  <a:schemeClr val="tx1"/>
                </a:solidFill>
              </a:rPr>
              <a:t>, input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output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seluruh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sistem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dan</a:t>
            </a:r>
            <a:r>
              <a:rPr lang="en-US" altLang="en-US" sz="2400" dirty="0">
                <a:solidFill>
                  <a:schemeClr val="tx1"/>
                </a:solidFill>
              </a:rPr>
              <a:t> terminator yang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berkomunikasi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 err="1" smtClean="0">
                <a:solidFill>
                  <a:schemeClr val="tx1"/>
                </a:solidFill>
              </a:rPr>
              <a:t>Tujuannya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adalah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untuk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menggambarkan</a:t>
            </a:r>
            <a:r>
              <a:rPr lang="en-US" altLang="en-US" sz="2400" dirty="0">
                <a:solidFill>
                  <a:schemeClr val="tx1"/>
                </a:solidFill>
              </a:rPr>
              <a:t> domain (</a:t>
            </a:r>
            <a:r>
              <a:rPr lang="en-US" altLang="en-US" sz="2400" dirty="0" err="1">
                <a:solidFill>
                  <a:schemeClr val="tx1"/>
                </a:solidFill>
              </a:rPr>
              <a:t>ruang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lingkup</a:t>
            </a:r>
            <a:r>
              <a:rPr lang="en-US" altLang="en-US" sz="2400" dirty="0">
                <a:solidFill>
                  <a:schemeClr val="tx1"/>
                </a:solidFill>
              </a:rPr>
              <a:t>)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sistem</a:t>
            </a:r>
            <a:r>
              <a:rPr lang="en-US" altLang="en-US" sz="2400" dirty="0" smtClean="0">
                <a:solidFill>
                  <a:schemeClr val="tx1"/>
                </a:solidFill>
              </a:rPr>
              <a:t>. 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Kadang-kadang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disebut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diagram level 0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22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build="p" autoUpdateAnimBg="0" advAuto="0"/>
      <p:bldP spid="506883" grpId="0" build="p" bldLvl="5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ChangeArrowheads="1"/>
          </p:cNvSpPr>
          <p:nvPr/>
        </p:nvSpPr>
        <p:spPr bwMode="auto">
          <a:xfrm>
            <a:off x="533400" y="3571652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</a:t>
            </a:r>
          </a:p>
        </p:txBody>
      </p:sp>
      <p:sp>
        <p:nvSpPr>
          <p:cNvPr id="507907" name="Rectangle 3"/>
          <p:cNvSpPr>
            <a:spLocks noChangeArrowheads="1"/>
          </p:cNvSpPr>
          <p:nvPr/>
        </p:nvSpPr>
        <p:spPr bwMode="auto">
          <a:xfrm>
            <a:off x="6629889" y="4767789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GENERAL-</a:t>
            </a:r>
          </a:p>
          <a:p>
            <a:pPr algn="ctr"/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</a:p>
        </p:txBody>
      </p:sp>
      <p:sp>
        <p:nvSpPr>
          <p:cNvPr id="507908" name="Rectangle 4"/>
          <p:cNvSpPr>
            <a:spLocks noChangeArrowheads="1"/>
          </p:cNvSpPr>
          <p:nvPr/>
        </p:nvSpPr>
        <p:spPr bwMode="auto">
          <a:xfrm>
            <a:off x="6629889" y="2375515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</a:p>
        </p:txBody>
      </p:sp>
      <p:sp>
        <p:nvSpPr>
          <p:cNvPr id="507909" name="Oval 5"/>
          <p:cNvSpPr>
            <a:spLocks noChangeArrowheads="1"/>
          </p:cNvSpPr>
          <p:nvPr/>
        </p:nvSpPr>
        <p:spPr bwMode="auto">
          <a:xfrm>
            <a:off x="3657136" y="3571652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  <a:p>
            <a:pPr algn="ctr"/>
            <a:endParaRPr lang="en-US" alt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PAYROLL</a:t>
            </a:r>
          </a:p>
        </p:txBody>
      </p:sp>
      <p:sp>
        <p:nvSpPr>
          <p:cNvPr id="507910" name="Freeform 6"/>
          <p:cNvSpPr>
            <a:spLocks/>
          </p:cNvSpPr>
          <p:nvPr/>
        </p:nvSpPr>
        <p:spPr bwMode="auto">
          <a:xfrm>
            <a:off x="1676766" y="3923457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11" name="Line 7"/>
          <p:cNvSpPr>
            <a:spLocks noChangeShapeType="1"/>
          </p:cNvSpPr>
          <p:nvPr/>
        </p:nvSpPr>
        <p:spPr bwMode="auto">
          <a:xfrm flipH="1">
            <a:off x="1676767" y="4275262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12" name="Text Box 8"/>
          <p:cNvSpPr txBox="1">
            <a:spLocks noChangeArrowheads="1"/>
          </p:cNvSpPr>
          <p:nvPr/>
        </p:nvSpPr>
        <p:spPr bwMode="auto">
          <a:xfrm>
            <a:off x="1752991" y="2868042"/>
            <a:ext cx="266639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EMPLOYEE-HOURS-WORKED-TRANSACTION</a:t>
            </a:r>
            <a:endParaRPr lang="en-US" alt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13" name="Text Box 9"/>
          <p:cNvSpPr txBox="1">
            <a:spLocks noChangeArrowheads="1"/>
          </p:cNvSpPr>
          <p:nvPr/>
        </p:nvSpPr>
        <p:spPr bwMode="auto">
          <a:xfrm>
            <a:off x="1829216" y="4415985"/>
            <a:ext cx="19041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EMPLOYEE-PAYCHECK</a:t>
            </a:r>
          </a:p>
        </p:txBody>
      </p:sp>
      <p:sp>
        <p:nvSpPr>
          <p:cNvPr id="507914" name="Freeform 10"/>
          <p:cNvSpPr>
            <a:spLocks/>
          </p:cNvSpPr>
          <p:nvPr/>
        </p:nvSpPr>
        <p:spPr bwMode="auto">
          <a:xfrm>
            <a:off x="4636327" y="2727320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15" name="Freeform 11"/>
          <p:cNvSpPr>
            <a:spLocks/>
          </p:cNvSpPr>
          <p:nvPr/>
        </p:nvSpPr>
        <p:spPr bwMode="auto">
          <a:xfrm>
            <a:off x="4829820" y="3079125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16" name="Text Box 12"/>
          <p:cNvSpPr txBox="1">
            <a:spLocks noChangeArrowheads="1"/>
          </p:cNvSpPr>
          <p:nvPr/>
        </p:nvSpPr>
        <p:spPr bwMode="auto">
          <a:xfrm>
            <a:off x="5334073" y="3529142"/>
            <a:ext cx="19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EMPLOYEE-PAY-RATE-TRANSACTION</a:t>
            </a:r>
          </a:p>
        </p:txBody>
      </p:sp>
      <p:sp>
        <p:nvSpPr>
          <p:cNvPr id="507917" name="Text Box 13"/>
          <p:cNvSpPr txBox="1">
            <a:spLocks noChangeArrowheads="1"/>
          </p:cNvSpPr>
          <p:nvPr/>
        </p:nvSpPr>
        <p:spPr bwMode="auto">
          <a:xfrm>
            <a:off x="4419380" y="1981200"/>
            <a:ext cx="228526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EMPLOYEE-MAINTENANCE-AUDIT-TRAIL</a:t>
            </a:r>
          </a:p>
        </p:txBody>
      </p:sp>
      <p:sp>
        <p:nvSpPr>
          <p:cNvPr id="507918" name="Freeform 14"/>
          <p:cNvSpPr>
            <a:spLocks/>
          </p:cNvSpPr>
          <p:nvPr/>
        </p:nvSpPr>
        <p:spPr bwMode="auto">
          <a:xfrm>
            <a:off x="4662712" y="4486345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19" name="Freeform 15"/>
          <p:cNvSpPr>
            <a:spLocks/>
          </p:cNvSpPr>
          <p:nvPr/>
        </p:nvSpPr>
        <p:spPr bwMode="auto">
          <a:xfrm>
            <a:off x="4800503" y="4275262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20" name="Text Box 16"/>
          <p:cNvSpPr txBox="1">
            <a:spLocks noChangeArrowheads="1"/>
          </p:cNvSpPr>
          <p:nvPr/>
        </p:nvSpPr>
        <p:spPr bwMode="auto">
          <a:xfrm>
            <a:off x="4800503" y="5541761"/>
            <a:ext cx="20565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7921" name="Text Box 17"/>
          <p:cNvSpPr txBox="1">
            <a:spLocks noChangeArrowheads="1"/>
          </p:cNvSpPr>
          <p:nvPr/>
        </p:nvSpPr>
        <p:spPr bwMode="auto">
          <a:xfrm>
            <a:off x="5334073" y="4345623"/>
            <a:ext cx="1751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GENERAL-LEDGER-ACCOUNT-NUMBER</a:t>
            </a:r>
          </a:p>
        </p:txBody>
      </p:sp>
      <p:sp>
        <p:nvSpPr>
          <p:cNvPr id="507922" name="Text Box 18"/>
          <p:cNvSpPr txBox="1">
            <a:spLocks noChangeArrowheads="1"/>
          </p:cNvSpPr>
          <p:nvPr/>
        </p:nvSpPr>
        <p:spPr bwMode="auto">
          <a:xfrm>
            <a:off x="2133600" y="304800"/>
            <a:ext cx="52572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id-ID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Contoh </a:t>
            </a:r>
            <a:r>
              <a:rPr lang="en-US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Context </a:t>
            </a: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Diagram</a:t>
            </a:r>
            <a:endParaRPr lang="en-US" altLang="en-US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ChangeArrowheads="1"/>
          </p:cNvSpPr>
          <p:nvPr/>
        </p:nvSpPr>
        <p:spPr bwMode="auto">
          <a:xfrm>
            <a:off x="609845" y="3981073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</a:t>
            </a:r>
            <a:endParaRPr lang="en-US" altLang="en-US" sz="1108">
              <a:latin typeface="Times New Roman" panose="02020603050405020304" pitchFamily="18" charset="0"/>
            </a:endParaRPr>
          </a:p>
        </p:txBody>
      </p:sp>
      <p:sp>
        <p:nvSpPr>
          <p:cNvPr id="508931" name="Rectangle 3"/>
          <p:cNvSpPr>
            <a:spLocks noChangeArrowheads="1"/>
          </p:cNvSpPr>
          <p:nvPr/>
        </p:nvSpPr>
        <p:spPr bwMode="auto">
          <a:xfrm>
            <a:off x="6706334" y="5177211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</a:t>
            </a:r>
            <a:r>
              <a:rPr lang="en-US" altLang="en-US" sz="1108">
                <a:latin typeface="Times New Roman" panose="02020603050405020304" pitchFamily="18" charset="0"/>
              </a:rPr>
              <a:t>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LEDGER</a:t>
            </a:r>
            <a:endParaRPr lang="en-US" altLang="en-US" sz="1108">
              <a:latin typeface="Times New Roman" panose="02020603050405020304" pitchFamily="18" charset="0"/>
            </a:endParaRPr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6706334" y="2784936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MANAGEMENT</a:t>
            </a:r>
            <a:endParaRPr lang="en-US" altLang="en-US" sz="1108">
              <a:latin typeface="Times New Roman" panose="02020603050405020304" pitchFamily="18" charset="0"/>
            </a:endParaRPr>
          </a:p>
        </p:txBody>
      </p:sp>
      <p:sp>
        <p:nvSpPr>
          <p:cNvPr id="508933" name="Oval 5"/>
          <p:cNvSpPr>
            <a:spLocks noChangeArrowheads="1"/>
          </p:cNvSpPr>
          <p:nvPr/>
        </p:nvSpPr>
        <p:spPr bwMode="auto">
          <a:xfrm>
            <a:off x="3733581" y="398107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  <a:p>
            <a:pPr algn="ctr"/>
            <a:endParaRPr lang="en-US" alt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</a:t>
            </a:r>
            <a:endParaRPr lang="en-US" altLang="en-US" sz="1108">
              <a:latin typeface="Times New Roman" panose="02020603050405020304" pitchFamily="18" charset="0"/>
            </a:endParaRPr>
          </a:p>
        </p:txBody>
      </p:sp>
      <p:sp>
        <p:nvSpPr>
          <p:cNvPr id="508934" name="Freeform 6"/>
          <p:cNvSpPr>
            <a:spLocks/>
          </p:cNvSpPr>
          <p:nvPr/>
        </p:nvSpPr>
        <p:spPr bwMode="auto">
          <a:xfrm>
            <a:off x="1753211" y="4332878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08935" name="Line 7"/>
          <p:cNvSpPr>
            <a:spLocks noChangeShapeType="1"/>
          </p:cNvSpPr>
          <p:nvPr/>
        </p:nvSpPr>
        <p:spPr bwMode="auto">
          <a:xfrm flipH="1">
            <a:off x="1753212" y="4684683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08936" name="Text Box 8"/>
          <p:cNvSpPr txBox="1">
            <a:spLocks noChangeArrowheads="1"/>
          </p:cNvSpPr>
          <p:nvPr/>
        </p:nvSpPr>
        <p:spPr bwMode="auto">
          <a:xfrm>
            <a:off x="1829436" y="3277463"/>
            <a:ext cx="2666390" cy="8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  <a:endParaRPr lang="en-US" altLang="en-US" sz="1293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8937" name="Text Box 9"/>
          <p:cNvSpPr txBox="1">
            <a:spLocks noChangeArrowheads="1"/>
          </p:cNvSpPr>
          <p:nvPr/>
        </p:nvSpPr>
        <p:spPr bwMode="auto">
          <a:xfrm>
            <a:off x="1905661" y="4825406"/>
            <a:ext cx="190414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08938" name="Freeform 10"/>
          <p:cNvSpPr>
            <a:spLocks/>
          </p:cNvSpPr>
          <p:nvPr/>
        </p:nvSpPr>
        <p:spPr bwMode="auto">
          <a:xfrm>
            <a:off x="4712772" y="3136741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08939" name="Freeform 11"/>
          <p:cNvSpPr>
            <a:spLocks/>
          </p:cNvSpPr>
          <p:nvPr/>
        </p:nvSpPr>
        <p:spPr bwMode="auto">
          <a:xfrm>
            <a:off x="4906265" y="3488546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08940" name="Text Box 12"/>
          <p:cNvSpPr txBox="1">
            <a:spLocks noChangeArrowheads="1"/>
          </p:cNvSpPr>
          <p:nvPr/>
        </p:nvSpPr>
        <p:spPr bwMode="auto">
          <a:xfrm>
            <a:off x="5410518" y="3938563"/>
            <a:ext cx="1980369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</a:t>
            </a:r>
          </a:p>
        </p:txBody>
      </p:sp>
      <p:sp>
        <p:nvSpPr>
          <p:cNvPr id="508941" name="Text Box 13"/>
          <p:cNvSpPr txBox="1">
            <a:spLocks noChangeArrowheads="1"/>
          </p:cNvSpPr>
          <p:nvPr/>
        </p:nvSpPr>
        <p:spPr bwMode="auto">
          <a:xfrm>
            <a:off x="4495825" y="2390621"/>
            <a:ext cx="2285267" cy="6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08942" name="Freeform 14"/>
          <p:cNvSpPr>
            <a:spLocks/>
          </p:cNvSpPr>
          <p:nvPr/>
        </p:nvSpPr>
        <p:spPr bwMode="auto">
          <a:xfrm>
            <a:off x="4739157" y="4895766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08943" name="Freeform 15"/>
          <p:cNvSpPr>
            <a:spLocks/>
          </p:cNvSpPr>
          <p:nvPr/>
        </p:nvSpPr>
        <p:spPr bwMode="auto">
          <a:xfrm>
            <a:off x="4876948" y="4684683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08944" name="Text Box 16"/>
          <p:cNvSpPr txBox="1">
            <a:spLocks noChangeArrowheads="1"/>
          </p:cNvSpPr>
          <p:nvPr/>
        </p:nvSpPr>
        <p:spPr bwMode="auto">
          <a:xfrm>
            <a:off x="4876948" y="5951182"/>
            <a:ext cx="2056593" cy="77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8945" name="Text Box 17"/>
          <p:cNvSpPr txBox="1">
            <a:spLocks noChangeArrowheads="1"/>
          </p:cNvSpPr>
          <p:nvPr/>
        </p:nvSpPr>
        <p:spPr bwMode="auto">
          <a:xfrm>
            <a:off x="5410518" y="4755044"/>
            <a:ext cx="1751696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08946" name="Text Box 18"/>
          <p:cNvSpPr txBox="1">
            <a:spLocks noChangeArrowheads="1"/>
          </p:cNvSpPr>
          <p:nvPr/>
        </p:nvSpPr>
        <p:spPr bwMode="auto">
          <a:xfrm>
            <a:off x="4038601" y="481127"/>
            <a:ext cx="38096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8947" name="Text Box 19"/>
          <p:cNvSpPr txBox="1">
            <a:spLocks noChangeArrowheads="1"/>
          </p:cNvSpPr>
          <p:nvPr/>
        </p:nvSpPr>
        <p:spPr bwMode="auto">
          <a:xfrm>
            <a:off x="5410518" y="3938563"/>
            <a:ext cx="198036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grpSp>
        <p:nvGrpSpPr>
          <p:cNvPr id="508948" name="Group 20"/>
          <p:cNvGrpSpPr>
            <a:grpSpLocks/>
          </p:cNvGrpSpPr>
          <p:nvPr/>
        </p:nvGrpSpPr>
        <p:grpSpPr bwMode="auto">
          <a:xfrm>
            <a:off x="457396" y="1505244"/>
            <a:ext cx="8229307" cy="3166246"/>
            <a:chOff x="384" y="624"/>
            <a:chExt cx="5184" cy="2160"/>
          </a:xfrm>
        </p:grpSpPr>
        <p:sp>
          <p:nvSpPr>
            <p:cNvPr id="508949" name="AutoShape 21"/>
            <p:cNvSpPr>
              <a:spLocks noChangeArrowheads="1"/>
            </p:cNvSpPr>
            <p:nvPr/>
          </p:nvSpPr>
          <p:spPr bwMode="auto">
            <a:xfrm>
              <a:off x="384" y="1296"/>
              <a:ext cx="1392" cy="432"/>
            </a:xfrm>
            <a:prstGeom prst="wedgeRoundRectCallout">
              <a:avLst>
                <a:gd name="adj1" fmla="val -24782"/>
                <a:gd name="adj2" fmla="val 163426"/>
                <a:gd name="adj3" fmla="val 16667"/>
              </a:avLst>
            </a:prstGeom>
            <a:solidFill>
              <a:schemeClr val="tx1"/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Terminator</a:t>
              </a:r>
            </a:p>
          </p:txBody>
        </p:sp>
        <p:sp>
          <p:nvSpPr>
            <p:cNvPr id="508950" name="AutoShape 22"/>
            <p:cNvSpPr>
              <a:spLocks noChangeArrowheads="1"/>
            </p:cNvSpPr>
            <p:nvPr/>
          </p:nvSpPr>
          <p:spPr bwMode="auto">
            <a:xfrm>
              <a:off x="4176" y="2352"/>
              <a:ext cx="1392" cy="432"/>
            </a:xfrm>
            <a:prstGeom prst="wedgeRoundRectCallout">
              <a:avLst>
                <a:gd name="adj1" fmla="val -6681"/>
                <a:gd name="adj2" fmla="val 116204"/>
                <a:gd name="adj3" fmla="val 16667"/>
              </a:avLst>
            </a:prstGeom>
            <a:solidFill>
              <a:schemeClr val="tx1"/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Terminator</a:t>
              </a:r>
            </a:p>
          </p:txBody>
        </p:sp>
        <p:sp>
          <p:nvSpPr>
            <p:cNvPr id="508951" name="AutoShape 23"/>
            <p:cNvSpPr>
              <a:spLocks noChangeArrowheads="1"/>
            </p:cNvSpPr>
            <p:nvPr/>
          </p:nvSpPr>
          <p:spPr bwMode="auto">
            <a:xfrm>
              <a:off x="3984" y="624"/>
              <a:ext cx="1392" cy="432"/>
            </a:xfrm>
            <a:prstGeom prst="wedgeRoundRectCallout">
              <a:avLst>
                <a:gd name="adj1" fmla="val -4958"/>
                <a:gd name="adj2" fmla="val 132870"/>
                <a:gd name="adj3" fmla="val 16667"/>
              </a:avLst>
            </a:prstGeom>
            <a:solidFill>
              <a:schemeClr val="tx1"/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Terminator</a:t>
              </a:r>
            </a:p>
          </p:txBody>
        </p:sp>
      </p:grpSp>
      <p:sp>
        <p:nvSpPr>
          <p:cNvPr id="508952" name="AutoShape 24"/>
          <p:cNvSpPr>
            <a:spLocks noChangeArrowheads="1"/>
          </p:cNvSpPr>
          <p:nvPr/>
        </p:nvSpPr>
        <p:spPr bwMode="auto">
          <a:xfrm>
            <a:off x="2025267" y="94860"/>
            <a:ext cx="2439182" cy="773971"/>
          </a:xfrm>
          <a:prstGeom prst="wedgeRoundRectCallout">
            <a:avLst>
              <a:gd name="adj1" fmla="val 74174"/>
              <a:gd name="adj2" fmla="val 28974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16" dirty="0">
                <a:solidFill>
                  <a:schemeClr val="bg1"/>
                </a:solidFill>
                <a:latin typeface="Times New Roman" panose="02020603050405020304" pitchFamily="18" charset="0"/>
              </a:rPr>
              <a:t>Clearly labeled</a:t>
            </a:r>
          </a:p>
          <a:p>
            <a:pPr algn="ctr"/>
            <a:r>
              <a:rPr lang="en-US" altLang="en-US" sz="2216" dirty="0">
                <a:solidFill>
                  <a:schemeClr val="bg1"/>
                </a:solidFill>
                <a:latin typeface="Times New Roman" panose="02020603050405020304" pitchFamily="18" charset="0"/>
              </a:rPr>
              <a:t>“Context Diagram”</a:t>
            </a:r>
          </a:p>
        </p:txBody>
      </p:sp>
      <p:sp>
        <p:nvSpPr>
          <p:cNvPr id="508953" name="AutoShape 25"/>
          <p:cNvSpPr>
            <a:spLocks noChangeArrowheads="1"/>
          </p:cNvSpPr>
          <p:nvPr/>
        </p:nvSpPr>
        <p:spPr bwMode="auto">
          <a:xfrm>
            <a:off x="2971337" y="1997772"/>
            <a:ext cx="2439182" cy="773971"/>
          </a:xfrm>
          <a:prstGeom prst="wedgeRoundRectCallout">
            <a:avLst>
              <a:gd name="adj1" fmla="val 6250"/>
              <a:gd name="adj2" fmla="val 198106"/>
              <a:gd name="adj3" fmla="val 16667"/>
            </a:avLst>
          </a:prstGeom>
          <a:solidFill>
            <a:schemeClr val="tx1"/>
          </a:solidFill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16" dirty="0">
                <a:solidFill>
                  <a:schemeClr val="bg1"/>
                </a:solidFill>
                <a:latin typeface="Times New Roman" panose="02020603050405020304" pitchFamily="18" charset="0"/>
              </a:rPr>
              <a:t>Process bubble</a:t>
            </a:r>
          </a:p>
        </p:txBody>
      </p:sp>
      <p:sp>
        <p:nvSpPr>
          <p:cNvPr id="508954" name="AutoShape 26"/>
          <p:cNvSpPr>
            <a:spLocks noChangeArrowheads="1"/>
          </p:cNvSpPr>
          <p:nvPr/>
        </p:nvSpPr>
        <p:spPr bwMode="auto">
          <a:xfrm>
            <a:off x="2514723" y="5248005"/>
            <a:ext cx="2437716" cy="773971"/>
          </a:xfrm>
          <a:prstGeom prst="wedgeRoundRectCallout">
            <a:avLst>
              <a:gd name="adj1" fmla="val 16407"/>
              <a:gd name="adj2" fmla="val 23106"/>
              <a:gd name="adj3" fmla="val 16667"/>
            </a:avLst>
          </a:prstGeom>
          <a:solidFill>
            <a:schemeClr val="tx1"/>
          </a:solidFill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16" dirty="0">
                <a:solidFill>
                  <a:schemeClr val="bg1"/>
                </a:solidFill>
                <a:latin typeface="Times New Roman" panose="02020603050405020304" pitchFamily="18" charset="0"/>
              </a:rPr>
              <a:t>Data flows...</a:t>
            </a:r>
          </a:p>
        </p:txBody>
      </p:sp>
      <p:sp>
        <p:nvSpPr>
          <p:cNvPr id="508955" name="Text Box 27"/>
          <p:cNvSpPr txBox="1">
            <a:spLocks noChangeArrowheads="1"/>
          </p:cNvSpPr>
          <p:nvPr/>
        </p:nvSpPr>
        <p:spPr bwMode="auto">
          <a:xfrm>
            <a:off x="8381805" y="6500876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B36310BD-11FF-456A-8B55-D046B471B81D}" type="slidenum">
              <a:rPr lang="en-US" altLang="en-US" sz="2216"/>
              <a:pPr algn="ctr">
                <a:spcBef>
                  <a:spcPct val="50000"/>
                </a:spcBef>
              </a:pPr>
              <a:t>33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211435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08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08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089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8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52" grpId="0" animBg="1" autoUpdateAnimBg="0"/>
      <p:bldP spid="508953" grpId="0" animBg="1" autoUpdateAnimBg="0"/>
      <p:bldP spid="508954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696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Context Level DFD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Kita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akan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membahas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masing-masing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komponen</a:t>
            </a:r>
            <a:r>
              <a:rPr lang="en-US" altLang="en-US" sz="2400" dirty="0" smtClean="0">
                <a:solidFill>
                  <a:schemeClr val="tx1"/>
                </a:solidFill>
              </a:rPr>
              <a:t> (bubble</a:t>
            </a:r>
            <a:r>
              <a:rPr lang="en-US" altLang="en-US" sz="2400" dirty="0">
                <a:solidFill>
                  <a:schemeClr val="tx1"/>
                </a:solidFill>
              </a:rPr>
              <a:t>, data flow, data store, terminator</a:t>
            </a:r>
            <a:r>
              <a:rPr lang="en-US" altLang="en-US" sz="2400" dirty="0" smtClean="0">
                <a:solidFill>
                  <a:schemeClr val="tx1"/>
                </a:solidFill>
              </a:rPr>
              <a:t>)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1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762245" y="3653276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510979" name="Rectangle 3"/>
          <p:cNvSpPr>
            <a:spLocks noChangeArrowheads="1"/>
          </p:cNvSpPr>
          <p:nvPr/>
        </p:nvSpPr>
        <p:spPr bwMode="auto">
          <a:xfrm>
            <a:off x="6858734" y="4849414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GENERAL-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LEDGER</a:t>
            </a: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6858734" y="2457139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 dirty="0"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510981" name="Oval 5"/>
          <p:cNvSpPr>
            <a:spLocks noChangeArrowheads="1"/>
          </p:cNvSpPr>
          <p:nvPr/>
        </p:nvSpPr>
        <p:spPr bwMode="auto">
          <a:xfrm>
            <a:off x="3885981" y="365327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0</a:t>
            </a:r>
          </a:p>
          <a:p>
            <a:pPr algn="ctr"/>
            <a:endParaRPr lang="en-US" altLang="en-US" sz="1108">
              <a:latin typeface="Times New Roman" panose="02020603050405020304" pitchFamily="18" charset="0"/>
            </a:endParaRP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PAYROLL</a:t>
            </a:r>
          </a:p>
        </p:txBody>
      </p:sp>
      <p:sp>
        <p:nvSpPr>
          <p:cNvPr id="510982" name="Freeform 6"/>
          <p:cNvSpPr>
            <a:spLocks/>
          </p:cNvSpPr>
          <p:nvPr/>
        </p:nvSpPr>
        <p:spPr bwMode="auto">
          <a:xfrm>
            <a:off x="1905611" y="4005081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0983" name="Line 7"/>
          <p:cNvSpPr>
            <a:spLocks noChangeShapeType="1"/>
          </p:cNvSpPr>
          <p:nvPr/>
        </p:nvSpPr>
        <p:spPr bwMode="auto">
          <a:xfrm flipH="1">
            <a:off x="1905612" y="4356886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0984" name="Text Box 8"/>
          <p:cNvSpPr txBox="1">
            <a:spLocks noChangeArrowheads="1"/>
          </p:cNvSpPr>
          <p:nvPr/>
        </p:nvSpPr>
        <p:spPr bwMode="auto">
          <a:xfrm>
            <a:off x="1981836" y="2949666"/>
            <a:ext cx="2666390" cy="8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EMPLOYEE-HOURS-WORKED-TRANSACTION</a:t>
            </a:r>
            <a:endParaRPr lang="en-US" altLang="en-US" sz="1293">
              <a:latin typeface="Times New Roman" panose="02020603050405020304" pitchFamily="18" charset="0"/>
            </a:endParaRPr>
          </a:p>
        </p:txBody>
      </p:sp>
      <p:sp>
        <p:nvSpPr>
          <p:cNvPr id="510985" name="Text Box 9"/>
          <p:cNvSpPr txBox="1">
            <a:spLocks noChangeArrowheads="1"/>
          </p:cNvSpPr>
          <p:nvPr/>
        </p:nvSpPr>
        <p:spPr bwMode="auto">
          <a:xfrm>
            <a:off x="2058061" y="4497609"/>
            <a:ext cx="190414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10986" name="Freeform 10"/>
          <p:cNvSpPr>
            <a:spLocks/>
          </p:cNvSpPr>
          <p:nvPr/>
        </p:nvSpPr>
        <p:spPr bwMode="auto">
          <a:xfrm>
            <a:off x="4865172" y="2808944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0987" name="Freeform 11"/>
          <p:cNvSpPr>
            <a:spLocks/>
          </p:cNvSpPr>
          <p:nvPr/>
        </p:nvSpPr>
        <p:spPr bwMode="auto">
          <a:xfrm>
            <a:off x="5058665" y="3160749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0988" name="Text Box 12"/>
          <p:cNvSpPr txBox="1">
            <a:spLocks noChangeArrowheads="1"/>
          </p:cNvSpPr>
          <p:nvPr/>
        </p:nvSpPr>
        <p:spPr bwMode="auto">
          <a:xfrm>
            <a:off x="5562918" y="3610766"/>
            <a:ext cx="198036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10989" name="Text Box 13"/>
          <p:cNvSpPr txBox="1">
            <a:spLocks noChangeArrowheads="1"/>
          </p:cNvSpPr>
          <p:nvPr/>
        </p:nvSpPr>
        <p:spPr bwMode="auto">
          <a:xfrm>
            <a:off x="4648225" y="2062824"/>
            <a:ext cx="2285267" cy="6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10990" name="Freeform 14"/>
          <p:cNvSpPr>
            <a:spLocks/>
          </p:cNvSpPr>
          <p:nvPr/>
        </p:nvSpPr>
        <p:spPr bwMode="auto">
          <a:xfrm>
            <a:off x="4891557" y="4567969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0991" name="Freeform 15"/>
          <p:cNvSpPr>
            <a:spLocks/>
          </p:cNvSpPr>
          <p:nvPr/>
        </p:nvSpPr>
        <p:spPr bwMode="auto">
          <a:xfrm>
            <a:off x="5029348" y="4356886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0992" name="Text Box 16"/>
          <p:cNvSpPr txBox="1">
            <a:spLocks noChangeArrowheads="1"/>
          </p:cNvSpPr>
          <p:nvPr/>
        </p:nvSpPr>
        <p:spPr bwMode="auto">
          <a:xfrm>
            <a:off x="5029348" y="5623385"/>
            <a:ext cx="2056593" cy="77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0993" name="Text Box 17"/>
          <p:cNvSpPr txBox="1">
            <a:spLocks noChangeArrowheads="1"/>
          </p:cNvSpPr>
          <p:nvPr/>
        </p:nvSpPr>
        <p:spPr bwMode="auto">
          <a:xfrm>
            <a:off x="5562918" y="4427247"/>
            <a:ext cx="1751696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10994" name="Text Box 18"/>
          <p:cNvSpPr txBox="1">
            <a:spLocks noChangeArrowheads="1"/>
          </p:cNvSpPr>
          <p:nvPr/>
        </p:nvSpPr>
        <p:spPr bwMode="auto">
          <a:xfrm>
            <a:off x="5105571" y="63345"/>
            <a:ext cx="266638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216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0995" name="AutoShape 19"/>
          <p:cNvSpPr>
            <a:spLocks noChangeArrowheads="1"/>
          </p:cNvSpPr>
          <p:nvPr/>
        </p:nvSpPr>
        <p:spPr bwMode="auto">
          <a:xfrm>
            <a:off x="914694" y="473838"/>
            <a:ext cx="5562918" cy="2321913"/>
          </a:xfrm>
          <a:prstGeom prst="wedgeRoundRectCallout">
            <a:avLst>
              <a:gd name="adj1" fmla="val 12074"/>
              <a:gd name="adj2" fmla="val 84977"/>
              <a:gd name="adj3" fmla="val 16667"/>
            </a:avLst>
          </a:prstGeom>
          <a:solidFill>
            <a:schemeClr val="tx1"/>
          </a:solidFill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216" dirty="0">
                <a:solidFill>
                  <a:schemeClr val="bg1"/>
                </a:solidFill>
              </a:rPr>
              <a:t>  </a:t>
            </a:r>
            <a:r>
              <a:rPr lang="en-US" altLang="en-US" sz="2216" b="1" dirty="0">
                <a:solidFill>
                  <a:schemeClr val="bg1"/>
                </a:solidFill>
              </a:rPr>
              <a:t>Process bubbles</a:t>
            </a:r>
            <a:endParaRPr lang="en-US" altLang="en-US" sz="2216" dirty="0">
              <a:solidFill>
                <a:schemeClr val="bg1"/>
              </a:solidFill>
            </a:endParaRPr>
          </a:p>
          <a:p>
            <a:pPr lvl="1">
              <a:buFontTx/>
              <a:buChar char="•"/>
            </a:pPr>
            <a:r>
              <a:rPr lang="sv-SE" altLang="en-US" sz="2216" dirty="0">
                <a:solidFill>
                  <a:schemeClr val="bg1"/>
                </a:solidFill>
              </a:rPr>
              <a:t>Di sini, hanya satu, yang mewakili seluruh sistem.</a:t>
            </a:r>
          </a:p>
          <a:p>
            <a:pPr lvl="1">
              <a:buFontTx/>
              <a:buChar char="•"/>
            </a:pPr>
            <a:r>
              <a:rPr lang="sv-SE" altLang="en-US" sz="2216" dirty="0">
                <a:solidFill>
                  <a:schemeClr val="bg1"/>
                </a:solidFill>
              </a:rPr>
              <a:t>Bernomor 0, atau nomor dihilangkan.</a:t>
            </a:r>
          </a:p>
          <a:p>
            <a:pPr lvl="1">
              <a:buFontTx/>
              <a:buChar char="•"/>
            </a:pPr>
            <a:r>
              <a:rPr lang="sv-SE" altLang="en-US" sz="2216" dirty="0" smtClean="0">
                <a:solidFill>
                  <a:schemeClr val="bg1"/>
                </a:solidFill>
              </a:rPr>
              <a:t>Ada sesuatu </a:t>
            </a:r>
            <a:r>
              <a:rPr lang="sv-SE" altLang="en-US" sz="2216" dirty="0">
                <a:solidFill>
                  <a:schemeClr val="bg1"/>
                </a:solidFill>
              </a:rPr>
              <a:t>yang salah di sini?</a:t>
            </a:r>
            <a:endParaRPr lang="en-US" altLang="en-US" sz="2216" dirty="0">
              <a:solidFill>
                <a:schemeClr val="bg1"/>
              </a:solidFill>
            </a:endParaRPr>
          </a:p>
        </p:txBody>
      </p:sp>
      <p:sp>
        <p:nvSpPr>
          <p:cNvPr id="510996" name="Text Box 20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7887BE0D-7913-49BD-9569-E62CF7BB46DA}" type="slidenum">
              <a:rPr lang="en-US" altLang="en-US" sz="2216"/>
              <a:pPr algn="ctr">
                <a:spcBef>
                  <a:spcPct val="50000"/>
                </a:spcBef>
              </a:pPr>
              <a:t>35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20818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09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95" grpId="0" build="p" bldLvl="2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762245" y="3653276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512003" name="Rectangle 3"/>
          <p:cNvSpPr>
            <a:spLocks noChangeArrowheads="1"/>
          </p:cNvSpPr>
          <p:nvPr/>
        </p:nvSpPr>
        <p:spPr bwMode="auto">
          <a:xfrm>
            <a:off x="6858734" y="4849414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LEDGER</a:t>
            </a: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858734" y="2457139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512005" name="Oval 5"/>
          <p:cNvSpPr>
            <a:spLocks noChangeArrowheads="1"/>
          </p:cNvSpPr>
          <p:nvPr/>
        </p:nvSpPr>
        <p:spPr bwMode="auto">
          <a:xfrm>
            <a:off x="3885981" y="365327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</a:t>
            </a:r>
          </a:p>
        </p:txBody>
      </p:sp>
      <p:sp>
        <p:nvSpPr>
          <p:cNvPr id="512006" name="Freeform 6"/>
          <p:cNvSpPr>
            <a:spLocks/>
          </p:cNvSpPr>
          <p:nvPr/>
        </p:nvSpPr>
        <p:spPr bwMode="auto">
          <a:xfrm>
            <a:off x="1905611" y="4005081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2007" name="Line 7"/>
          <p:cNvSpPr>
            <a:spLocks noChangeShapeType="1"/>
          </p:cNvSpPr>
          <p:nvPr/>
        </p:nvSpPr>
        <p:spPr bwMode="auto">
          <a:xfrm flipH="1">
            <a:off x="1905612" y="4356886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2008" name="Text Box 8"/>
          <p:cNvSpPr txBox="1">
            <a:spLocks noChangeArrowheads="1"/>
          </p:cNvSpPr>
          <p:nvPr/>
        </p:nvSpPr>
        <p:spPr bwMode="auto">
          <a:xfrm>
            <a:off x="1981836" y="2949666"/>
            <a:ext cx="2666390" cy="8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  <a:endParaRPr lang="en-US" altLang="en-US" sz="1293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09" name="Text Box 9"/>
          <p:cNvSpPr txBox="1">
            <a:spLocks noChangeArrowheads="1"/>
          </p:cNvSpPr>
          <p:nvPr/>
        </p:nvSpPr>
        <p:spPr bwMode="auto">
          <a:xfrm>
            <a:off x="2058061" y="4497609"/>
            <a:ext cx="190414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12010" name="Freeform 10"/>
          <p:cNvSpPr>
            <a:spLocks/>
          </p:cNvSpPr>
          <p:nvPr/>
        </p:nvSpPr>
        <p:spPr bwMode="auto">
          <a:xfrm>
            <a:off x="4865172" y="2808944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2011" name="Freeform 11"/>
          <p:cNvSpPr>
            <a:spLocks/>
          </p:cNvSpPr>
          <p:nvPr/>
        </p:nvSpPr>
        <p:spPr bwMode="auto">
          <a:xfrm>
            <a:off x="5058665" y="3160749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2012" name="Text Box 12"/>
          <p:cNvSpPr txBox="1">
            <a:spLocks noChangeArrowheads="1"/>
          </p:cNvSpPr>
          <p:nvPr/>
        </p:nvSpPr>
        <p:spPr bwMode="auto">
          <a:xfrm>
            <a:off x="5562918" y="3610766"/>
            <a:ext cx="198036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12013" name="Text Box 13"/>
          <p:cNvSpPr txBox="1">
            <a:spLocks noChangeArrowheads="1"/>
          </p:cNvSpPr>
          <p:nvPr/>
        </p:nvSpPr>
        <p:spPr bwMode="auto">
          <a:xfrm>
            <a:off x="4648225" y="2062824"/>
            <a:ext cx="2285267" cy="6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12014" name="Freeform 14"/>
          <p:cNvSpPr>
            <a:spLocks/>
          </p:cNvSpPr>
          <p:nvPr/>
        </p:nvSpPr>
        <p:spPr bwMode="auto">
          <a:xfrm>
            <a:off x="4891557" y="4567969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2015" name="Freeform 15"/>
          <p:cNvSpPr>
            <a:spLocks/>
          </p:cNvSpPr>
          <p:nvPr/>
        </p:nvSpPr>
        <p:spPr bwMode="auto">
          <a:xfrm>
            <a:off x="5029348" y="4356886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2016" name="Text Box 16"/>
          <p:cNvSpPr txBox="1">
            <a:spLocks noChangeArrowheads="1"/>
          </p:cNvSpPr>
          <p:nvPr/>
        </p:nvSpPr>
        <p:spPr bwMode="auto">
          <a:xfrm>
            <a:off x="5029348" y="5623385"/>
            <a:ext cx="2056593" cy="77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17" name="Text Box 17"/>
          <p:cNvSpPr txBox="1">
            <a:spLocks noChangeArrowheads="1"/>
          </p:cNvSpPr>
          <p:nvPr/>
        </p:nvSpPr>
        <p:spPr bwMode="auto">
          <a:xfrm>
            <a:off x="5562918" y="4427247"/>
            <a:ext cx="1751696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12018" name="Text Box 18"/>
          <p:cNvSpPr txBox="1">
            <a:spLocks noChangeArrowheads="1"/>
          </p:cNvSpPr>
          <p:nvPr/>
        </p:nvSpPr>
        <p:spPr bwMode="auto">
          <a:xfrm>
            <a:off x="5181795" y="-4764"/>
            <a:ext cx="2742613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216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19" name="AutoShape 19"/>
          <p:cNvSpPr>
            <a:spLocks noChangeArrowheads="1"/>
          </p:cNvSpPr>
          <p:nvPr/>
        </p:nvSpPr>
        <p:spPr bwMode="auto">
          <a:xfrm>
            <a:off x="152450" y="403476"/>
            <a:ext cx="6781043" cy="3166246"/>
          </a:xfrm>
          <a:prstGeom prst="wedgeRoundRectCallout">
            <a:avLst>
              <a:gd name="adj1" fmla="val -23032"/>
              <a:gd name="adj2" fmla="val 43935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216" b="1" dirty="0">
                <a:solidFill>
                  <a:schemeClr val="bg1"/>
                </a:solidFill>
              </a:rPr>
              <a:t>  Terminators</a:t>
            </a:r>
          </a:p>
          <a:p>
            <a:pPr lvl="1">
              <a:buFontTx/>
              <a:buChar char="•"/>
            </a:pPr>
            <a:r>
              <a:rPr lang="en-US" altLang="en-US" sz="2216" dirty="0" smtClean="0">
                <a:solidFill>
                  <a:schemeClr val="bg1"/>
                </a:solidFill>
              </a:rPr>
              <a:t>Remember, they are outside of our control.</a:t>
            </a:r>
          </a:p>
          <a:p>
            <a:pPr lvl="1">
              <a:buFontTx/>
              <a:buChar char="•"/>
            </a:pPr>
            <a:r>
              <a:rPr lang="en-US" altLang="en-US" sz="2216" dirty="0" smtClean="0">
                <a:solidFill>
                  <a:schemeClr val="bg1"/>
                </a:solidFill>
              </a:rPr>
              <a:t>In this case, each terminator is both a source and a sink.</a:t>
            </a:r>
          </a:p>
          <a:p>
            <a:pPr lvl="1">
              <a:buFontTx/>
              <a:buChar char="•"/>
            </a:pPr>
            <a:r>
              <a:rPr lang="en-US" altLang="en-US" sz="2216" dirty="0" smtClean="0">
                <a:solidFill>
                  <a:schemeClr val="bg1"/>
                </a:solidFill>
              </a:rPr>
              <a:t>Prime sources on the left and prime sinks on the right.</a:t>
            </a:r>
          </a:p>
          <a:p>
            <a:pPr lvl="1">
              <a:buFontTx/>
              <a:buChar char="•"/>
            </a:pPr>
            <a:r>
              <a:rPr lang="en-US" altLang="en-US" sz="2216" dirty="0" smtClean="0">
                <a:solidFill>
                  <a:schemeClr val="bg1"/>
                </a:solidFill>
              </a:rPr>
              <a:t>Can also show above and below.</a:t>
            </a:r>
          </a:p>
          <a:p>
            <a:pPr lvl="1">
              <a:buFontTx/>
              <a:buChar char="•"/>
            </a:pPr>
            <a:r>
              <a:rPr lang="en-US" altLang="en-US" sz="2216" dirty="0" smtClean="0">
                <a:solidFill>
                  <a:schemeClr val="bg1"/>
                </a:solidFill>
              </a:rPr>
              <a:t>Shown here, then never again on lower levels.</a:t>
            </a:r>
            <a:endParaRPr lang="en-US" altLang="en-US" sz="2216" dirty="0">
              <a:solidFill>
                <a:schemeClr val="bg1"/>
              </a:solidFill>
            </a:endParaRPr>
          </a:p>
        </p:txBody>
      </p:sp>
      <p:sp>
        <p:nvSpPr>
          <p:cNvPr id="512020" name="Text Box 20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7DB6D61-94C1-4CF6-BB11-36A5A16644AE}" type="slidenum">
              <a:rPr lang="en-US" altLang="en-US" sz="2216"/>
              <a:pPr algn="ctr">
                <a:spcBef>
                  <a:spcPct val="50000"/>
                </a:spcBef>
              </a:pPr>
              <a:t>36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215253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20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1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1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1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1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1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19" grpId="0" build="p" bldLvl="3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ChangeArrowheads="1"/>
          </p:cNvSpPr>
          <p:nvPr/>
        </p:nvSpPr>
        <p:spPr bwMode="auto">
          <a:xfrm>
            <a:off x="762245" y="3653276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513027" name="Rectangle 3"/>
          <p:cNvSpPr>
            <a:spLocks noChangeArrowheads="1"/>
          </p:cNvSpPr>
          <p:nvPr/>
        </p:nvSpPr>
        <p:spPr bwMode="auto">
          <a:xfrm>
            <a:off x="6858734" y="4849414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GENERAL-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LEDGER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6858734" y="2457139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513029" name="Oval 5"/>
          <p:cNvSpPr>
            <a:spLocks noChangeArrowheads="1"/>
          </p:cNvSpPr>
          <p:nvPr/>
        </p:nvSpPr>
        <p:spPr bwMode="auto">
          <a:xfrm>
            <a:off x="3885981" y="365327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PAYROLL</a:t>
            </a:r>
          </a:p>
        </p:txBody>
      </p:sp>
      <p:sp>
        <p:nvSpPr>
          <p:cNvPr id="513030" name="Freeform 6"/>
          <p:cNvSpPr>
            <a:spLocks/>
          </p:cNvSpPr>
          <p:nvPr/>
        </p:nvSpPr>
        <p:spPr bwMode="auto">
          <a:xfrm>
            <a:off x="1905611" y="4005081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3031" name="Line 7"/>
          <p:cNvSpPr>
            <a:spLocks noChangeShapeType="1"/>
          </p:cNvSpPr>
          <p:nvPr/>
        </p:nvSpPr>
        <p:spPr bwMode="auto">
          <a:xfrm flipH="1">
            <a:off x="1905612" y="4356886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3032" name="Text Box 8"/>
          <p:cNvSpPr txBox="1">
            <a:spLocks noChangeArrowheads="1"/>
          </p:cNvSpPr>
          <p:nvPr/>
        </p:nvSpPr>
        <p:spPr bwMode="auto">
          <a:xfrm>
            <a:off x="1981836" y="2949666"/>
            <a:ext cx="2666390" cy="8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EMPLOYEE-HOURS-WORKED-TRANSACTION</a:t>
            </a:r>
            <a:endParaRPr lang="en-US" altLang="en-US" sz="1293">
              <a:latin typeface="Times New Roman" panose="02020603050405020304" pitchFamily="18" charset="0"/>
            </a:endParaRPr>
          </a:p>
        </p:txBody>
      </p:sp>
      <p:sp>
        <p:nvSpPr>
          <p:cNvPr id="513033" name="Text Box 9"/>
          <p:cNvSpPr txBox="1">
            <a:spLocks noChangeArrowheads="1"/>
          </p:cNvSpPr>
          <p:nvPr/>
        </p:nvSpPr>
        <p:spPr bwMode="auto">
          <a:xfrm>
            <a:off x="2058061" y="4497609"/>
            <a:ext cx="190414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13034" name="Freeform 10"/>
          <p:cNvSpPr>
            <a:spLocks/>
          </p:cNvSpPr>
          <p:nvPr/>
        </p:nvSpPr>
        <p:spPr bwMode="auto">
          <a:xfrm>
            <a:off x="4865172" y="2808944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3035" name="Freeform 11"/>
          <p:cNvSpPr>
            <a:spLocks/>
          </p:cNvSpPr>
          <p:nvPr/>
        </p:nvSpPr>
        <p:spPr bwMode="auto">
          <a:xfrm>
            <a:off x="5058665" y="3160749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3036" name="Text Box 12"/>
          <p:cNvSpPr txBox="1">
            <a:spLocks noChangeArrowheads="1"/>
          </p:cNvSpPr>
          <p:nvPr/>
        </p:nvSpPr>
        <p:spPr bwMode="auto">
          <a:xfrm>
            <a:off x="5562918" y="3610766"/>
            <a:ext cx="198036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13037" name="Text Box 13"/>
          <p:cNvSpPr txBox="1">
            <a:spLocks noChangeArrowheads="1"/>
          </p:cNvSpPr>
          <p:nvPr/>
        </p:nvSpPr>
        <p:spPr bwMode="auto">
          <a:xfrm>
            <a:off x="4648225" y="2062824"/>
            <a:ext cx="2285267" cy="6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13038" name="Freeform 14"/>
          <p:cNvSpPr>
            <a:spLocks/>
          </p:cNvSpPr>
          <p:nvPr/>
        </p:nvSpPr>
        <p:spPr bwMode="auto">
          <a:xfrm>
            <a:off x="4891557" y="4567969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3039" name="Freeform 15"/>
          <p:cNvSpPr>
            <a:spLocks/>
          </p:cNvSpPr>
          <p:nvPr/>
        </p:nvSpPr>
        <p:spPr bwMode="auto">
          <a:xfrm>
            <a:off x="5029348" y="4356886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3040" name="Text Box 16"/>
          <p:cNvSpPr txBox="1">
            <a:spLocks noChangeArrowheads="1"/>
          </p:cNvSpPr>
          <p:nvPr/>
        </p:nvSpPr>
        <p:spPr bwMode="auto">
          <a:xfrm>
            <a:off x="5029348" y="5623385"/>
            <a:ext cx="2056593" cy="77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108">
              <a:latin typeface="Times New Roman" panose="02020603050405020304" pitchFamily="18" charset="0"/>
            </a:endParaRPr>
          </a:p>
        </p:txBody>
      </p:sp>
      <p:sp>
        <p:nvSpPr>
          <p:cNvPr id="513041" name="Text Box 17"/>
          <p:cNvSpPr txBox="1">
            <a:spLocks noChangeArrowheads="1"/>
          </p:cNvSpPr>
          <p:nvPr/>
        </p:nvSpPr>
        <p:spPr bwMode="auto">
          <a:xfrm>
            <a:off x="5562918" y="4427247"/>
            <a:ext cx="1751696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13042" name="Text Box 18"/>
          <p:cNvSpPr txBox="1">
            <a:spLocks noChangeArrowheads="1"/>
          </p:cNvSpPr>
          <p:nvPr/>
        </p:nvSpPr>
        <p:spPr bwMode="auto">
          <a:xfrm>
            <a:off x="5181795" y="405536"/>
            <a:ext cx="2742613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216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043" name="AutoShape 19"/>
          <p:cNvSpPr>
            <a:spLocks noChangeArrowheads="1"/>
          </p:cNvSpPr>
          <p:nvPr/>
        </p:nvSpPr>
        <p:spPr bwMode="auto">
          <a:xfrm>
            <a:off x="305631" y="1560036"/>
            <a:ext cx="5409003" cy="1213727"/>
          </a:xfrm>
          <a:prstGeom prst="wedgeRoundRectCallout">
            <a:avLst>
              <a:gd name="adj1" fmla="val -19444"/>
              <a:gd name="adj2" fmla="val 33250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216" b="1" dirty="0">
                <a:solidFill>
                  <a:schemeClr val="bg1"/>
                </a:solidFill>
              </a:rPr>
              <a:t>  Data stores</a:t>
            </a:r>
          </a:p>
          <a:p>
            <a:pPr lvl="1">
              <a:buFontTx/>
              <a:buChar char="•"/>
            </a:pPr>
            <a:r>
              <a:rPr lang="en-US" altLang="en-US" sz="2216" dirty="0" err="1" smtClean="0">
                <a:solidFill>
                  <a:schemeClr val="bg1"/>
                </a:solidFill>
              </a:rPr>
              <a:t>Bersifat</a:t>
            </a:r>
            <a:r>
              <a:rPr lang="en-US" altLang="en-US" sz="2216" dirty="0" smtClean="0">
                <a:solidFill>
                  <a:schemeClr val="bg1"/>
                </a:solidFill>
              </a:rPr>
              <a:t> internal </a:t>
            </a:r>
            <a:r>
              <a:rPr lang="en-US" altLang="en-US" sz="2216" dirty="0" err="1" smtClean="0">
                <a:solidFill>
                  <a:schemeClr val="bg1"/>
                </a:solidFill>
              </a:rPr>
              <a:t>untuk</a:t>
            </a:r>
            <a:r>
              <a:rPr lang="en-US" altLang="en-US" sz="2216" dirty="0" smtClean="0">
                <a:solidFill>
                  <a:schemeClr val="bg1"/>
                </a:solidFill>
              </a:rPr>
              <a:t> </a:t>
            </a:r>
            <a:r>
              <a:rPr lang="en-US" altLang="en-US" sz="2216" dirty="0" err="1" smtClean="0">
                <a:solidFill>
                  <a:schemeClr val="bg1"/>
                </a:solidFill>
              </a:rPr>
              <a:t>sistem</a:t>
            </a:r>
            <a:r>
              <a:rPr lang="en-US" altLang="en-US" sz="2216" dirty="0" smtClean="0">
                <a:solidFill>
                  <a:schemeClr val="bg1"/>
                </a:solidFill>
              </a:rPr>
              <a:t>, </a:t>
            </a:r>
            <a:r>
              <a:rPr lang="en-US" altLang="en-US" sz="2216" dirty="0" err="1" smtClean="0">
                <a:solidFill>
                  <a:schemeClr val="bg1"/>
                </a:solidFill>
              </a:rPr>
              <a:t>tidak</a:t>
            </a:r>
            <a:r>
              <a:rPr lang="en-US" altLang="en-US" sz="2216" dirty="0" smtClean="0">
                <a:solidFill>
                  <a:schemeClr val="bg1"/>
                </a:solidFill>
              </a:rPr>
              <a:t> </a:t>
            </a:r>
            <a:r>
              <a:rPr lang="en-US" altLang="en-US" sz="2216" dirty="0" err="1" smtClean="0">
                <a:solidFill>
                  <a:schemeClr val="bg1"/>
                </a:solidFill>
              </a:rPr>
              <a:t>ada</a:t>
            </a:r>
            <a:r>
              <a:rPr lang="en-US" altLang="en-US" sz="2216" dirty="0" smtClean="0">
                <a:solidFill>
                  <a:schemeClr val="bg1"/>
                </a:solidFill>
              </a:rPr>
              <a:t> level </a:t>
            </a:r>
            <a:r>
              <a:rPr lang="en-US" altLang="en-US" sz="2216" dirty="0" err="1" smtClean="0">
                <a:solidFill>
                  <a:schemeClr val="bg1"/>
                </a:solidFill>
              </a:rPr>
              <a:t>untuk</a:t>
            </a:r>
            <a:r>
              <a:rPr lang="en-US" altLang="en-US" sz="2216" dirty="0" smtClean="0">
                <a:solidFill>
                  <a:schemeClr val="bg1"/>
                </a:solidFill>
              </a:rPr>
              <a:t> </a:t>
            </a:r>
            <a:r>
              <a:rPr lang="en-US" altLang="en-US" sz="2216" dirty="0" err="1" smtClean="0">
                <a:solidFill>
                  <a:schemeClr val="bg1"/>
                </a:solidFill>
              </a:rPr>
              <a:t>ini</a:t>
            </a:r>
            <a:endParaRPr lang="en-US" altLang="en-US" sz="2216" dirty="0">
              <a:solidFill>
                <a:schemeClr val="bg1"/>
              </a:solidFill>
            </a:endParaRPr>
          </a:p>
        </p:txBody>
      </p:sp>
      <p:sp>
        <p:nvSpPr>
          <p:cNvPr id="513044" name="Text Box 20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B8706A09-C76A-49A4-8DCA-2F2B7BC72914}" type="slidenum">
              <a:rPr lang="en-US" altLang="en-US" sz="2216"/>
              <a:pPr algn="ctr">
                <a:spcBef>
                  <a:spcPct val="50000"/>
                </a:spcBef>
              </a:pPr>
              <a:t>37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64700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30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1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43" grpId="0" build="p" bldLvl="2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ChangeArrowheads="1"/>
          </p:cNvSpPr>
          <p:nvPr/>
        </p:nvSpPr>
        <p:spPr bwMode="auto">
          <a:xfrm>
            <a:off x="762245" y="3653276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514051" name="Rectangle 3"/>
          <p:cNvSpPr>
            <a:spLocks noChangeArrowheads="1"/>
          </p:cNvSpPr>
          <p:nvPr/>
        </p:nvSpPr>
        <p:spPr bwMode="auto">
          <a:xfrm>
            <a:off x="6858734" y="4849414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GENERAL-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LEDGER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6858734" y="2457139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514053" name="Oval 5"/>
          <p:cNvSpPr>
            <a:spLocks noChangeArrowheads="1"/>
          </p:cNvSpPr>
          <p:nvPr/>
        </p:nvSpPr>
        <p:spPr bwMode="auto">
          <a:xfrm>
            <a:off x="3885981" y="365327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PAYROLL</a:t>
            </a:r>
          </a:p>
        </p:txBody>
      </p:sp>
      <p:sp>
        <p:nvSpPr>
          <p:cNvPr id="514054" name="Freeform 6"/>
          <p:cNvSpPr>
            <a:spLocks/>
          </p:cNvSpPr>
          <p:nvPr/>
        </p:nvSpPr>
        <p:spPr bwMode="auto">
          <a:xfrm>
            <a:off x="1905611" y="4005081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4055" name="Line 7"/>
          <p:cNvSpPr>
            <a:spLocks noChangeShapeType="1"/>
          </p:cNvSpPr>
          <p:nvPr/>
        </p:nvSpPr>
        <p:spPr bwMode="auto">
          <a:xfrm flipH="1">
            <a:off x="1905612" y="4356886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4056" name="Text Box 8"/>
          <p:cNvSpPr txBox="1">
            <a:spLocks noChangeArrowheads="1"/>
          </p:cNvSpPr>
          <p:nvPr/>
        </p:nvSpPr>
        <p:spPr bwMode="auto">
          <a:xfrm>
            <a:off x="1981836" y="2949666"/>
            <a:ext cx="2666390" cy="8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EMPLOYEE-HOURS-WORKED-TRANSACTION</a:t>
            </a:r>
            <a:endParaRPr lang="en-US" altLang="en-US" sz="1293">
              <a:latin typeface="Times New Roman" panose="02020603050405020304" pitchFamily="18" charset="0"/>
            </a:endParaRPr>
          </a:p>
        </p:txBody>
      </p:sp>
      <p:sp>
        <p:nvSpPr>
          <p:cNvPr id="514057" name="Text Box 9"/>
          <p:cNvSpPr txBox="1">
            <a:spLocks noChangeArrowheads="1"/>
          </p:cNvSpPr>
          <p:nvPr/>
        </p:nvSpPr>
        <p:spPr bwMode="auto">
          <a:xfrm>
            <a:off x="2058061" y="4497609"/>
            <a:ext cx="190414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14058" name="Freeform 10"/>
          <p:cNvSpPr>
            <a:spLocks/>
          </p:cNvSpPr>
          <p:nvPr/>
        </p:nvSpPr>
        <p:spPr bwMode="auto">
          <a:xfrm>
            <a:off x="4865172" y="2808944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4059" name="Freeform 11"/>
          <p:cNvSpPr>
            <a:spLocks/>
          </p:cNvSpPr>
          <p:nvPr/>
        </p:nvSpPr>
        <p:spPr bwMode="auto">
          <a:xfrm>
            <a:off x="5058665" y="3160749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4060" name="Text Box 12"/>
          <p:cNvSpPr txBox="1">
            <a:spLocks noChangeArrowheads="1"/>
          </p:cNvSpPr>
          <p:nvPr/>
        </p:nvSpPr>
        <p:spPr bwMode="auto">
          <a:xfrm>
            <a:off x="5562918" y="3610766"/>
            <a:ext cx="198036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14061" name="Text Box 13"/>
          <p:cNvSpPr txBox="1">
            <a:spLocks noChangeArrowheads="1"/>
          </p:cNvSpPr>
          <p:nvPr/>
        </p:nvSpPr>
        <p:spPr bwMode="auto">
          <a:xfrm>
            <a:off x="4648225" y="2062824"/>
            <a:ext cx="2285267" cy="6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14062" name="Freeform 14"/>
          <p:cNvSpPr>
            <a:spLocks/>
          </p:cNvSpPr>
          <p:nvPr/>
        </p:nvSpPr>
        <p:spPr bwMode="auto">
          <a:xfrm>
            <a:off x="4891557" y="4567969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4063" name="Freeform 15"/>
          <p:cNvSpPr>
            <a:spLocks/>
          </p:cNvSpPr>
          <p:nvPr/>
        </p:nvSpPr>
        <p:spPr bwMode="auto">
          <a:xfrm>
            <a:off x="5029348" y="4356886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4064" name="Text Box 16"/>
          <p:cNvSpPr txBox="1">
            <a:spLocks noChangeArrowheads="1"/>
          </p:cNvSpPr>
          <p:nvPr/>
        </p:nvSpPr>
        <p:spPr bwMode="auto">
          <a:xfrm>
            <a:off x="5029348" y="5623385"/>
            <a:ext cx="2056593" cy="77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108">
              <a:latin typeface="Times New Roman" panose="02020603050405020304" pitchFamily="18" charset="0"/>
            </a:endParaRPr>
          </a:p>
        </p:txBody>
      </p:sp>
      <p:sp>
        <p:nvSpPr>
          <p:cNvPr id="514065" name="Text Box 17"/>
          <p:cNvSpPr txBox="1">
            <a:spLocks noChangeArrowheads="1"/>
          </p:cNvSpPr>
          <p:nvPr/>
        </p:nvSpPr>
        <p:spPr bwMode="auto">
          <a:xfrm>
            <a:off x="5562918" y="4427247"/>
            <a:ext cx="1751696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14066" name="Text Box 18"/>
          <p:cNvSpPr txBox="1">
            <a:spLocks noChangeArrowheads="1"/>
          </p:cNvSpPr>
          <p:nvPr/>
        </p:nvSpPr>
        <p:spPr bwMode="auto">
          <a:xfrm>
            <a:off x="5029347" y="393315"/>
            <a:ext cx="2742613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216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4067" name="AutoShape 19"/>
          <p:cNvSpPr>
            <a:spLocks noChangeArrowheads="1"/>
          </p:cNvSpPr>
          <p:nvPr/>
        </p:nvSpPr>
        <p:spPr bwMode="auto">
          <a:xfrm>
            <a:off x="466142" y="1528952"/>
            <a:ext cx="5409003" cy="1577259"/>
          </a:xfrm>
          <a:prstGeom prst="wedgeRoundRectCallout">
            <a:avLst>
              <a:gd name="adj1" fmla="val -19444"/>
              <a:gd name="adj2" fmla="val 33250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216" b="1" dirty="0">
                <a:solidFill>
                  <a:schemeClr val="bg1"/>
                </a:solidFill>
              </a:rPr>
              <a:t>  Data flows</a:t>
            </a:r>
          </a:p>
          <a:p>
            <a:pPr lvl="1">
              <a:buFontTx/>
              <a:buChar char="•"/>
            </a:pPr>
            <a:r>
              <a:rPr lang="en-US" altLang="en-US" sz="2216" dirty="0" err="1">
                <a:solidFill>
                  <a:schemeClr val="bg1"/>
                </a:solidFill>
              </a:rPr>
              <a:t>Panjang</a:t>
            </a:r>
            <a:r>
              <a:rPr lang="en-US" altLang="en-US" sz="2216" dirty="0">
                <a:solidFill>
                  <a:schemeClr val="bg1"/>
                </a:solidFill>
              </a:rPr>
              <a:t>, </a:t>
            </a:r>
            <a:r>
              <a:rPr lang="en-US" altLang="en-US" sz="2216" dirty="0" err="1">
                <a:solidFill>
                  <a:schemeClr val="bg1"/>
                </a:solidFill>
              </a:rPr>
              <a:t>deskriptif</a:t>
            </a:r>
            <a:r>
              <a:rPr lang="en-US" altLang="en-US" sz="2216" dirty="0">
                <a:solidFill>
                  <a:schemeClr val="bg1"/>
                </a:solidFill>
              </a:rPr>
              <a:t>, </a:t>
            </a:r>
            <a:r>
              <a:rPr lang="en-US" altLang="en-US" sz="2216" dirty="0" err="1">
                <a:solidFill>
                  <a:schemeClr val="bg1"/>
                </a:solidFill>
              </a:rPr>
              <a:t>nama</a:t>
            </a:r>
            <a:r>
              <a:rPr lang="en-US" altLang="en-US" sz="2216" dirty="0">
                <a:solidFill>
                  <a:schemeClr val="bg1"/>
                </a:solidFill>
              </a:rPr>
              <a:t> </a:t>
            </a:r>
            <a:r>
              <a:rPr lang="en-US" altLang="en-US" sz="2216" dirty="0" err="1">
                <a:solidFill>
                  <a:schemeClr val="bg1"/>
                </a:solidFill>
              </a:rPr>
              <a:t>tunggal</a:t>
            </a:r>
            <a:r>
              <a:rPr lang="en-US" altLang="en-US" sz="2216" dirty="0">
                <a:solidFill>
                  <a:schemeClr val="bg1"/>
                </a:solidFill>
              </a:rPr>
              <a:t>.</a:t>
            </a:r>
          </a:p>
          <a:p>
            <a:pPr lvl="1">
              <a:buFontTx/>
              <a:buChar char="•"/>
            </a:pPr>
            <a:r>
              <a:rPr lang="en-US" altLang="en-US" sz="2216" dirty="0" err="1">
                <a:solidFill>
                  <a:schemeClr val="bg1"/>
                </a:solidFill>
              </a:rPr>
              <a:t>Sebuah</a:t>
            </a:r>
            <a:r>
              <a:rPr lang="en-US" altLang="en-US" sz="2216" dirty="0">
                <a:solidFill>
                  <a:schemeClr val="bg1"/>
                </a:solidFill>
              </a:rPr>
              <a:t> "</a:t>
            </a:r>
            <a:r>
              <a:rPr lang="en-US" altLang="en-US" sz="2216" dirty="0" err="1">
                <a:solidFill>
                  <a:schemeClr val="bg1"/>
                </a:solidFill>
              </a:rPr>
              <a:t>paket</a:t>
            </a:r>
            <a:r>
              <a:rPr lang="en-US" altLang="en-US" sz="2216" dirty="0">
                <a:solidFill>
                  <a:schemeClr val="bg1"/>
                </a:solidFill>
              </a:rPr>
              <a:t>" </a:t>
            </a:r>
            <a:r>
              <a:rPr lang="en-US" altLang="en-US" sz="2216" dirty="0" err="1">
                <a:solidFill>
                  <a:schemeClr val="bg1"/>
                </a:solidFill>
              </a:rPr>
              <a:t>dari</a:t>
            </a:r>
            <a:r>
              <a:rPr lang="en-US" altLang="en-US" sz="2216" dirty="0">
                <a:solidFill>
                  <a:schemeClr val="bg1"/>
                </a:solidFill>
              </a:rPr>
              <a:t> data yang </a:t>
            </a:r>
            <a:r>
              <a:rPr lang="en-US" altLang="en-US" sz="2216" dirty="0" err="1">
                <a:solidFill>
                  <a:schemeClr val="bg1"/>
                </a:solidFill>
              </a:rPr>
              <a:t>terkait</a:t>
            </a:r>
            <a:r>
              <a:rPr lang="en-US" altLang="en-US" sz="2216" dirty="0">
                <a:solidFill>
                  <a:schemeClr val="bg1"/>
                </a:solidFill>
              </a:rPr>
              <a:t> </a:t>
            </a:r>
            <a:r>
              <a:rPr lang="en-US" altLang="en-US" sz="2216" dirty="0" err="1">
                <a:solidFill>
                  <a:schemeClr val="bg1"/>
                </a:solidFill>
              </a:rPr>
              <a:t>secara</a:t>
            </a:r>
            <a:r>
              <a:rPr lang="en-US" altLang="en-US" sz="2216" dirty="0">
                <a:solidFill>
                  <a:schemeClr val="bg1"/>
                </a:solidFill>
              </a:rPr>
              <a:t> </a:t>
            </a:r>
            <a:r>
              <a:rPr lang="en-US" altLang="en-US" sz="2216" dirty="0" err="1">
                <a:solidFill>
                  <a:schemeClr val="bg1"/>
                </a:solidFill>
              </a:rPr>
              <a:t>logis</a:t>
            </a:r>
            <a:r>
              <a:rPr lang="en-US" altLang="en-US" sz="2216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14068" name="Text Box 20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B35115AE-899B-4BEA-80D3-61369F9883BD}" type="slidenum">
              <a:rPr lang="en-US" altLang="en-US" sz="2216"/>
              <a:pPr algn="ctr">
                <a:spcBef>
                  <a:spcPct val="50000"/>
                </a:spcBef>
              </a:pPr>
              <a:t>38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55529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40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67" grpId="0" build="p" bldLvl="2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ChangeArrowheads="1"/>
          </p:cNvSpPr>
          <p:nvPr/>
        </p:nvSpPr>
        <p:spPr bwMode="auto">
          <a:xfrm>
            <a:off x="762245" y="3653276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515075" name="Rectangle 3"/>
          <p:cNvSpPr>
            <a:spLocks noChangeArrowheads="1"/>
          </p:cNvSpPr>
          <p:nvPr/>
        </p:nvSpPr>
        <p:spPr bwMode="auto">
          <a:xfrm>
            <a:off x="6858734" y="4849414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LEDGER</a:t>
            </a:r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6858734" y="2457139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515077" name="Oval 5"/>
          <p:cNvSpPr>
            <a:spLocks noChangeArrowheads="1"/>
          </p:cNvSpPr>
          <p:nvPr/>
        </p:nvSpPr>
        <p:spPr bwMode="auto">
          <a:xfrm>
            <a:off x="3885981" y="3653276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</a:t>
            </a:r>
          </a:p>
        </p:txBody>
      </p:sp>
      <p:sp>
        <p:nvSpPr>
          <p:cNvPr id="515078" name="Freeform 6"/>
          <p:cNvSpPr>
            <a:spLocks/>
          </p:cNvSpPr>
          <p:nvPr/>
        </p:nvSpPr>
        <p:spPr bwMode="auto">
          <a:xfrm>
            <a:off x="1905611" y="4005081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5079" name="Line 7"/>
          <p:cNvSpPr>
            <a:spLocks noChangeShapeType="1"/>
          </p:cNvSpPr>
          <p:nvPr/>
        </p:nvSpPr>
        <p:spPr bwMode="auto">
          <a:xfrm flipH="1">
            <a:off x="1905612" y="4356886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5080" name="Text Box 8"/>
          <p:cNvSpPr txBox="1">
            <a:spLocks noChangeArrowheads="1"/>
          </p:cNvSpPr>
          <p:nvPr/>
        </p:nvSpPr>
        <p:spPr bwMode="auto">
          <a:xfrm>
            <a:off x="1981836" y="2949666"/>
            <a:ext cx="2666390" cy="8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  <a:endParaRPr lang="en-US" altLang="en-US" sz="1293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5081" name="Text Box 9"/>
          <p:cNvSpPr txBox="1">
            <a:spLocks noChangeArrowheads="1"/>
          </p:cNvSpPr>
          <p:nvPr/>
        </p:nvSpPr>
        <p:spPr bwMode="auto">
          <a:xfrm>
            <a:off x="2058061" y="4497609"/>
            <a:ext cx="190414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15082" name="Freeform 10"/>
          <p:cNvSpPr>
            <a:spLocks/>
          </p:cNvSpPr>
          <p:nvPr/>
        </p:nvSpPr>
        <p:spPr bwMode="auto">
          <a:xfrm>
            <a:off x="4865172" y="2808944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5083" name="Freeform 11"/>
          <p:cNvSpPr>
            <a:spLocks/>
          </p:cNvSpPr>
          <p:nvPr/>
        </p:nvSpPr>
        <p:spPr bwMode="auto">
          <a:xfrm>
            <a:off x="5058665" y="3160749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5084" name="Text Box 12"/>
          <p:cNvSpPr txBox="1">
            <a:spLocks noChangeArrowheads="1"/>
          </p:cNvSpPr>
          <p:nvPr/>
        </p:nvSpPr>
        <p:spPr bwMode="auto">
          <a:xfrm>
            <a:off x="5562918" y="3610766"/>
            <a:ext cx="198036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15085" name="Text Box 13"/>
          <p:cNvSpPr txBox="1">
            <a:spLocks noChangeArrowheads="1"/>
          </p:cNvSpPr>
          <p:nvPr/>
        </p:nvSpPr>
        <p:spPr bwMode="auto">
          <a:xfrm>
            <a:off x="4648225" y="2062824"/>
            <a:ext cx="2285267" cy="6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 dirty="0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108" dirty="0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15086" name="Freeform 14"/>
          <p:cNvSpPr>
            <a:spLocks/>
          </p:cNvSpPr>
          <p:nvPr/>
        </p:nvSpPr>
        <p:spPr bwMode="auto">
          <a:xfrm>
            <a:off x="4891557" y="4567969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5087" name="Freeform 15"/>
          <p:cNvSpPr>
            <a:spLocks/>
          </p:cNvSpPr>
          <p:nvPr/>
        </p:nvSpPr>
        <p:spPr bwMode="auto">
          <a:xfrm>
            <a:off x="5029348" y="4356886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15088" name="Text Box 16"/>
          <p:cNvSpPr txBox="1">
            <a:spLocks noChangeArrowheads="1"/>
          </p:cNvSpPr>
          <p:nvPr/>
        </p:nvSpPr>
        <p:spPr bwMode="auto">
          <a:xfrm>
            <a:off x="5029348" y="5623385"/>
            <a:ext cx="2056593" cy="77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 dirty="0">
                <a:solidFill>
                  <a:schemeClr val="tx2"/>
                </a:solidFill>
                <a:latin typeface="Times New Roman" panose="02020603050405020304" pitchFamily="18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108" dirty="0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108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5089" name="Text Box 17"/>
          <p:cNvSpPr txBox="1">
            <a:spLocks noChangeArrowheads="1"/>
          </p:cNvSpPr>
          <p:nvPr/>
        </p:nvSpPr>
        <p:spPr bwMode="auto">
          <a:xfrm>
            <a:off x="5562918" y="4427247"/>
            <a:ext cx="1751696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15090" name="Text Box 18"/>
          <p:cNvSpPr txBox="1">
            <a:spLocks noChangeArrowheads="1"/>
          </p:cNvSpPr>
          <p:nvPr/>
        </p:nvSpPr>
        <p:spPr bwMode="auto">
          <a:xfrm>
            <a:off x="5329202" y="464008"/>
            <a:ext cx="2590164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216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5091" name="AutoShape 19"/>
          <p:cNvSpPr>
            <a:spLocks noChangeArrowheads="1"/>
          </p:cNvSpPr>
          <p:nvPr/>
        </p:nvSpPr>
        <p:spPr bwMode="auto">
          <a:xfrm>
            <a:off x="399784" y="1171832"/>
            <a:ext cx="5409003" cy="486664"/>
          </a:xfrm>
          <a:prstGeom prst="wedgeRoundRectCallout">
            <a:avLst>
              <a:gd name="adj1" fmla="val -19444"/>
              <a:gd name="adj2" fmla="val 33250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216" b="1" dirty="0">
                <a:solidFill>
                  <a:schemeClr val="bg1"/>
                </a:solidFill>
              </a:rPr>
              <a:t>  </a:t>
            </a:r>
            <a:r>
              <a:rPr lang="en-US" altLang="en-US" sz="2216" b="1" dirty="0" err="1" smtClean="0">
                <a:solidFill>
                  <a:schemeClr val="bg1"/>
                </a:solidFill>
              </a:rPr>
              <a:t>Adakah</a:t>
            </a:r>
            <a:r>
              <a:rPr lang="en-US" altLang="en-US" sz="2216" b="1" dirty="0" smtClean="0">
                <a:solidFill>
                  <a:schemeClr val="bg1"/>
                </a:solidFill>
              </a:rPr>
              <a:t> yang </a:t>
            </a:r>
            <a:r>
              <a:rPr lang="en-US" altLang="en-US" sz="2216" b="1" dirty="0" err="1" smtClean="0">
                <a:solidFill>
                  <a:schemeClr val="bg1"/>
                </a:solidFill>
              </a:rPr>
              <a:t>salah</a:t>
            </a:r>
            <a:r>
              <a:rPr lang="en-US" altLang="en-US" sz="2216" b="1" dirty="0" smtClean="0">
                <a:solidFill>
                  <a:schemeClr val="bg1"/>
                </a:solidFill>
              </a:rPr>
              <a:t> </a:t>
            </a:r>
            <a:r>
              <a:rPr lang="en-US" altLang="en-US" sz="2216" b="1" dirty="0" err="1" smtClean="0">
                <a:solidFill>
                  <a:schemeClr val="bg1"/>
                </a:solidFill>
              </a:rPr>
              <a:t>dengan</a:t>
            </a:r>
            <a:r>
              <a:rPr lang="en-US" altLang="en-US" sz="2216" b="1" dirty="0" smtClean="0">
                <a:solidFill>
                  <a:schemeClr val="bg1"/>
                </a:solidFill>
              </a:rPr>
              <a:t> </a:t>
            </a:r>
            <a:r>
              <a:rPr lang="en-US" altLang="en-US" sz="2216" b="1" dirty="0" err="1" smtClean="0">
                <a:solidFill>
                  <a:schemeClr val="bg1"/>
                </a:solidFill>
              </a:rPr>
              <a:t>ini</a:t>
            </a:r>
            <a:r>
              <a:rPr lang="en-US" altLang="en-US" sz="2216" b="1" dirty="0" smtClean="0">
                <a:solidFill>
                  <a:schemeClr val="bg1"/>
                </a:solidFill>
              </a:rPr>
              <a:t>?</a:t>
            </a:r>
            <a:endParaRPr lang="en-US" altLang="en-US" sz="2216" b="1" dirty="0">
              <a:solidFill>
                <a:schemeClr val="bg1"/>
              </a:solidFill>
            </a:endParaRPr>
          </a:p>
        </p:txBody>
      </p:sp>
      <p:grpSp>
        <p:nvGrpSpPr>
          <p:cNvPr id="515092" name="Group 20"/>
          <p:cNvGrpSpPr>
            <a:grpSpLocks/>
          </p:cNvGrpSpPr>
          <p:nvPr/>
        </p:nvGrpSpPr>
        <p:grpSpPr bwMode="auto">
          <a:xfrm>
            <a:off x="4322578" y="5602872"/>
            <a:ext cx="2452201" cy="567287"/>
            <a:chOff x="2723" y="3643"/>
            <a:chExt cx="1545" cy="387"/>
          </a:xfrm>
        </p:grpSpPr>
        <p:sp>
          <p:nvSpPr>
            <p:cNvPr id="515093" name="AutoShape 21"/>
            <p:cNvSpPr>
              <a:spLocks noChangeArrowheads="1"/>
            </p:cNvSpPr>
            <p:nvPr/>
          </p:nvSpPr>
          <p:spPr bwMode="auto">
            <a:xfrm rot="18225387">
              <a:off x="2730" y="3636"/>
              <a:ext cx="250" cy="264"/>
            </a:xfrm>
            <a:prstGeom prst="downArrow">
              <a:avLst>
                <a:gd name="adj1" fmla="val 50000"/>
                <a:gd name="adj2" fmla="val 39286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662"/>
            </a:p>
          </p:txBody>
        </p:sp>
        <p:sp>
          <p:nvSpPr>
            <p:cNvPr id="515094" name="Rectangle 22"/>
            <p:cNvSpPr>
              <a:spLocks noChangeArrowheads="1"/>
            </p:cNvSpPr>
            <p:nvPr/>
          </p:nvSpPr>
          <p:spPr bwMode="auto">
            <a:xfrm>
              <a:off x="3168" y="3793"/>
              <a:ext cx="1100" cy="237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662"/>
            </a:p>
          </p:txBody>
        </p:sp>
      </p:grpSp>
      <p:grpSp>
        <p:nvGrpSpPr>
          <p:cNvPr id="515095" name="Group 23"/>
          <p:cNvGrpSpPr>
            <a:grpSpLocks/>
          </p:cNvGrpSpPr>
          <p:nvPr/>
        </p:nvGrpSpPr>
        <p:grpSpPr bwMode="auto">
          <a:xfrm>
            <a:off x="4017784" y="1733009"/>
            <a:ext cx="2383600" cy="637648"/>
            <a:chOff x="2531" y="1003"/>
            <a:chExt cx="1501" cy="435"/>
          </a:xfrm>
        </p:grpSpPr>
        <p:sp>
          <p:nvSpPr>
            <p:cNvPr id="515096" name="AutoShape 24"/>
            <p:cNvSpPr>
              <a:spLocks noChangeArrowheads="1"/>
            </p:cNvSpPr>
            <p:nvPr/>
          </p:nvSpPr>
          <p:spPr bwMode="auto">
            <a:xfrm rot="18225387">
              <a:off x="2538" y="996"/>
              <a:ext cx="250" cy="264"/>
            </a:xfrm>
            <a:prstGeom prst="downArrow">
              <a:avLst>
                <a:gd name="adj1" fmla="val 50000"/>
                <a:gd name="adj2" fmla="val 39286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662"/>
            </a:p>
          </p:txBody>
        </p:sp>
        <p:sp>
          <p:nvSpPr>
            <p:cNvPr id="515097" name="Rectangle 25"/>
            <p:cNvSpPr>
              <a:spLocks noChangeArrowheads="1"/>
            </p:cNvSpPr>
            <p:nvPr/>
          </p:nvSpPr>
          <p:spPr bwMode="auto">
            <a:xfrm>
              <a:off x="2928" y="1201"/>
              <a:ext cx="1104" cy="237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662"/>
            </a:p>
          </p:txBody>
        </p:sp>
      </p:grpSp>
      <p:sp>
        <p:nvSpPr>
          <p:cNvPr id="515098" name="Text Box 26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FE0794B2-10A5-4C5A-9FB1-0A1242220BA5}" type="slidenum">
              <a:rPr lang="en-US" altLang="en-US" sz="2216"/>
              <a:pPr algn="ctr">
                <a:spcBef>
                  <a:spcPct val="50000"/>
                </a:spcBef>
              </a:pPr>
              <a:t>39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306117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50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5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5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5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5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5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5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5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91" grpId="0" build="p" bldLvl="2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Definisi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Kebutuhan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7200" y="1554480"/>
            <a:ext cx="8153400" cy="4617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ctr">
              <a:lnSpc>
                <a:spcPct val="150000"/>
              </a:lnSpc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ctr">
              <a:lnSpc>
                <a:spcPct val="150000"/>
              </a:lnSpc>
              <a:buNone/>
            </a:pPr>
            <a:endParaRPr lang="en-US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ctr">
              <a:lnSpc>
                <a:spcPct val="150000"/>
              </a:lnSpc>
              <a:buNone/>
            </a:pPr>
            <a:r>
              <a:rPr lang="en-US" sz="3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Focus on </a:t>
            </a:r>
            <a:r>
              <a:rPr lang="en-US" sz="3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</a:t>
            </a:r>
          </a:p>
          <a:p>
            <a:pPr marL="502920" indent="-457200" algn="ctr">
              <a:lnSpc>
                <a:spcPct val="150000"/>
              </a:lnSpc>
              <a:buAutoNum type="arabicPeriod"/>
            </a:pPr>
            <a:endParaRPr lang="en-US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7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696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Context Level DFD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5860" y="1752600"/>
            <a:ext cx="9179859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dirty="0"/>
              <a:t>Duplicate data flow names acceptable if two or more </a:t>
            </a:r>
            <a:r>
              <a:rPr lang="en-US" altLang="en-US" sz="2400" i="1" dirty="0"/>
              <a:t>identical</a:t>
            </a:r>
            <a:r>
              <a:rPr lang="en-US" altLang="en-US" sz="2400" dirty="0"/>
              <a:t> copies of the same item going to two or more destinations.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/>
              <a:t>To show how the system relates to the  world, we must show each copy.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/>
              <a:t>On level below, treat as a single data flow.</a:t>
            </a:r>
          </a:p>
          <a:p>
            <a:pPr lvl="2" algn="just">
              <a:lnSpc>
                <a:spcPct val="150000"/>
              </a:lnSpc>
            </a:pPr>
            <a:r>
              <a:rPr lang="en-US" altLang="en-US" dirty="0"/>
              <a:t>Whether one or multiple copies is irrelevant except to outside world; we process the same regardless.</a:t>
            </a:r>
          </a:p>
        </p:txBody>
      </p:sp>
    </p:spTree>
    <p:extLst>
      <p:ext uri="{BB962C8B-B14F-4D97-AF65-F5344CB8AC3E}">
        <p14:creationId xmlns:p14="http://schemas.microsoft.com/office/powerpoint/2010/main" val="13419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7696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Leveling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482" y="1905000"/>
            <a:ext cx="9148482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dirty="0"/>
              <a:t>If a system is too large to be shown on a single diagram (aren't they all!), break into subsystems and sub-subsystems.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/>
              <a:t>Called </a:t>
            </a:r>
            <a:r>
              <a:rPr lang="en-US" altLang="en-US" sz="2400" i="1" dirty="0">
                <a:solidFill>
                  <a:schemeClr val="tx2"/>
                </a:solidFill>
              </a:rPr>
              <a:t>leveling</a:t>
            </a:r>
            <a:r>
              <a:rPr lang="en-US" altLang="en-US" sz="2400" dirty="0"/>
              <a:t> or top-down </a:t>
            </a:r>
            <a:r>
              <a:rPr lang="en-US" altLang="en-US" sz="2400" i="1" dirty="0">
                <a:solidFill>
                  <a:schemeClr val="tx2"/>
                </a:solidFill>
              </a:rPr>
              <a:t>partitioning</a:t>
            </a:r>
            <a:r>
              <a:rPr lang="en-US" altLang="en-US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/>
              <a:t>Each partitioning (breaking up) of a bubble to a lower level is done to show more detail.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/>
              <a:t>Called an </a:t>
            </a:r>
            <a:r>
              <a:rPr lang="en-US" altLang="en-US" sz="2400" i="1" dirty="0"/>
              <a:t>explosion</a:t>
            </a:r>
            <a:r>
              <a:rPr lang="en-US" altLang="en-US" sz="2400" dirty="0"/>
              <a:t> in engineering terminology.</a:t>
            </a:r>
          </a:p>
        </p:txBody>
      </p:sp>
    </p:spTree>
    <p:extLst>
      <p:ext uri="{BB962C8B-B14F-4D97-AF65-F5344CB8AC3E}">
        <p14:creationId xmlns:p14="http://schemas.microsoft.com/office/powerpoint/2010/main" val="47259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7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build="p" autoUpdateAnimBg="0" advAuto="0"/>
      <p:bldP spid="517123" grpId="0" build="p" bldLvl="5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3447"/>
            <a:ext cx="7696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Leveling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Parent/child relationship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 parent </a:t>
            </a:r>
            <a:r>
              <a:rPr lang="en-US" altLang="en-US" sz="2400" i="1" dirty="0">
                <a:solidFill>
                  <a:schemeClr val="tx1"/>
                </a:solidFill>
              </a:rPr>
              <a:t>bubble</a:t>
            </a:r>
            <a:r>
              <a:rPr lang="en-US" altLang="en-US" sz="2400" dirty="0">
                <a:solidFill>
                  <a:schemeClr val="tx1"/>
                </a:solidFill>
              </a:rPr>
              <a:t> can have a child </a:t>
            </a:r>
            <a:r>
              <a:rPr lang="en-US" altLang="en-US" sz="2400" i="1" dirty="0">
                <a:solidFill>
                  <a:schemeClr val="tx1"/>
                </a:solidFill>
              </a:rPr>
              <a:t>diagram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How do we decide upon partitioning boundaries?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Use the same techniques as when partitioning programs into subroutines.</a:t>
            </a:r>
          </a:p>
        </p:txBody>
      </p:sp>
    </p:spTree>
    <p:extLst>
      <p:ext uri="{BB962C8B-B14F-4D97-AF65-F5344CB8AC3E}">
        <p14:creationId xmlns:p14="http://schemas.microsoft.com/office/powerpoint/2010/main" val="27123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chemeClr val="bg1"/>
                </a:solidFill>
              </a:rPr>
              <a:t>Overview/Level 1 Diagram</a:t>
            </a:r>
            <a:endParaRPr lang="en-US" altLang="en-US" sz="4000" dirty="0">
              <a:solidFill>
                <a:schemeClr val="bg1"/>
              </a:solidFill>
            </a:endParaRP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Child of the single bubble on the Context Diagram.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Shows </a:t>
            </a:r>
            <a:r>
              <a:rPr lang="en-US" altLang="en-US" sz="2400" b="1" i="1" dirty="0">
                <a:solidFill>
                  <a:schemeClr val="tx1"/>
                </a:solidFill>
              </a:rPr>
              <a:t>major</a:t>
            </a:r>
            <a:r>
              <a:rPr lang="en-US" altLang="en-US" sz="2400" dirty="0">
                <a:solidFill>
                  <a:schemeClr val="tx1"/>
                </a:solidFill>
              </a:rPr>
              <a:t> functions, </a:t>
            </a:r>
            <a:r>
              <a:rPr lang="en-US" altLang="en-US" sz="2400" b="1" i="1" dirty="0">
                <a:solidFill>
                  <a:schemeClr val="tx1"/>
                </a:solidFill>
              </a:rPr>
              <a:t>major</a:t>
            </a:r>
            <a:r>
              <a:rPr lang="en-US" altLang="en-US" sz="2400" dirty="0">
                <a:solidFill>
                  <a:schemeClr val="tx1"/>
                </a:solidFill>
              </a:rPr>
              <a:t> data stores and </a:t>
            </a:r>
            <a:r>
              <a:rPr lang="en-US" altLang="en-US" sz="2400" b="1" i="1" dirty="0">
                <a:solidFill>
                  <a:schemeClr val="tx1"/>
                </a:solidFill>
              </a:rPr>
              <a:t>major</a:t>
            </a:r>
            <a:r>
              <a:rPr lang="en-US" altLang="en-US" sz="2400" dirty="0">
                <a:solidFill>
                  <a:schemeClr val="tx1"/>
                </a:solidFill>
              </a:rPr>
              <a:t> data flows.</a:t>
            </a:r>
          </a:p>
        </p:txBody>
      </p:sp>
    </p:spTree>
    <p:extLst>
      <p:ext uri="{BB962C8B-B14F-4D97-AF65-F5344CB8AC3E}">
        <p14:creationId xmlns:p14="http://schemas.microsoft.com/office/powerpoint/2010/main" val="166949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9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0" grpId="0" build="p" autoUpdateAnimBg="0" advAuto="0"/>
      <p:bldP spid="519171" grpId="0" build="p" bldLvl="5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Oval 2"/>
          <p:cNvSpPr>
            <a:spLocks noChangeArrowheads="1"/>
          </p:cNvSpPr>
          <p:nvPr/>
        </p:nvSpPr>
        <p:spPr bwMode="auto">
          <a:xfrm>
            <a:off x="3885981" y="4765859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2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MAINTAIN-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4284007" y="451548"/>
            <a:ext cx="403842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16" b="1">
                <a:solidFill>
                  <a:schemeClr val="bg1"/>
                </a:solidFill>
                <a:latin typeface="Times New Roman" panose="02020603050405020304" pitchFamily="18" charset="0"/>
              </a:rPr>
              <a:t>Overview / Level 1 Diagram</a:t>
            </a:r>
            <a:endParaRPr lang="en-US" altLang="en-US" sz="2216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0196" name="Oval 4"/>
          <p:cNvSpPr>
            <a:spLocks noChangeArrowheads="1"/>
          </p:cNvSpPr>
          <p:nvPr/>
        </p:nvSpPr>
        <p:spPr bwMode="auto">
          <a:xfrm>
            <a:off x="3885981" y="1810697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20197" name="Line 5"/>
          <p:cNvSpPr>
            <a:spLocks noChangeShapeType="1"/>
          </p:cNvSpPr>
          <p:nvPr/>
        </p:nvSpPr>
        <p:spPr bwMode="auto">
          <a:xfrm>
            <a:off x="304899" y="2092141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198" name="Line 6"/>
          <p:cNvSpPr>
            <a:spLocks noChangeShapeType="1"/>
          </p:cNvSpPr>
          <p:nvPr/>
        </p:nvSpPr>
        <p:spPr bwMode="auto">
          <a:xfrm>
            <a:off x="304899" y="2584668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199" name="Line 7"/>
          <p:cNvSpPr>
            <a:spLocks noChangeShapeType="1"/>
          </p:cNvSpPr>
          <p:nvPr/>
        </p:nvSpPr>
        <p:spPr bwMode="auto">
          <a:xfrm>
            <a:off x="304899" y="5047303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200" name="Line 8"/>
          <p:cNvSpPr>
            <a:spLocks noChangeShapeType="1"/>
          </p:cNvSpPr>
          <p:nvPr/>
        </p:nvSpPr>
        <p:spPr bwMode="auto">
          <a:xfrm>
            <a:off x="304899" y="5539830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201" name="Line 9"/>
          <p:cNvSpPr>
            <a:spLocks noChangeShapeType="1"/>
          </p:cNvSpPr>
          <p:nvPr/>
        </p:nvSpPr>
        <p:spPr bwMode="auto">
          <a:xfrm>
            <a:off x="5029347" y="5328747"/>
            <a:ext cx="38859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202" name="Line 10"/>
          <p:cNvSpPr>
            <a:spLocks noChangeShapeType="1"/>
          </p:cNvSpPr>
          <p:nvPr/>
        </p:nvSpPr>
        <p:spPr bwMode="auto">
          <a:xfrm>
            <a:off x="5029347" y="2373585"/>
            <a:ext cx="38859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203" name="Line 11"/>
          <p:cNvSpPr>
            <a:spLocks noChangeShapeType="1"/>
          </p:cNvSpPr>
          <p:nvPr/>
        </p:nvSpPr>
        <p:spPr bwMode="auto">
          <a:xfrm>
            <a:off x="4953123" y="2021780"/>
            <a:ext cx="39622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204" name="Line 12"/>
          <p:cNvSpPr>
            <a:spLocks noChangeShapeType="1"/>
          </p:cNvSpPr>
          <p:nvPr/>
        </p:nvSpPr>
        <p:spPr bwMode="auto">
          <a:xfrm>
            <a:off x="4876898" y="2725390"/>
            <a:ext cx="40384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205" name="Text Box 13"/>
          <p:cNvSpPr txBox="1">
            <a:spLocks noChangeArrowheads="1"/>
          </p:cNvSpPr>
          <p:nvPr/>
        </p:nvSpPr>
        <p:spPr bwMode="auto">
          <a:xfrm>
            <a:off x="457348" y="4723350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EMPLOYEE-MAINTENANCE-TRANSACTION</a:t>
            </a:r>
          </a:p>
        </p:txBody>
      </p:sp>
      <p:sp>
        <p:nvSpPr>
          <p:cNvPr id="520206" name="Text Box 14"/>
          <p:cNvSpPr txBox="1">
            <a:spLocks noChangeArrowheads="1"/>
          </p:cNvSpPr>
          <p:nvPr/>
        </p:nvSpPr>
        <p:spPr bwMode="auto">
          <a:xfrm>
            <a:off x="457347" y="5215878"/>
            <a:ext cx="335241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20207" name="Text Box 15"/>
          <p:cNvSpPr txBox="1">
            <a:spLocks noChangeArrowheads="1"/>
          </p:cNvSpPr>
          <p:nvPr/>
        </p:nvSpPr>
        <p:spPr bwMode="auto">
          <a:xfrm>
            <a:off x="381123" y="1768188"/>
            <a:ext cx="3657307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20208" name="Text Box 16"/>
          <p:cNvSpPr txBox="1">
            <a:spLocks noChangeArrowheads="1"/>
          </p:cNvSpPr>
          <p:nvPr/>
        </p:nvSpPr>
        <p:spPr bwMode="auto">
          <a:xfrm>
            <a:off x="381123" y="2260715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20209" name="Text Box 17"/>
          <p:cNvSpPr txBox="1">
            <a:spLocks noChangeArrowheads="1"/>
          </p:cNvSpPr>
          <p:nvPr/>
        </p:nvSpPr>
        <p:spPr bwMode="auto">
          <a:xfrm>
            <a:off x="4953123" y="1697827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 dirty="0"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20210" name="Text Box 18"/>
          <p:cNvSpPr txBox="1">
            <a:spLocks noChangeArrowheads="1"/>
          </p:cNvSpPr>
          <p:nvPr/>
        </p:nvSpPr>
        <p:spPr bwMode="auto">
          <a:xfrm>
            <a:off x="4953123" y="2119993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20211" name="Text Box 19"/>
          <p:cNvSpPr txBox="1">
            <a:spLocks noChangeArrowheads="1"/>
          </p:cNvSpPr>
          <p:nvPr/>
        </p:nvSpPr>
        <p:spPr bwMode="auto">
          <a:xfrm>
            <a:off x="4953123" y="2471798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20212" name="Text Box 20"/>
          <p:cNvSpPr txBox="1">
            <a:spLocks noChangeArrowheads="1"/>
          </p:cNvSpPr>
          <p:nvPr/>
        </p:nvSpPr>
        <p:spPr bwMode="auto">
          <a:xfrm>
            <a:off x="5334245" y="5004795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20213" name="Line 21"/>
          <p:cNvSpPr>
            <a:spLocks noChangeShapeType="1"/>
          </p:cNvSpPr>
          <p:nvPr/>
        </p:nvSpPr>
        <p:spPr bwMode="auto">
          <a:xfrm flipV="1">
            <a:off x="4267103" y="3851166"/>
            <a:ext cx="0" cy="9146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214" name="Line 22"/>
          <p:cNvSpPr>
            <a:spLocks noChangeShapeType="1"/>
          </p:cNvSpPr>
          <p:nvPr/>
        </p:nvSpPr>
        <p:spPr bwMode="auto">
          <a:xfrm>
            <a:off x="4648225" y="3851166"/>
            <a:ext cx="0" cy="9146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215" name="Line 23"/>
          <p:cNvSpPr>
            <a:spLocks noChangeShapeType="1"/>
          </p:cNvSpPr>
          <p:nvPr/>
        </p:nvSpPr>
        <p:spPr bwMode="auto">
          <a:xfrm flipV="1">
            <a:off x="4267103" y="2866112"/>
            <a:ext cx="0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216" name="Line 24"/>
          <p:cNvSpPr>
            <a:spLocks noChangeShapeType="1"/>
          </p:cNvSpPr>
          <p:nvPr/>
        </p:nvSpPr>
        <p:spPr bwMode="auto">
          <a:xfrm>
            <a:off x="4648225" y="2866112"/>
            <a:ext cx="0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0217" name="Text Box 25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7F74C991-B146-41C0-8B45-F19D1EDC1A46}" type="slidenum">
              <a:rPr lang="en-US" altLang="en-US" sz="2216"/>
              <a:pPr algn="ctr">
                <a:spcBef>
                  <a:spcPct val="50000"/>
                </a:spcBef>
              </a:pPr>
              <a:t>44</a:t>
            </a:fld>
            <a:endParaRPr lang="en-US" altLang="en-US" sz="2216"/>
          </a:p>
        </p:txBody>
      </p:sp>
      <p:grpSp>
        <p:nvGrpSpPr>
          <p:cNvPr id="520218" name="Group 26"/>
          <p:cNvGrpSpPr>
            <a:grpSpLocks/>
          </p:cNvGrpSpPr>
          <p:nvPr/>
        </p:nvGrpSpPr>
        <p:grpSpPr bwMode="auto">
          <a:xfrm>
            <a:off x="3522449" y="3289745"/>
            <a:ext cx="1735572" cy="571683"/>
            <a:chOff x="3866" y="1922"/>
            <a:chExt cx="1582" cy="678"/>
          </a:xfrm>
        </p:grpSpPr>
        <p:sp>
          <p:nvSpPr>
            <p:cNvPr id="520219" name="Text Box 27"/>
            <p:cNvSpPr txBox="1">
              <a:spLocks noChangeArrowheads="1"/>
            </p:cNvSpPr>
            <p:nvPr/>
          </p:nvSpPr>
          <p:spPr bwMode="auto">
            <a:xfrm>
              <a:off x="4128" y="2111"/>
              <a:ext cx="132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77">
                  <a:latin typeface="Times New Roman" panose="02020603050405020304" pitchFamily="18" charset="0"/>
                </a:rPr>
                <a:t>EMPLOYEE</a:t>
              </a:r>
            </a:p>
          </p:txBody>
        </p:sp>
        <p:graphicFrame>
          <p:nvGraphicFramePr>
            <p:cNvPr id="520220" name="Object 28"/>
            <p:cNvGraphicFramePr>
              <a:graphicFrameLocks noChangeAspect="1"/>
            </p:cNvGraphicFramePr>
            <p:nvPr/>
          </p:nvGraphicFramePr>
          <p:xfrm>
            <a:off x="3866" y="1922"/>
            <a:ext cx="1372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Visio" r:id="rId3" imgW="609905" imgH="319735" progId="Visio.Drawing.6">
                    <p:embed/>
                  </p:oleObj>
                </mc:Choice>
                <mc:Fallback>
                  <p:oleObj name="Visio" r:id="rId3" imgW="609905" imgH="319735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6" y="1922"/>
                          <a:ext cx="1372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405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Oval 2"/>
          <p:cNvSpPr>
            <a:spLocks noChangeArrowheads="1"/>
          </p:cNvSpPr>
          <p:nvPr/>
        </p:nvSpPr>
        <p:spPr bwMode="auto">
          <a:xfrm>
            <a:off x="3885981" y="4765859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2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MAINTAIN-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21219" name="Text Box 3"/>
          <p:cNvSpPr txBox="1">
            <a:spLocks noChangeArrowheads="1"/>
          </p:cNvSpPr>
          <p:nvPr/>
        </p:nvSpPr>
        <p:spPr bwMode="auto">
          <a:xfrm>
            <a:off x="4876898" y="442584"/>
            <a:ext cx="304751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>
                <a:solidFill>
                  <a:schemeClr val="bg1"/>
                </a:solidFill>
                <a:latin typeface="Times New Roman" panose="02020603050405020304" pitchFamily="18" charset="0"/>
              </a:rPr>
              <a:t>Overview Diagram</a:t>
            </a:r>
            <a:endParaRPr lang="en-US" altLang="en-US" sz="2216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1220" name="Oval 4"/>
          <p:cNvSpPr>
            <a:spLocks noChangeArrowheads="1"/>
          </p:cNvSpPr>
          <p:nvPr/>
        </p:nvSpPr>
        <p:spPr bwMode="auto">
          <a:xfrm>
            <a:off x="3885981" y="1810697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21221" name="Line 5"/>
          <p:cNvSpPr>
            <a:spLocks noChangeShapeType="1"/>
          </p:cNvSpPr>
          <p:nvPr/>
        </p:nvSpPr>
        <p:spPr bwMode="auto">
          <a:xfrm>
            <a:off x="304899" y="2092141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22" name="Line 6"/>
          <p:cNvSpPr>
            <a:spLocks noChangeShapeType="1"/>
          </p:cNvSpPr>
          <p:nvPr/>
        </p:nvSpPr>
        <p:spPr bwMode="auto">
          <a:xfrm>
            <a:off x="304899" y="2584668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23" name="Line 7"/>
          <p:cNvSpPr>
            <a:spLocks noChangeShapeType="1"/>
          </p:cNvSpPr>
          <p:nvPr/>
        </p:nvSpPr>
        <p:spPr bwMode="auto">
          <a:xfrm>
            <a:off x="304899" y="5047303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24" name="Line 8"/>
          <p:cNvSpPr>
            <a:spLocks noChangeShapeType="1"/>
          </p:cNvSpPr>
          <p:nvPr/>
        </p:nvSpPr>
        <p:spPr bwMode="auto">
          <a:xfrm>
            <a:off x="304899" y="5539830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25" name="Line 9"/>
          <p:cNvSpPr>
            <a:spLocks noChangeShapeType="1"/>
          </p:cNvSpPr>
          <p:nvPr/>
        </p:nvSpPr>
        <p:spPr bwMode="auto">
          <a:xfrm>
            <a:off x="5029347" y="5328747"/>
            <a:ext cx="38859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26" name="Line 10"/>
          <p:cNvSpPr>
            <a:spLocks noChangeShapeType="1"/>
          </p:cNvSpPr>
          <p:nvPr/>
        </p:nvSpPr>
        <p:spPr bwMode="auto">
          <a:xfrm>
            <a:off x="5029347" y="2373585"/>
            <a:ext cx="38859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27" name="Line 11"/>
          <p:cNvSpPr>
            <a:spLocks noChangeShapeType="1"/>
          </p:cNvSpPr>
          <p:nvPr/>
        </p:nvSpPr>
        <p:spPr bwMode="auto">
          <a:xfrm>
            <a:off x="4953123" y="2021780"/>
            <a:ext cx="39622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28" name="Line 12"/>
          <p:cNvSpPr>
            <a:spLocks noChangeShapeType="1"/>
          </p:cNvSpPr>
          <p:nvPr/>
        </p:nvSpPr>
        <p:spPr bwMode="auto">
          <a:xfrm>
            <a:off x="4876898" y="2725390"/>
            <a:ext cx="40384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29" name="Text Box 13"/>
          <p:cNvSpPr txBox="1">
            <a:spLocks noChangeArrowheads="1"/>
          </p:cNvSpPr>
          <p:nvPr/>
        </p:nvSpPr>
        <p:spPr bwMode="auto">
          <a:xfrm>
            <a:off x="457348" y="4723350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</p:txBody>
      </p:sp>
      <p:sp>
        <p:nvSpPr>
          <p:cNvPr id="521230" name="Text Box 14"/>
          <p:cNvSpPr txBox="1">
            <a:spLocks noChangeArrowheads="1"/>
          </p:cNvSpPr>
          <p:nvPr/>
        </p:nvSpPr>
        <p:spPr bwMode="auto">
          <a:xfrm>
            <a:off x="457347" y="5215878"/>
            <a:ext cx="335241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21231" name="Text Box 15"/>
          <p:cNvSpPr txBox="1">
            <a:spLocks noChangeArrowheads="1"/>
          </p:cNvSpPr>
          <p:nvPr/>
        </p:nvSpPr>
        <p:spPr bwMode="auto">
          <a:xfrm>
            <a:off x="381123" y="1768188"/>
            <a:ext cx="3657307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21232" name="Text Box 16"/>
          <p:cNvSpPr txBox="1">
            <a:spLocks noChangeArrowheads="1"/>
          </p:cNvSpPr>
          <p:nvPr/>
        </p:nvSpPr>
        <p:spPr bwMode="auto">
          <a:xfrm>
            <a:off x="381123" y="2260715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21233" name="Text Box 17"/>
          <p:cNvSpPr txBox="1">
            <a:spLocks noChangeArrowheads="1"/>
          </p:cNvSpPr>
          <p:nvPr/>
        </p:nvSpPr>
        <p:spPr bwMode="auto">
          <a:xfrm>
            <a:off x="4953123" y="1697827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21234" name="Text Box 18"/>
          <p:cNvSpPr txBox="1">
            <a:spLocks noChangeArrowheads="1"/>
          </p:cNvSpPr>
          <p:nvPr/>
        </p:nvSpPr>
        <p:spPr bwMode="auto">
          <a:xfrm>
            <a:off x="4953123" y="2119993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21235" name="Text Box 19"/>
          <p:cNvSpPr txBox="1">
            <a:spLocks noChangeArrowheads="1"/>
          </p:cNvSpPr>
          <p:nvPr/>
        </p:nvSpPr>
        <p:spPr bwMode="auto">
          <a:xfrm>
            <a:off x="4953123" y="2471798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21236" name="Text Box 20"/>
          <p:cNvSpPr txBox="1">
            <a:spLocks noChangeArrowheads="1"/>
          </p:cNvSpPr>
          <p:nvPr/>
        </p:nvSpPr>
        <p:spPr bwMode="auto">
          <a:xfrm>
            <a:off x="5334245" y="5004795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21237" name="Line 21"/>
          <p:cNvSpPr>
            <a:spLocks noChangeShapeType="1"/>
          </p:cNvSpPr>
          <p:nvPr/>
        </p:nvSpPr>
        <p:spPr bwMode="auto">
          <a:xfrm flipV="1">
            <a:off x="4267103" y="3851166"/>
            <a:ext cx="0" cy="9146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38" name="Line 22"/>
          <p:cNvSpPr>
            <a:spLocks noChangeShapeType="1"/>
          </p:cNvSpPr>
          <p:nvPr/>
        </p:nvSpPr>
        <p:spPr bwMode="auto">
          <a:xfrm>
            <a:off x="4648225" y="3851166"/>
            <a:ext cx="0" cy="9146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39" name="Line 23"/>
          <p:cNvSpPr>
            <a:spLocks noChangeShapeType="1"/>
          </p:cNvSpPr>
          <p:nvPr/>
        </p:nvSpPr>
        <p:spPr bwMode="auto">
          <a:xfrm flipV="1">
            <a:off x="4267103" y="2866112"/>
            <a:ext cx="0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40" name="Line 24"/>
          <p:cNvSpPr>
            <a:spLocks noChangeShapeType="1"/>
          </p:cNvSpPr>
          <p:nvPr/>
        </p:nvSpPr>
        <p:spPr bwMode="auto">
          <a:xfrm>
            <a:off x="4648225" y="2866112"/>
            <a:ext cx="0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1241" name="AutoShape 25"/>
          <p:cNvSpPr>
            <a:spLocks noChangeArrowheads="1"/>
          </p:cNvSpPr>
          <p:nvPr/>
        </p:nvSpPr>
        <p:spPr bwMode="auto">
          <a:xfrm>
            <a:off x="2362200" y="4070837"/>
            <a:ext cx="6324477" cy="2445460"/>
          </a:xfrm>
          <a:prstGeom prst="wedgeRoundRectCallout">
            <a:avLst>
              <a:gd name="adj1" fmla="val -50898"/>
              <a:gd name="adj2" fmla="val 24250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  Process bubbles</a:t>
            </a:r>
          </a:p>
          <a:p>
            <a:pPr lvl="1"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Here, two major functions (bubbles).</a:t>
            </a:r>
          </a:p>
          <a:p>
            <a:pPr lvl="1"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May have up to seven bubbles on a diagram.</a:t>
            </a:r>
          </a:p>
          <a:p>
            <a:pPr lvl="1"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What about 1 bubble?</a:t>
            </a:r>
          </a:p>
          <a:p>
            <a:pPr lvl="1"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Numbered 1, 2, 3, etc.</a:t>
            </a:r>
          </a:p>
          <a:p>
            <a:pPr lvl="1"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Names have an active verb &amp; object clause.</a:t>
            </a:r>
          </a:p>
          <a:p>
            <a:pPr lvl="1"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Avoid vague verbs like PROCESS.</a:t>
            </a:r>
          </a:p>
        </p:txBody>
      </p:sp>
      <p:sp>
        <p:nvSpPr>
          <p:cNvPr id="521242" name="Text Box 26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759F0DFF-74AB-4A6E-BDDE-4D5E73144E46}" type="slidenum">
              <a:rPr lang="en-US" altLang="en-US" sz="2216"/>
              <a:pPr algn="ctr">
                <a:spcBef>
                  <a:spcPct val="50000"/>
                </a:spcBef>
              </a:pPr>
              <a:t>45</a:t>
            </a:fld>
            <a:endParaRPr lang="en-US" altLang="en-US" sz="2216"/>
          </a:p>
        </p:txBody>
      </p:sp>
      <p:grpSp>
        <p:nvGrpSpPr>
          <p:cNvPr id="521243" name="Group 27"/>
          <p:cNvGrpSpPr>
            <a:grpSpLocks/>
          </p:cNvGrpSpPr>
          <p:nvPr/>
        </p:nvGrpSpPr>
        <p:grpSpPr bwMode="auto">
          <a:xfrm>
            <a:off x="3362671" y="3289745"/>
            <a:ext cx="1742901" cy="571683"/>
            <a:chOff x="3859" y="1922"/>
            <a:chExt cx="1589" cy="678"/>
          </a:xfrm>
        </p:grpSpPr>
        <p:sp>
          <p:nvSpPr>
            <p:cNvPr id="521244" name="Text Box 28"/>
            <p:cNvSpPr txBox="1">
              <a:spLocks noChangeArrowheads="1"/>
            </p:cNvSpPr>
            <p:nvPr/>
          </p:nvSpPr>
          <p:spPr bwMode="auto">
            <a:xfrm>
              <a:off x="4128" y="2111"/>
              <a:ext cx="132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77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</a:t>
              </a:r>
              <a:endParaRPr lang="en-US" altLang="en-US" sz="1477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21245" name="Object 29"/>
            <p:cNvGraphicFramePr>
              <a:graphicFrameLocks noChangeAspect="1"/>
            </p:cNvGraphicFramePr>
            <p:nvPr/>
          </p:nvGraphicFramePr>
          <p:xfrm>
            <a:off x="3859" y="1922"/>
            <a:ext cx="1370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Visio" r:id="rId3" imgW="609905" imgH="319735" progId="Visio.Drawing.6">
                    <p:embed/>
                  </p:oleObj>
                </mc:Choice>
                <mc:Fallback>
                  <p:oleObj name="Visio" r:id="rId3" imgW="609905" imgH="319735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9" y="1922"/>
                          <a:ext cx="1370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7693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12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12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1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1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1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1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1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1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1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1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1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1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1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1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41" grpId="0" build="p" bldLvl="3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525963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Partition the Overview Diagram based on: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Different major functions.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Don’t put trivial  functions (like EDIT, FORMAT, WRITE, etc.) on Overview.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Different major inputs. 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Different time frames.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Different equipment.</a:t>
            </a:r>
          </a:p>
          <a:p>
            <a:pPr lvl="1"/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Note: know all four of these criteria for tests.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696200" cy="973899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Overview Diagram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Oval 2"/>
          <p:cNvSpPr>
            <a:spLocks noChangeArrowheads="1"/>
          </p:cNvSpPr>
          <p:nvPr/>
        </p:nvSpPr>
        <p:spPr bwMode="auto">
          <a:xfrm>
            <a:off x="3885981" y="4765859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MAINTAIN-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23267" name="Text Box 3"/>
          <p:cNvSpPr txBox="1">
            <a:spLocks noChangeArrowheads="1"/>
          </p:cNvSpPr>
          <p:nvPr/>
        </p:nvSpPr>
        <p:spPr bwMode="auto">
          <a:xfrm>
            <a:off x="4876898" y="479701"/>
            <a:ext cx="304751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 dirty="0">
                <a:solidFill>
                  <a:schemeClr val="bg1"/>
                </a:solidFill>
                <a:latin typeface="Times New Roman" panose="02020603050405020304" pitchFamily="18" charset="0"/>
              </a:rPr>
              <a:t>Overview Diagram</a:t>
            </a:r>
            <a:endParaRPr lang="en-US" altLang="en-US" sz="2216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3268" name="Oval 4"/>
          <p:cNvSpPr>
            <a:spLocks noChangeArrowheads="1"/>
          </p:cNvSpPr>
          <p:nvPr/>
        </p:nvSpPr>
        <p:spPr bwMode="auto">
          <a:xfrm>
            <a:off x="3885981" y="1810697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23269" name="Line 5"/>
          <p:cNvSpPr>
            <a:spLocks noChangeShapeType="1"/>
          </p:cNvSpPr>
          <p:nvPr/>
        </p:nvSpPr>
        <p:spPr bwMode="auto">
          <a:xfrm>
            <a:off x="304899" y="2092141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70" name="Line 6"/>
          <p:cNvSpPr>
            <a:spLocks noChangeShapeType="1"/>
          </p:cNvSpPr>
          <p:nvPr/>
        </p:nvSpPr>
        <p:spPr bwMode="auto">
          <a:xfrm>
            <a:off x="304899" y="2584668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71" name="Line 7"/>
          <p:cNvSpPr>
            <a:spLocks noChangeShapeType="1"/>
          </p:cNvSpPr>
          <p:nvPr/>
        </p:nvSpPr>
        <p:spPr bwMode="auto">
          <a:xfrm>
            <a:off x="304899" y="5047303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72" name="Line 8"/>
          <p:cNvSpPr>
            <a:spLocks noChangeShapeType="1"/>
          </p:cNvSpPr>
          <p:nvPr/>
        </p:nvSpPr>
        <p:spPr bwMode="auto">
          <a:xfrm>
            <a:off x="304899" y="5539830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73" name="Line 9"/>
          <p:cNvSpPr>
            <a:spLocks noChangeShapeType="1"/>
          </p:cNvSpPr>
          <p:nvPr/>
        </p:nvSpPr>
        <p:spPr bwMode="auto">
          <a:xfrm>
            <a:off x="5029347" y="5328747"/>
            <a:ext cx="38859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74" name="Line 10"/>
          <p:cNvSpPr>
            <a:spLocks noChangeShapeType="1"/>
          </p:cNvSpPr>
          <p:nvPr/>
        </p:nvSpPr>
        <p:spPr bwMode="auto">
          <a:xfrm>
            <a:off x="5029347" y="2373585"/>
            <a:ext cx="38859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75" name="Line 11"/>
          <p:cNvSpPr>
            <a:spLocks noChangeShapeType="1"/>
          </p:cNvSpPr>
          <p:nvPr/>
        </p:nvSpPr>
        <p:spPr bwMode="auto">
          <a:xfrm>
            <a:off x="4953123" y="2021780"/>
            <a:ext cx="39622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76" name="Line 12"/>
          <p:cNvSpPr>
            <a:spLocks noChangeShapeType="1"/>
          </p:cNvSpPr>
          <p:nvPr/>
        </p:nvSpPr>
        <p:spPr bwMode="auto">
          <a:xfrm>
            <a:off x="4876898" y="2725390"/>
            <a:ext cx="40384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77" name="Text Box 13"/>
          <p:cNvSpPr txBox="1">
            <a:spLocks noChangeArrowheads="1"/>
          </p:cNvSpPr>
          <p:nvPr/>
        </p:nvSpPr>
        <p:spPr bwMode="auto">
          <a:xfrm>
            <a:off x="457348" y="4723350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EMPLOYEE-MAINTENANCE-TRANSACTION</a:t>
            </a:r>
          </a:p>
        </p:txBody>
      </p:sp>
      <p:sp>
        <p:nvSpPr>
          <p:cNvPr id="523278" name="Text Box 14"/>
          <p:cNvSpPr txBox="1">
            <a:spLocks noChangeArrowheads="1"/>
          </p:cNvSpPr>
          <p:nvPr/>
        </p:nvSpPr>
        <p:spPr bwMode="auto">
          <a:xfrm>
            <a:off x="457347" y="5215878"/>
            <a:ext cx="335241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23279" name="Text Box 15"/>
          <p:cNvSpPr txBox="1">
            <a:spLocks noChangeArrowheads="1"/>
          </p:cNvSpPr>
          <p:nvPr/>
        </p:nvSpPr>
        <p:spPr bwMode="auto">
          <a:xfrm>
            <a:off x="381123" y="1768188"/>
            <a:ext cx="3657307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23280" name="Text Box 16"/>
          <p:cNvSpPr txBox="1">
            <a:spLocks noChangeArrowheads="1"/>
          </p:cNvSpPr>
          <p:nvPr/>
        </p:nvSpPr>
        <p:spPr bwMode="auto">
          <a:xfrm>
            <a:off x="381123" y="2260715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23281" name="Text Box 17"/>
          <p:cNvSpPr txBox="1">
            <a:spLocks noChangeArrowheads="1"/>
          </p:cNvSpPr>
          <p:nvPr/>
        </p:nvSpPr>
        <p:spPr bwMode="auto">
          <a:xfrm>
            <a:off x="4953123" y="1697827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23282" name="Text Box 18"/>
          <p:cNvSpPr txBox="1">
            <a:spLocks noChangeArrowheads="1"/>
          </p:cNvSpPr>
          <p:nvPr/>
        </p:nvSpPr>
        <p:spPr bwMode="auto">
          <a:xfrm>
            <a:off x="4953123" y="2119993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23283" name="Text Box 19"/>
          <p:cNvSpPr txBox="1">
            <a:spLocks noChangeArrowheads="1"/>
          </p:cNvSpPr>
          <p:nvPr/>
        </p:nvSpPr>
        <p:spPr bwMode="auto">
          <a:xfrm>
            <a:off x="4953123" y="2471798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23284" name="Text Box 20"/>
          <p:cNvSpPr txBox="1">
            <a:spLocks noChangeArrowheads="1"/>
          </p:cNvSpPr>
          <p:nvPr/>
        </p:nvSpPr>
        <p:spPr bwMode="auto">
          <a:xfrm>
            <a:off x="5334245" y="5004795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23285" name="Line 21"/>
          <p:cNvSpPr>
            <a:spLocks noChangeShapeType="1"/>
          </p:cNvSpPr>
          <p:nvPr/>
        </p:nvSpPr>
        <p:spPr bwMode="auto">
          <a:xfrm flipV="1">
            <a:off x="4267103" y="3851166"/>
            <a:ext cx="0" cy="9146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86" name="Line 22"/>
          <p:cNvSpPr>
            <a:spLocks noChangeShapeType="1"/>
          </p:cNvSpPr>
          <p:nvPr/>
        </p:nvSpPr>
        <p:spPr bwMode="auto">
          <a:xfrm>
            <a:off x="4648225" y="3851166"/>
            <a:ext cx="0" cy="9146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87" name="Line 23"/>
          <p:cNvSpPr>
            <a:spLocks noChangeShapeType="1"/>
          </p:cNvSpPr>
          <p:nvPr/>
        </p:nvSpPr>
        <p:spPr bwMode="auto">
          <a:xfrm flipV="1">
            <a:off x="4267103" y="2866112"/>
            <a:ext cx="0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88" name="Line 24"/>
          <p:cNvSpPr>
            <a:spLocks noChangeShapeType="1"/>
          </p:cNvSpPr>
          <p:nvPr/>
        </p:nvSpPr>
        <p:spPr bwMode="auto">
          <a:xfrm>
            <a:off x="4648225" y="2866112"/>
            <a:ext cx="0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3289" name="AutoShape 25"/>
          <p:cNvSpPr>
            <a:spLocks noChangeArrowheads="1"/>
          </p:cNvSpPr>
          <p:nvPr/>
        </p:nvSpPr>
        <p:spPr bwMode="auto">
          <a:xfrm>
            <a:off x="5181797" y="3121872"/>
            <a:ext cx="3891843" cy="1213727"/>
          </a:xfrm>
          <a:prstGeom prst="wedgeRoundRectCallout">
            <a:avLst>
              <a:gd name="adj1" fmla="val -24144"/>
              <a:gd name="adj2" fmla="val -14657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216" b="1" dirty="0">
                <a:solidFill>
                  <a:schemeClr val="bg1"/>
                </a:solidFill>
              </a:rPr>
              <a:t>  Terminators</a:t>
            </a:r>
          </a:p>
          <a:p>
            <a:pPr lvl="1">
              <a:buFontTx/>
              <a:buChar char="•"/>
            </a:pPr>
            <a:r>
              <a:rPr lang="en-US" altLang="en-US" sz="2216" b="1" dirty="0">
                <a:solidFill>
                  <a:schemeClr val="bg1"/>
                </a:solidFill>
              </a:rPr>
              <a:t>Shown only on Context, so not here.</a:t>
            </a:r>
          </a:p>
        </p:txBody>
      </p:sp>
      <p:sp>
        <p:nvSpPr>
          <p:cNvPr id="523290" name="Text Box 26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D2CD4EBE-AF07-4CFA-A611-29001CA6261A}" type="slidenum">
              <a:rPr lang="en-US" altLang="en-US" sz="2216"/>
              <a:pPr algn="ctr">
                <a:spcBef>
                  <a:spcPct val="50000"/>
                </a:spcBef>
              </a:pPr>
              <a:t>47</a:t>
            </a:fld>
            <a:endParaRPr lang="en-US" altLang="en-US" sz="2216"/>
          </a:p>
        </p:txBody>
      </p:sp>
      <p:grpSp>
        <p:nvGrpSpPr>
          <p:cNvPr id="523291" name="Group 27"/>
          <p:cNvGrpSpPr>
            <a:grpSpLocks/>
          </p:cNvGrpSpPr>
          <p:nvPr/>
        </p:nvGrpSpPr>
        <p:grpSpPr bwMode="auto">
          <a:xfrm>
            <a:off x="3441827" y="3289745"/>
            <a:ext cx="1739970" cy="571683"/>
            <a:chOff x="3862" y="1922"/>
            <a:chExt cx="1586" cy="678"/>
          </a:xfrm>
        </p:grpSpPr>
        <p:sp>
          <p:nvSpPr>
            <p:cNvPr id="523292" name="Text Box 28"/>
            <p:cNvSpPr txBox="1">
              <a:spLocks noChangeArrowheads="1"/>
            </p:cNvSpPr>
            <p:nvPr/>
          </p:nvSpPr>
          <p:spPr bwMode="auto">
            <a:xfrm>
              <a:off x="4128" y="2111"/>
              <a:ext cx="132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77">
                  <a:latin typeface="Times New Roman" panose="02020603050405020304" pitchFamily="18" charset="0"/>
                </a:rPr>
                <a:t>EMPLOYEE</a:t>
              </a:r>
            </a:p>
          </p:txBody>
        </p:sp>
        <p:graphicFrame>
          <p:nvGraphicFramePr>
            <p:cNvPr id="523293" name="Object 29"/>
            <p:cNvGraphicFramePr>
              <a:graphicFrameLocks noChangeAspect="1"/>
            </p:cNvGraphicFramePr>
            <p:nvPr/>
          </p:nvGraphicFramePr>
          <p:xfrm>
            <a:off x="3862" y="1922"/>
            <a:ext cx="1372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Visio" r:id="rId3" imgW="609905" imgH="319735" progId="Visio.Drawing.6">
                    <p:embed/>
                  </p:oleObj>
                </mc:Choice>
                <mc:Fallback>
                  <p:oleObj name="Visio" r:id="rId3" imgW="609905" imgH="319735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1922"/>
                          <a:ext cx="1372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797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89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Oval 2"/>
          <p:cNvSpPr>
            <a:spLocks noChangeArrowheads="1"/>
          </p:cNvSpPr>
          <p:nvPr/>
        </p:nvSpPr>
        <p:spPr bwMode="auto">
          <a:xfrm>
            <a:off x="3885981" y="4765859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2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MAINTAIN-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  <a:endParaRPr lang="en-US" altLang="en-US" sz="1108">
              <a:latin typeface="Times New Roman" panose="02020603050405020304" pitchFamily="18" charset="0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4876898" y="521315"/>
            <a:ext cx="304751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>
                <a:solidFill>
                  <a:schemeClr val="bg1"/>
                </a:solidFill>
                <a:latin typeface="Times New Roman" panose="02020603050405020304" pitchFamily="18" charset="0"/>
              </a:rPr>
              <a:t>Overview Diagram</a:t>
            </a:r>
            <a:endParaRPr lang="en-US" altLang="en-US" sz="2216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4292" name="Oval 4"/>
          <p:cNvSpPr>
            <a:spLocks noChangeArrowheads="1"/>
          </p:cNvSpPr>
          <p:nvPr/>
        </p:nvSpPr>
        <p:spPr bwMode="auto">
          <a:xfrm>
            <a:off x="3885981" y="1810697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  <a:endParaRPr lang="en-US" altLang="en-US" sz="1108">
              <a:latin typeface="Times New Roman" panose="02020603050405020304" pitchFamily="18" charset="0"/>
            </a:endParaRPr>
          </a:p>
        </p:txBody>
      </p:sp>
      <p:grpSp>
        <p:nvGrpSpPr>
          <p:cNvPr id="524293" name="Group 5"/>
          <p:cNvGrpSpPr>
            <a:grpSpLocks/>
          </p:cNvGrpSpPr>
          <p:nvPr/>
        </p:nvGrpSpPr>
        <p:grpSpPr bwMode="auto">
          <a:xfrm>
            <a:off x="3733532" y="3358639"/>
            <a:ext cx="1372040" cy="492527"/>
            <a:chOff x="2352" y="2112"/>
            <a:chExt cx="864" cy="336"/>
          </a:xfrm>
        </p:grpSpPr>
        <p:sp>
          <p:nvSpPr>
            <p:cNvPr id="524294" name="Freeform 6"/>
            <p:cNvSpPr>
              <a:spLocks/>
            </p:cNvSpPr>
            <p:nvPr/>
          </p:nvSpPr>
          <p:spPr bwMode="auto">
            <a:xfrm>
              <a:off x="2352" y="2112"/>
              <a:ext cx="864" cy="336"/>
            </a:xfrm>
            <a:custGeom>
              <a:avLst/>
              <a:gdLst>
                <a:gd name="T0" fmla="*/ 864 w 864"/>
                <a:gd name="T1" fmla="*/ 0 h 336"/>
                <a:gd name="T2" fmla="*/ 0 w 864"/>
                <a:gd name="T3" fmla="*/ 0 h 336"/>
                <a:gd name="T4" fmla="*/ 0 w 864"/>
                <a:gd name="T5" fmla="*/ 336 h 336"/>
                <a:gd name="T6" fmla="*/ 864 w 86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36">
                  <a:moveTo>
                    <a:pt x="864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24295" name="Text Box 7"/>
            <p:cNvSpPr txBox="1">
              <a:spLocks noChangeArrowheads="1"/>
            </p:cNvSpPr>
            <p:nvPr/>
          </p:nvSpPr>
          <p:spPr bwMode="auto">
            <a:xfrm>
              <a:off x="2400" y="2179"/>
              <a:ext cx="76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EMPLOYEES</a:t>
              </a:r>
              <a:endParaRPr lang="en-US" altLang="en-US" sz="1108">
                <a:latin typeface="Times New Roman" panose="02020603050405020304" pitchFamily="18" charset="0"/>
              </a:endParaRPr>
            </a:p>
          </p:txBody>
        </p:sp>
      </p:grpSp>
      <p:sp>
        <p:nvSpPr>
          <p:cNvPr id="524296" name="Line 8"/>
          <p:cNvSpPr>
            <a:spLocks noChangeShapeType="1"/>
          </p:cNvSpPr>
          <p:nvPr/>
        </p:nvSpPr>
        <p:spPr bwMode="auto">
          <a:xfrm>
            <a:off x="304899" y="2092141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297" name="Line 9"/>
          <p:cNvSpPr>
            <a:spLocks noChangeShapeType="1"/>
          </p:cNvSpPr>
          <p:nvPr/>
        </p:nvSpPr>
        <p:spPr bwMode="auto">
          <a:xfrm>
            <a:off x="304899" y="2584668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298" name="Line 10"/>
          <p:cNvSpPr>
            <a:spLocks noChangeShapeType="1"/>
          </p:cNvSpPr>
          <p:nvPr/>
        </p:nvSpPr>
        <p:spPr bwMode="auto">
          <a:xfrm>
            <a:off x="304899" y="5047303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299" name="Line 11"/>
          <p:cNvSpPr>
            <a:spLocks noChangeShapeType="1"/>
          </p:cNvSpPr>
          <p:nvPr/>
        </p:nvSpPr>
        <p:spPr bwMode="auto">
          <a:xfrm>
            <a:off x="304899" y="5539830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300" name="Line 12"/>
          <p:cNvSpPr>
            <a:spLocks noChangeShapeType="1"/>
          </p:cNvSpPr>
          <p:nvPr/>
        </p:nvSpPr>
        <p:spPr bwMode="auto">
          <a:xfrm>
            <a:off x="5029347" y="5328747"/>
            <a:ext cx="38859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301" name="Line 13"/>
          <p:cNvSpPr>
            <a:spLocks noChangeShapeType="1"/>
          </p:cNvSpPr>
          <p:nvPr/>
        </p:nvSpPr>
        <p:spPr bwMode="auto">
          <a:xfrm>
            <a:off x="5029347" y="2373585"/>
            <a:ext cx="38859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302" name="Line 14"/>
          <p:cNvSpPr>
            <a:spLocks noChangeShapeType="1"/>
          </p:cNvSpPr>
          <p:nvPr/>
        </p:nvSpPr>
        <p:spPr bwMode="auto">
          <a:xfrm>
            <a:off x="4953123" y="2021780"/>
            <a:ext cx="39622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303" name="Line 15"/>
          <p:cNvSpPr>
            <a:spLocks noChangeShapeType="1"/>
          </p:cNvSpPr>
          <p:nvPr/>
        </p:nvSpPr>
        <p:spPr bwMode="auto">
          <a:xfrm>
            <a:off x="4876898" y="2725390"/>
            <a:ext cx="40384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304" name="Text Box 16"/>
          <p:cNvSpPr txBox="1">
            <a:spLocks noChangeArrowheads="1"/>
          </p:cNvSpPr>
          <p:nvPr/>
        </p:nvSpPr>
        <p:spPr bwMode="auto">
          <a:xfrm>
            <a:off x="457348" y="4723350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</p:txBody>
      </p:sp>
      <p:sp>
        <p:nvSpPr>
          <p:cNvPr id="524305" name="Text Box 17"/>
          <p:cNvSpPr txBox="1">
            <a:spLocks noChangeArrowheads="1"/>
          </p:cNvSpPr>
          <p:nvPr/>
        </p:nvSpPr>
        <p:spPr bwMode="auto">
          <a:xfrm>
            <a:off x="457347" y="5215878"/>
            <a:ext cx="335241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24306" name="Text Box 18"/>
          <p:cNvSpPr txBox="1">
            <a:spLocks noChangeArrowheads="1"/>
          </p:cNvSpPr>
          <p:nvPr/>
        </p:nvSpPr>
        <p:spPr bwMode="auto">
          <a:xfrm>
            <a:off x="381123" y="1768188"/>
            <a:ext cx="3657307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24307" name="Text Box 19"/>
          <p:cNvSpPr txBox="1">
            <a:spLocks noChangeArrowheads="1"/>
          </p:cNvSpPr>
          <p:nvPr/>
        </p:nvSpPr>
        <p:spPr bwMode="auto">
          <a:xfrm>
            <a:off x="381123" y="2260715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24308" name="Text Box 20"/>
          <p:cNvSpPr txBox="1">
            <a:spLocks noChangeArrowheads="1"/>
          </p:cNvSpPr>
          <p:nvPr/>
        </p:nvSpPr>
        <p:spPr bwMode="auto">
          <a:xfrm>
            <a:off x="4953123" y="1697827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24309" name="Text Box 21"/>
          <p:cNvSpPr txBox="1">
            <a:spLocks noChangeArrowheads="1"/>
          </p:cNvSpPr>
          <p:nvPr/>
        </p:nvSpPr>
        <p:spPr bwMode="auto">
          <a:xfrm>
            <a:off x="4953123" y="2119993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24310" name="Text Box 22"/>
          <p:cNvSpPr txBox="1">
            <a:spLocks noChangeArrowheads="1"/>
          </p:cNvSpPr>
          <p:nvPr/>
        </p:nvSpPr>
        <p:spPr bwMode="auto">
          <a:xfrm>
            <a:off x="4953123" y="2471798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24311" name="Text Box 23"/>
          <p:cNvSpPr txBox="1">
            <a:spLocks noChangeArrowheads="1"/>
          </p:cNvSpPr>
          <p:nvPr/>
        </p:nvSpPr>
        <p:spPr bwMode="auto">
          <a:xfrm>
            <a:off x="5334245" y="5004795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24312" name="Line 24"/>
          <p:cNvSpPr>
            <a:spLocks noChangeShapeType="1"/>
          </p:cNvSpPr>
          <p:nvPr/>
        </p:nvSpPr>
        <p:spPr bwMode="auto">
          <a:xfrm flipV="1">
            <a:off x="4267103" y="3851166"/>
            <a:ext cx="0" cy="9146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313" name="Line 25"/>
          <p:cNvSpPr>
            <a:spLocks noChangeShapeType="1"/>
          </p:cNvSpPr>
          <p:nvPr/>
        </p:nvSpPr>
        <p:spPr bwMode="auto">
          <a:xfrm>
            <a:off x="4648225" y="3851166"/>
            <a:ext cx="0" cy="9146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314" name="Line 26"/>
          <p:cNvSpPr>
            <a:spLocks noChangeShapeType="1"/>
          </p:cNvSpPr>
          <p:nvPr/>
        </p:nvSpPr>
        <p:spPr bwMode="auto">
          <a:xfrm flipV="1">
            <a:off x="4267103" y="2866112"/>
            <a:ext cx="0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315" name="Line 27"/>
          <p:cNvSpPr>
            <a:spLocks noChangeShapeType="1"/>
          </p:cNvSpPr>
          <p:nvPr/>
        </p:nvSpPr>
        <p:spPr bwMode="auto">
          <a:xfrm>
            <a:off x="4648225" y="2866112"/>
            <a:ext cx="0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4316" name="AutoShape 28"/>
          <p:cNvSpPr>
            <a:spLocks noChangeArrowheads="1"/>
          </p:cNvSpPr>
          <p:nvPr/>
        </p:nvSpPr>
        <p:spPr bwMode="auto">
          <a:xfrm>
            <a:off x="5105400" y="2786515"/>
            <a:ext cx="3891843" cy="3031387"/>
          </a:xfrm>
          <a:prstGeom prst="wedgeRoundRectCallout">
            <a:avLst>
              <a:gd name="adj1" fmla="val -47963"/>
              <a:gd name="adj2" fmla="val 24269"/>
              <a:gd name="adj3" fmla="val 1666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  Data flows</a:t>
            </a:r>
          </a:p>
          <a:p>
            <a:pPr lvl="1"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Unique, descriptive names, generally long.</a:t>
            </a:r>
          </a:p>
          <a:p>
            <a:pPr lvl="1"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No reiteration, flags, or decisions.</a:t>
            </a:r>
          </a:p>
          <a:p>
            <a:pPr lvl="1">
              <a:buFontTx/>
              <a:buChar char="•"/>
            </a:pPr>
            <a:r>
              <a:rPr lang="en-US" altLang="en-US" sz="2216" b="1">
                <a:solidFill>
                  <a:schemeClr val="bg1"/>
                </a:solidFill>
              </a:rPr>
              <a:t>Show direction of data flow into/out of data stores.</a:t>
            </a:r>
          </a:p>
        </p:txBody>
      </p:sp>
      <p:sp>
        <p:nvSpPr>
          <p:cNvPr id="524317" name="AutoShape 29"/>
          <p:cNvSpPr>
            <a:spLocks noChangeArrowheads="1"/>
          </p:cNvSpPr>
          <p:nvPr/>
        </p:nvSpPr>
        <p:spPr bwMode="auto">
          <a:xfrm>
            <a:off x="2134285" y="3840906"/>
            <a:ext cx="1904145" cy="794493"/>
          </a:xfrm>
          <a:prstGeom prst="rightArrow">
            <a:avLst>
              <a:gd name="adj1" fmla="val 50000"/>
              <a:gd name="adj2" fmla="val 5991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16" b="1">
                <a:solidFill>
                  <a:schemeClr val="bg1"/>
                </a:solidFill>
              </a:rPr>
              <a:t>Write</a:t>
            </a:r>
          </a:p>
        </p:txBody>
      </p:sp>
      <p:sp>
        <p:nvSpPr>
          <p:cNvPr id="524318" name="AutoShape 30"/>
          <p:cNvSpPr>
            <a:spLocks noChangeArrowheads="1"/>
          </p:cNvSpPr>
          <p:nvPr/>
        </p:nvSpPr>
        <p:spPr bwMode="auto">
          <a:xfrm>
            <a:off x="2134285" y="2715130"/>
            <a:ext cx="1904145" cy="794493"/>
          </a:xfrm>
          <a:prstGeom prst="rightArrow">
            <a:avLst>
              <a:gd name="adj1" fmla="val 50000"/>
              <a:gd name="adj2" fmla="val 59917"/>
            </a:avLst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16" b="1">
                <a:solidFill>
                  <a:schemeClr val="bg1"/>
                </a:solidFill>
              </a:rPr>
              <a:t>Read</a:t>
            </a:r>
          </a:p>
        </p:txBody>
      </p:sp>
      <p:sp>
        <p:nvSpPr>
          <p:cNvPr id="524319" name="Text Box 31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C1ED725-8774-462F-BC37-BF168EFAE140}" type="slidenum">
              <a:rPr lang="en-US" altLang="en-US" sz="2216"/>
              <a:pPr algn="ctr">
                <a:spcBef>
                  <a:spcPct val="50000"/>
                </a:spcBef>
              </a:pPr>
              <a:t>48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20374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43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24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24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24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24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4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4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4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4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4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4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4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4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316" grpId="0" build="p" bldLvl="2" animBg="1" autoUpdateAnimBg="0"/>
      <p:bldP spid="524317" grpId="0" animBg="1" autoUpdateAnimBg="0"/>
      <p:bldP spid="524318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No labels on data flows into and out of data stores when using the entire record.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i="1" dirty="0">
                <a:solidFill>
                  <a:schemeClr val="tx1"/>
                </a:solidFill>
              </a:rPr>
              <a:t>Always</a:t>
            </a:r>
            <a:r>
              <a:rPr lang="en-US" altLang="en-US" sz="2400" dirty="0">
                <a:solidFill>
                  <a:schemeClr val="tx1"/>
                </a:solidFill>
              </a:rPr>
              <a:t> need to use the entire record on a write, so writes are never labeled.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On reads, if using just one or two fields, then label as such.</a:t>
            </a:r>
          </a:p>
          <a:p>
            <a:pPr lvl="1" algn="just">
              <a:lnSpc>
                <a:spcPct val="150000"/>
              </a:lnSpc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696200" cy="973899"/>
          </a:xfrm>
          <a:noFill/>
          <a:ln/>
        </p:spPr>
        <p:txBody>
          <a:bodyPr vert="horz" wrap="square" lIns="85020" tIns="42510" rIns="85020" bIns="4251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Overview Diagram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524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Langkah-Langkah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Kebutuhan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1752600"/>
            <a:ext cx="9144000" cy="4617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Identifikasi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Pemahaman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Pemodelan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i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of Analysis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Pembuatan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laporan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2412" y="1905000"/>
            <a:ext cx="9166412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Placement of data flows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Try to move left to right, top to bottom if possible.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Inputs and outputs to edge of page.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Avoid line crossings by rearranging.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22412"/>
            <a:ext cx="7696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Overview Diagram</a:t>
            </a:r>
          </a:p>
        </p:txBody>
      </p:sp>
    </p:spTree>
    <p:extLst>
      <p:ext uri="{BB962C8B-B14F-4D97-AF65-F5344CB8AC3E}">
        <p14:creationId xmlns:p14="http://schemas.microsoft.com/office/powerpoint/2010/main" val="3787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0"/>
            <a:ext cx="7696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Balancing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A </a:t>
            </a:r>
            <a:r>
              <a:rPr lang="en-US" altLang="en-US" sz="2400" dirty="0">
                <a:solidFill>
                  <a:schemeClr val="tx1"/>
                </a:solidFill>
              </a:rPr>
              <a:t>child diagram is balanced with a parent bubble if there are the same net inputs and outputs to the entire child diagram that there are to the parent bubble.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Balancing is the foundation for the entire DFD system.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Let’s check the balancing between the Context Diagram and the Overview Diagram...</a:t>
            </a:r>
          </a:p>
        </p:txBody>
      </p:sp>
    </p:spTree>
    <p:extLst>
      <p:ext uri="{BB962C8B-B14F-4D97-AF65-F5344CB8AC3E}">
        <p14:creationId xmlns:p14="http://schemas.microsoft.com/office/powerpoint/2010/main" val="167081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7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uild="p" autoUpdateAnimBg="0" advAuto="0"/>
      <p:bldP spid="527363" grpId="0" build="p" bldLvl="5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ChangeArrowheads="1"/>
          </p:cNvSpPr>
          <p:nvPr/>
        </p:nvSpPr>
        <p:spPr bwMode="auto">
          <a:xfrm>
            <a:off x="7543288" y="3764394"/>
            <a:ext cx="1284894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387" name="Oval 3"/>
          <p:cNvSpPr>
            <a:spLocks noChangeArrowheads="1"/>
          </p:cNvSpPr>
          <p:nvPr/>
        </p:nvSpPr>
        <p:spPr bwMode="auto">
          <a:xfrm>
            <a:off x="2437717" y="862333"/>
            <a:ext cx="1600713" cy="489507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388" name="Oval 4"/>
          <p:cNvSpPr>
            <a:spLocks noChangeArrowheads="1"/>
          </p:cNvSpPr>
          <p:nvPr/>
        </p:nvSpPr>
        <p:spPr bwMode="auto">
          <a:xfrm>
            <a:off x="2792872" y="3279126"/>
            <a:ext cx="1093109" cy="489507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543288" y="4134459"/>
            <a:ext cx="1284894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390" name="Rectangle 6"/>
          <p:cNvSpPr>
            <a:spLocks noChangeArrowheads="1"/>
          </p:cNvSpPr>
          <p:nvPr/>
        </p:nvSpPr>
        <p:spPr bwMode="auto">
          <a:xfrm>
            <a:off x="4343328" y="4134459"/>
            <a:ext cx="1908542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391" name="Rectangle 7"/>
          <p:cNvSpPr>
            <a:spLocks noChangeArrowheads="1"/>
          </p:cNvSpPr>
          <p:nvPr/>
        </p:nvSpPr>
        <p:spPr bwMode="auto">
          <a:xfrm>
            <a:off x="2895064" y="3043864"/>
            <a:ext cx="1143366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392" name="Freeform 8"/>
          <p:cNvSpPr>
            <a:spLocks/>
          </p:cNvSpPr>
          <p:nvPr/>
        </p:nvSpPr>
        <p:spPr bwMode="auto">
          <a:xfrm>
            <a:off x="2742615" y="3016012"/>
            <a:ext cx="137790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393" name="Rectangle 9"/>
          <p:cNvSpPr>
            <a:spLocks noChangeArrowheads="1"/>
          </p:cNvSpPr>
          <p:nvPr/>
        </p:nvSpPr>
        <p:spPr bwMode="auto">
          <a:xfrm>
            <a:off x="3123737" y="2551336"/>
            <a:ext cx="1143366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394" name="Rectangle 10"/>
          <p:cNvSpPr>
            <a:spLocks noChangeArrowheads="1"/>
          </p:cNvSpPr>
          <p:nvPr/>
        </p:nvSpPr>
        <p:spPr bwMode="auto">
          <a:xfrm>
            <a:off x="4343328" y="5823123"/>
            <a:ext cx="1886556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395" name="Freeform 11"/>
          <p:cNvSpPr>
            <a:spLocks/>
          </p:cNvSpPr>
          <p:nvPr/>
        </p:nvSpPr>
        <p:spPr bwMode="auto">
          <a:xfrm>
            <a:off x="4190879" y="5752763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396" name="Rectangle 12"/>
          <p:cNvSpPr>
            <a:spLocks noChangeArrowheads="1"/>
          </p:cNvSpPr>
          <p:nvPr/>
        </p:nvSpPr>
        <p:spPr bwMode="auto">
          <a:xfrm>
            <a:off x="3123737" y="1988448"/>
            <a:ext cx="1143366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397" name="Freeform 13"/>
          <p:cNvSpPr>
            <a:spLocks/>
          </p:cNvSpPr>
          <p:nvPr/>
        </p:nvSpPr>
        <p:spPr bwMode="auto">
          <a:xfrm>
            <a:off x="3047513" y="1875577"/>
            <a:ext cx="136324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398" name="Rectangle 14"/>
          <p:cNvSpPr>
            <a:spLocks noChangeArrowheads="1"/>
          </p:cNvSpPr>
          <p:nvPr/>
        </p:nvSpPr>
        <p:spPr bwMode="auto">
          <a:xfrm>
            <a:off x="7009716" y="5752762"/>
            <a:ext cx="2134284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399" name="Rectangle 15"/>
          <p:cNvSpPr>
            <a:spLocks noChangeArrowheads="1"/>
          </p:cNvSpPr>
          <p:nvPr/>
        </p:nvSpPr>
        <p:spPr bwMode="auto">
          <a:xfrm>
            <a:off x="2666390" y="1220242"/>
            <a:ext cx="1219591" cy="433324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pPr algn="ctr"/>
            <a:endParaRPr lang="en-US" altLang="en-US" sz="2216">
              <a:latin typeface="Times New Roman" panose="02020603050405020304" pitchFamily="18" charset="0"/>
            </a:endParaRPr>
          </a:p>
        </p:txBody>
      </p:sp>
      <p:sp>
        <p:nvSpPr>
          <p:cNvPr id="528400" name="Rectangle 16"/>
          <p:cNvSpPr>
            <a:spLocks noChangeArrowheads="1"/>
          </p:cNvSpPr>
          <p:nvPr/>
        </p:nvSpPr>
        <p:spPr bwMode="auto">
          <a:xfrm>
            <a:off x="7543288" y="4452491"/>
            <a:ext cx="1284894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401" name="Rectangle 17"/>
          <p:cNvSpPr>
            <a:spLocks noChangeArrowheads="1"/>
          </p:cNvSpPr>
          <p:nvPr/>
        </p:nvSpPr>
        <p:spPr bwMode="auto">
          <a:xfrm>
            <a:off x="1067143" y="2445794"/>
            <a:ext cx="874868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402" name="Rectangle 18"/>
          <p:cNvSpPr>
            <a:spLocks noChangeArrowheads="1"/>
          </p:cNvSpPr>
          <p:nvPr/>
        </p:nvSpPr>
        <p:spPr bwMode="auto">
          <a:xfrm>
            <a:off x="4343328" y="3782654"/>
            <a:ext cx="1813483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403" name="Rectangle 19"/>
          <p:cNvSpPr>
            <a:spLocks noChangeArrowheads="1"/>
          </p:cNvSpPr>
          <p:nvPr/>
        </p:nvSpPr>
        <p:spPr bwMode="auto">
          <a:xfrm>
            <a:off x="1067143" y="1812545"/>
            <a:ext cx="1309810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404" name="Rectangle 20"/>
          <p:cNvSpPr>
            <a:spLocks noChangeArrowheads="1"/>
          </p:cNvSpPr>
          <p:nvPr/>
        </p:nvSpPr>
        <p:spPr bwMode="auto">
          <a:xfrm>
            <a:off x="4343328" y="5471318"/>
            <a:ext cx="1876318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405" name="Rectangle 21"/>
          <p:cNvSpPr>
            <a:spLocks noChangeArrowheads="1"/>
          </p:cNvSpPr>
          <p:nvPr/>
        </p:nvSpPr>
        <p:spPr bwMode="auto">
          <a:xfrm>
            <a:off x="1067143" y="1531101"/>
            <a:ext cx="1309810" cy="34810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8443" anchor="ctr">
            <a:spAutoFit/>
          </a:bodyPr>
          <a:lstStyle/>
          <a:p>
            <a:endParaRPr lang="en-US" sz="1662"/>
          </a:p>
        </p:txBody>
      </p:sp>
      <p:sp>
        <p:nvSpPr>
          <p:cNvPr id="528406" name="Oval 22"/>
          <p:cNvSpPr>
            <a:spLocks noChangeArrowheads="1"/>
          </p:cNvSpPr>
          <p:nvPr/>
        </p:nvSpPr>
        <p:spPr bwMode="auto">
          <a:xfrm>
            <a:off x="6295846" y="5680552"/>
            <a:ext cx="647908" cy="59806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  <a:p>
            <a:pPr algn="ctr"/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MAINTAIN-</a:t>
            </a:r>
          </a:p>
          <a:p>
            <a:pPr algn="ctr"/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28407" name="Text Box 23"/>
          <p:cNvSpPr txBox="1">
            <a:spLocks noChangeArrowheads="1"/>
          </p:cNvSpPr>
          <p:nvPr/>
        </p:nvSpPr>
        <p:spPr bwMode="auto">
          <a:xfrm>
            <a:off x="6146327" y="3326587"/>
            <a:ext cx="1726777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 b="1" dirty="0">
                <a:solidFill>
                  <a:schemeClr val="tx2"/>
                </a:solidFill>
                <a:latin typeface="Times New Roman" panose="02020603050405020304" pitchFamily="18" charset="0"/>
              </a:rPr>
              <a:t>Overview Diagram</a:t>
            </a:r>
            <a:endParaRPr lang="en-US" altLang="en-US" sz="739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8408" name="Oval 24"/>
          <p:cNvSpPr>
            <a:spLocks noChangeArrowheads="1"/>
          </p:cNvSpPr>
          <p:nvPr/>
        </p:nvSpPr>
        <p:spPr bwMode="auto">
          <a:xfrm>
            <a:off x="6295846" y="4006546"/>
            <a:ext cx="647908" cy="59806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sp>
        <p:nvSpPr>
          <p:cNvPr id="528409" name="Line 25"/>
          <p:cNvSpPr>
            <a:spLocks noChangeShapeType="1"/>
          </p:cNvSpPr>
          <p:nvPr/>
        </p:nvSpPr>
        <p:spPr bwMode="auto">
          <a:xfrm>
            <a:off x="4267104" y="4166325"/>
            <a:ext cx="207125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10" name="Line 26"/>
          <p:cNvSpPr>
            <a:spLocks noChangeShapeType="1"/>
          </p:cNvSpPr>
          <p:nvPr/>
        </p:nvSpPr>
        <p:spPr bwMode="auto">
          <a:xfrm>
            <a:off x="4267104" y="4444838"/>
            <a:ext cx="207125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11" name="Line 27"/>
          <p:cNvSpPr>
            <a:spLocks noChangeShapeType="1"/>
          </p:cNvSpPr>
          <p:nvPr/>
        </p:nvSpPr>
        <p:spPr bwMode="auto">
          <a:xfrm>
            <a:off x="4267104" y="5840331"/>
            <a:ext cx="207125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12" name="Line 28"/>
          <p:cNvSpPr>
            <a:spLocks noChangeShapeType="1"/>
          </p:cNvSpPr>
          <p:nvPr/>
        </p:nvSpPr>
        <p:spPr bwMode="auto">
          <a:xfrm>
            <a:off x="4267104" y="6102718"/>
            <a:ext cx="207125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13" name="Line 29"/>
          <p:cNvSpPr>
            <a:spLocks noChangeShapeType="1"/>
          </p:cNvSpPr>
          <p:nvPr/>
        </p:nvSpPr>
        <p:spPr bwMode="auto">
          <a:xfrm>
            <a:off x="6943754" y="6000109"/>
            <a:ext cx="220024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14" name="Line 30"/>
          <p:cNvSpPr>
            <a:spLocks noChangeShapeType="1"/>
          </p:cNvSpPr>
          <p:nvPr/>
        </p:nvSpPr>
        <p:spPr bwMode="auto">
          <a:xfrm>
            <a:off x="6943754" y="4326103"/>
            <a:ext cx="220024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15" name="Line 31"/>
          <p:cNvSpPr>
            <a:spLocks noChangeShapeType="1"/>
          </p:cNvSpPr>
          <p:nvPr/>
        </p:nvSpPr>
        <p:spPr bwMode="auto">
          <a:xfrm>
            <a:off x="6899778" y="4126747"/>
            <a:ext cx="224422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16" name="Line 32"/>
          <p:cNvSpPr>
            <a:spLocks noChangeShapeType="1"/>
          </p:cNvSpPr>
          <p:nvPr/>
        </p:nvSpPr>
        <p:spPr bwMode="auto">
          <a:xfrm>
            <a:off x="6855803" y="4525459"/>
            <a:ext cx="228819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17" name="Text Box 33"/>
          <p:cNvSpPr txBox="1">
            <a:spLocks noChangeArrowheads="1"/>
          </p:cNvSpPr>
          <p:nvPr/>
        </p:nvSpPr>
        <p:spPr bwMode="auto">
          <a:xfrm>
            <a:off x="4353589" y="5539830"/>
            <a:ext cx="1986233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</p:txBody>
      </p:sp>
      <p:sp>
        <p:nvSpPr>
          <p:cNvPr id="528418" name="Text Box 34"/>
          <p:cNvSpPr txBox="1">
            <a:spLocks noChangeArrowheads="1"/>
          </p:cNvSpPr>
          <p:nvPr/>
        </p:nvSpPr>
        <p:spPr bwMode="auto">
          <a:xfrm>
            <a:off x="4353589" y="5821274"/>
            <a:ext cx="1898282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28419" name="Text Box 35"/>
          <p:cNvSpPr txBox="1">
            <a:spLocks noChangeArrowheads="1"/>
          </p:cNvSpPr>
          <p:nvPr/>
        </p:nvSpPr>
        <p:spPr bwMode="auto">
          <a:xfrm>
            <a:off x="4323287" y="3809083"/>
            <a:ext cx="2071252" cy="31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28420" name="Text Box 36"/>
          <p:cNvSpPr txBox="1">
            <a:spLocks noChangeArrowheads="1"/>
          </p:cNvSpPr>
          <p:nvPr/>
        </p:nvSpPr>
        <p:spPr bwMode="auto">
          <a:xfrm>
            <a:off x="4311079" y="4132610"/>
            <a:ext cx="1984767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28421" name="Text Box 37"/>
          <p:cNvSpPr txBox="1">
            <a:spLocks noChangeArrowheads="1"/>
          </p:cNvSpPr>
          <p:nvPr/>
        </p:nvSpPr>
        <p:spPr bwMode="auto">
          <a:xfrm>
            <a:off x="6629400" y="3943515"/>
            <a:ext cx="2198782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28422" name="Text Box 38"/>
          <p:cNvSpPr txBox="1">
            <a:spLocks noChangeArrowheads="1"/>
          </p:cNvSpPr>
          <p:nvPr/>
        </p:nvSpPr>
        <p:spPr bwMode="auto">
          <a:xfrm>
            <a:off x="6455958" y="4173446"/>
            <a:ext cx="2198782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739" dirty="0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28423" name="Text Box 39"/>
          <p:cNvSpPr txBox="1">
            <a:spLocks noChangeArrowheads="1"/>
          </p:cNvSpPr>
          <p:nvPr/>
        </p:nvSpPr>
        <p:spPr bwMode="auto">
          <a:xfrm>
            <a:off x="6629400" y="4518318"/>
            <a:ext cx="2198782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739" dirty="0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28424" name="Text Box 40"/>
          <p:cNvSpPr txBox="1">
            <a:spLocks noChangeArrowheads="1"/>
          </p:cNvSpPr>
          <p:nvPr/>
        </p:nvSpPr>
        <p:spPr bwMode="auto">
          <a:xfrm>
            <a:off x="6933493" y="5764105"/>
            <a:ext cx="2134307" cy="20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739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28425" name="Line 41"/>
          <p:cNvSpPr>
            <a:spLocks noChangeShapeType="1"/>
          </p:cNvSpPr>
          <p:nvPr/>
        </p:nvSpPr>
        <p:spPr bwMode="auto">
          <a:xfrm flipV="1">
            <a:off x="6511326" y="5163107"/>
            <a:ext cx="0" cy="51744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26" name="Line 42"/>
          <p:cNvSpPr>
            <a:spLocks noChangeShapeType="1"/>
          </p:cNvSpPr>
          <p:nvPr/>
        </p:nvSpPr>
        <p:spPr bwMode="auto">
          <a:xfrm>
            <a:off x="6728272" y="5163107"/>
            <a:ext cx="0" cy="51744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27" name="Line 43"/>
          <p:cNvSpPr>
            <a:spLocks noChangeShapeType="1"/>
          </p:cNvSpPr>
          <p:nvPr/>
        </p:nvSpPr>
        <p:spPr bwMode="auto">
          <a:xfrm flipV="1">
            <a:off x="6511326" y="4604616"/>
            <a:ext cx="0" cy="278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28428" name="Line 44"/>
          <p:cNvSpPr>
            <a:spLocks noChangeShapeType="1"/>
          </p:cNvSpPr>
          <p:nvPr/>
        </p:nvSpPr>
        <p:spPr bwMode="auto">
          <a:xfrm>
            <a:off x="6728272" y="4604616"/>
            <a:ext cx="0" cy="278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grpSp>
        <p:nvGrpSpPr>
          <p:cNvPr id="528429" name="Group 45"/>
          <p:cNvGrpSpPr>
            <a:grpSpLocks/>
          </p:cNvGrpSpPr>
          <p:nvPr/>
        </p:nvGrpSpPr>
        <p:grpSpPr bwMode="auto">
          <a:xfrm>
            <a:off x="381123" y="1049891"/>
            <a:ext cx="4234177" cy="2760256"/>
            <a:chOff x="480" y="864"/>
            <a:chExt cx="4560" cy="3220"/>
          </a:xfrm>
        </p:grpSpPr>
        <p:sp>
          <p:nvSpPr>
            <p:cNvPr id="528430" name="Rectangle 46"/>
            <p:cNvSpPr>
              <a:spLocks noChangeArrowheads="1"/>
            </p:cNvSpPr>
            <p:nvPr/>
          </p:nvSpPr>
          <p:spPr bwMode="auto">
            <a:xfrm>
              <a:off x="480" y="1949"/>
              <a:ext cx="720" cy="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</a:t>
              </a:r>
            </a:p>
          </p:txBody>
        </p:sp>
        <p:sp>
          <p:nvSpPr>
            <p:cNvPr id="528431" name="Rectangle 47"/>
            <p:cNvSpPr>
              <a:spLocks noChangeArrowheads="1"/>
            </p:cNvSpPr>
            <p:nvPr/>
          </p:nvSpPr>
          <p:spPr bwMode="auto">
            <a:xfrm>
              <a:off x="4320" y="2765"/>
              <a:ext cx="720" cy="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GENERAL-</a:t>
              </a:r>
            </a:p>
            <a:p>
              <a:pPr algn="ctr"/>
              <a:r>
                <a:rPr lang="en-US" alt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LEDGER</a:t>
              </a:r>
            </a:p>
          </p:txBody>
        </p:sp>
        <p:sp>
          <p:nvSpPr>
            <p:cNvPr id="528432" name="Rectangle 48"/>
            <p:cNvSpPr>
              <a:spLocks noChangeArrowheads="1"/>
            </p:cNvSpPr>
            <p:nvPr/>
          </p:nvSpPr>
          <p:spPr bwMode="auto">
            <a:xfrm>
              <a:off x="4320" y="1133"/>
              <a:ext cx="720" cy="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MANAGEMENT</a:t>
              </a:r>
            </a:p>
          </p:txBody>
        </p:sp>
        <p:sp>
          <p:nvSpPr>
            <p:cNvPr id="528433" name="Oval 49"/>
            <p:cNvSpPr>
              <a:spLocks noChangeArrowheads="1"/>
            </p:cNvSpPr>
            <p:nvPr/>
          </p:nvSpPr>
          <p:spPr bwMode="auto">
            <a:xfrm>
              <a:off x="2448" y="1949"/>
              <a:ext cx="720" cy="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PAYROLL</a:t>
              </a:r>
            </a:p>
          </p:txBody>
        </p:sp>
        <p:sp>
          <p:nvSpPr>
            <p:cNvPr id="528434" name="Freeform 50"/>
            <p:cNvSpPr>
              <a:spLocks/>
            </p:cNvSpPr>
            <p:nvPr/>
          </p:nvSpPr>
          <p:spPr bwMode="auto">
            <a:xfrm>
              <a:off x="1200" y="2189"/>
              <a:ext cx="1265" cy="3"/>
            </a:xfrm>
            <a:custGeom>
              <a:avLst/>
              <a:gdLst>
                <a:gd name="T0" fmla="*/ 0 w 1265"/>
                <a:gd name="T1" fmla="*/ 0 h 3"/>
                <a:gd name="T2" fmla="*/ 1265 w 1265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65" h="3">
                  <a:moveTo>
                    <a:pt x="0" y="0"/>
                  </a:moveTo>
                  <a:lnTo>
                    <a:pt x="1265" y="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28435" name="Line 51"/>
            <p:cNvSpPr>
              <a:spLocks noChangeShapeType="1"/>
            </p:cNvSpPr>
            <p:nvPr/>
          </p:nvSpPr>
          <p:spPr bwMode="auto">
            <a:xfrm flipH="1">
              <a:off x="1200" y="2429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28436" name="Text Box 52"/>
            <p:cNvSpPr txBox="1">
              <a:spLocks noChangeArrowheads="1"/>
            </p:cNvSpPr>
            <p:nvPr/>
          </p:nvSpPr>
          <p:spPr bwMode="auto">
            <a:xfrm>
              <a:off x="1166" y="1455"/>
              <a:ext cx="1680" cy="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739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EMPLOYEE-MAINTENANCE-TRANSACTION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739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EMPLOYEE-HOURS-WORKED-TRANSACTION</a:t>
              </a:r>
            </a:p>
          </p:txBody>
        </p:sp>
        <p:sp>
          <p:nvSpPr>
            <p:cNvPr id="528437" name="Text Box 53"/>
            <p:cNvSpPr txBox="1">
              <a:spLocks noChangeArrowheads="1"/>
            </p:cNvSpPr>
            <p:nvPr/>
          </p:nvSpPr>
          <p:spPr bwMode="auto">
            <a:xfrm>
              <a:off x="1296" y="2525"/>
              <a:ext cx="1200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EMPLOYEE-PAYCHECK</a:t>
              </a:r>
            </a:p>
          </p:txBody>
        </p:sp>
        <p:sp>
          <p:nvSpPr>
            <p:cNvPr id="528438" name="Freeform 54"/>
            <p:cNvSpPr>
              <a:spLocks/>
            </p:cNvSpPr>
            <p:nvPr/>
          </p:nvSpPr>
          <p:spPr bwMode="auto">
            <a:xfrm>
              <a:off x="3065" y="1373"/>
              <a:ext cx="1255" cy="674"/>
            </a:xfrm>
            <a:custGeom>
              <a:avLst/>
              <a:gdLst>
                <a:gd name="T0" fmla="*/ 0 w 1255"/>
                <a:gd name="T1" fmla="*/ 674 h 674"/>
                <a:gd name="T2" fmla="*/ 295 w 1255"/>
                <a:gd name="T3" fmla="*/ 672 h 674"/>
                <a:gd name="T4" fmla="*/ 295 w 1255"/>
                <a:gd name="T5" fmla="*/ 0 h 674"/>
                <a:gd name="T6" fmla="*/ 1255 w 1255"/>
                <a:gd name="T7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5" h="674">
                  <a:moveTo>
                    <a:pt x="0" y="674"/>
                  </a:moveTo>
                  <a:lnTo>
                    <a:pt x="295" y="672"/>
                  </a:lnTo>
                  <a:lnTo>
                    <a:pt x="295" y="0"/>
                  </a:lnTo>
                  <a:lnTo>
                    <a:pt x="125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28439" name="Freeform 55"/>
            <p:cNvSpPr>
              <a:spLocks/>
            </p:cNvSpPr>
            <p:nvPr/>
          </p:nvSpPr>
          <p:spPr bwMode="auto">
            <a:xfrm>
              <a:off x="3187" y="1613"/>
              <a:ext cx="1127" cy="624"/>
            </a:xfrm>
            <a:custGeom>
              <a:avLst/>
              <a:gdLst>
                <a:gd name="T0" fmla="*/ 1127 w 1127"/>
                <a:gd name="T1" fmla="*/ 4 h 624"/>
                <a:gd name="T2" fmla="*/ 317 w 1127"/>
                <a:gd name="T3" fmla="*/ 0 h 624"/>
                <a:gd name="T4" fmla="*/ 317 w 1127"/>
                <a:gd name="T5" fmla="*/ 624 h 624"/>
                <a:gd name="T6" fmla="*/ 0 w 1127"/>
                <a:gd name="T7" fmla="*/ 62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7" h="624">
                  <a:moveTo>
                    <a:pt x="1127" y="4"/>
                  </a:moveTo>
                  <a:lnTo>
                    <a:pt x="317" y="0"/>
                  </a:lnTo>
                  <a:lnTo>
                    <a:pt x="317" y="624"/>
                  </a:lnTo>
                  <a:lnTo>
                    <a:pt x="0" y="62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28440" name="Text Box 56"/>
            <p:cNvSpPr txBox="1">
              <a:spLocks noChangeArrowheads="1"/>
            </p:cNvSpPr>
            <p:nvPr/>
          </p:nvSpPr>
          <p:spPr bwMode="auto">
            <a:xfrm>
              <a:off x="3504" y="1919"/>
              <a:ext cx="1248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EMPLOYEE-PAY-RATE-TRANSACTION</a:t>
              </a:r>
            </a:p>
          </p:txBody>
        </p:sp>
        <p:sp>
          <p:nvSpPr>
            <p:cNvPr id="528441" name="Text Box 57"/>
            <p:cNvSpPr txBox="1">
              <a:spLocks noChangeArrowheads="1"/>
            </p:cNvSpPr>
            <p:nvPr/>
          </p:nvSpPr>
          <p:spPr bwMode="auto">
            <a:xfrm>
              <a:off x="2928" y="864"/>
              <a:ext cx="1440" cy="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PAYROLL-AUDIT-TRAIL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EMPLOYEE-MAINTENANCE-AUDIT-TRAIL</a:t>
              </a:r>
            </a:p>
          </p:txBody>
        </p:sp>
        <p:sp>
          <p:nvSpPr>
            <p:cNvPr id="528442" name="Freeform 58"/>
            <p:cNvSpPr>
              <a:spLocks/>
            </p:cNvSpPr>
            <p:nvPr/>
          </p:nvSpPr>
          <p:spPr bwMode="auto">
            <a:xfrm>
              <a:off x="3081" y="2573"/>
              <a:ext cx="1239" cy="624"/>
            </a:xfrm>
            <a:custGeom>
              <a:avLst/>
              <a:gdLst>
                <a:gd name="T0" fmla="*/ 0 w 1239"/>
                <a:gd name="T1" fmla="*/ 0 h 624"/>
                <a:gd name="T2" fmla="*/ 279 w 1239"/>
                <a:gd name="T3" fmla="*/ 0 h 624"/>
                <a:gd name="T4" fmla="*/ 279 w 1239"/>
                <a:gd name="T5" fmla="*/ 624 h 624"/>
                <a:gd name="T6" fmla="*/ 1239 w 1239"/>
                <a:gd name="T7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9" h="624">
                  <a:moveTo>
                    <a:pt x="0" y="0"/>
                  </a:moveTo>
                  <a:lnTo>
                    <a:pt x="279" y="0"/>
                  </a:lnTo>
                  <a:lnTo>
                    <a:pt x="279" y="624"/>
                  </a:lnTo>
                  <a:lnTo>
                    <a:pt x="1239" y="62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28443" name="Freeform 59"/>
            <p:cNvSpPr>
              <a:spLocks/>
            </p:cNvSpPr>
            <p:nvPr/>
          </p:nvSpPr>
          <p:spPr bwMode="auto">
            <a:xfrm>
              <a:off x="3168" y="2429"/>
              <a:ext cx="1152" cy="576"/>
            </a:xfrm>
            <a:custGeom>
              <a:avLst/>
              <a:gdLst>
                <a:gd name="T0" fmla="*/ 1152 w 1152"/>
                <a:gd name="T1" fmla="*/ 576 h 576"/>
                <a:gd name="T2" fmla="*/ 336 w 1152"/>
                <a:gd name="T3" fmla="*/ 576 h 576"/>
                <a:gd name="T4" fmla="*/ 336 w 1152"/>
                <a:gd name="T5" fmla="*/ 0 h 576"/>
                <a:gd name="T6" fmla="*/ 0 w 1152"/>
                <a:gd name="T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576">
                  <a:moveTo>
                    <a:pt x="1152" y="576"/>
                  </a:moveTo>
                  <a:lnTo>
                    <a:pt x="336" y="576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28444" name="Text Box 60"/>
            <p:cNvSpPr txBox="1">
              <a:spLocks noChangeArrowheads="1"/>
            </p:cNvSpPr>
            <p:nvPr/>
          </p:nvSpPr>
          <p:spPr bwMode="auto">
            <a:xfrm>
              <a:off x="3168" y="3313"/>
              <a:ext cx="1296" cy="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739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PAYROLL-VOUCHER 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739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PAYROLL-AUDIT-TRAIL</a:t>
              </a:r>
            </a:p>
            <a:p>
              <a:pPr>
                <a:spcBef>
                  <a:spcPct val="50000"/>
                </a:spcBef>
              </a:pPr>
              <a:endParaRPr lang="en-US" altLang="en-US" sz="739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8445" name="Text Box 61"/>
            <p:cNvSpPr txBox="1">
              <a:spLocks noChangeArrowheads="1"/>
            </p:cNvSpPr>
            <p:nvPr/>
          </p:nvSpPr>
          <p:spPr bwMode="auto">
            <a:xfrm>
              <a:off x="3504" y="2644"/>
              <a:ext cx="1243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739">
                  <a:solidFill>
                    <a:schemeClr val="tx2"/>
                  </a:solidFill>
                  <a:latin typeface="Times New Roman" panose="02020603050405020304" pitchFamily="18" charset="0"/>
                </a:rPr>
                <a:t>GENERAL-LEDGER-ACCOUNT-NUMBER</a:t>
              </a:r>
            </a:p>
          </p:txBody>
        </p:sp>
      </p:grpSp>
      <p:sp>
        <p:nvSpPr>
          <p:cNvPr id="528447" name="Freeform 63"/>
          <p:cNvSpPr>
            <a:spLocks/>
          </p:cNvSpPr>
          <p:nvPr/>
        </p:nvSpPr>
        <p:spPr bwMode="auto">
          <a:xfrm>
            <a:off x="914694" y="1531102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48" name="Freeform 64"/>
          <p:cNvSpPr>
            <a:spLocks/>
          </p:cNvSpPr>
          <p:nvPr/>
        </p:nvSpPr>
        <p:spPr bwMode="auto">
          <a:xfrm>
            <a:off x="4190879" y="5400958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49" name="Freeform 65"/>
          <p:cNvSpPr>
            <a:spLocks/>
          </p:cNvSpPr>
          <p:nvPr/>
        </p:nvSpPr>
        <p:spPr bwMode="auto">
          <a:xfrm>
            <a:off x="838470" y="1742185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50" name="Freeform 66"/>
          <p:cNvSpPr>
            <a:spLocks/>
          </p:cNvSpPr>
          <p:nvPr/>
        </p:nvSpPr>
        <p:spPr bwMode="auto">
          <a:xfrm>
            <a:off x="4114655" y="3712294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51" name="Freeform 67"/>
          <p:cNvSpPr>
            <a:spLocks/>
          </p:cNvSpPr>
          <p:nvPr/>
        </p:nvSpPr>
        <p:spPr bwMode="auto">
          <a:xfrm>
            <a:off x="838470" y="2445795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52" name="Freeform 68"/>
          <p:cNvSpPr>
            <a:spLocks/>
          </p:cNvSpPr>
          <p:nvPr/>
        </p:nvSpPr>
        <p:spPr bwMode="auto">
          <a:xfrm>
            <a:off x="7314615" y="4345543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53" name="Freeform 69"/>
          <p:cNvSpPr>
            <a:spLocks/>
          </p:cNvSpPr>
          <p:nvPr/>
        </p:nvSpPr>
        <p:spPr bwMode="auto">
          <a:xfrm>
            <a:off x="2437717" y="1179297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54" name="Freeform 70"/>
          <p:cNvSpPr>
            <a:spLocks/>
          </p:cNvSpPr>
          <p:nvPr/>
        </p:nvSpPr>
        <p:spPr bwMode="auto">
          <a:xfrm>
            <a:off x="6782510" y="5752763"/>
            <a:ext cx="189095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55" name="Freeform 71"/>
          <p:cNvSpPr>
            <a:spLocks/>
          </p:cNvSpPr>
          <p:nvPr/>
        </p:nvSpPr>
        <p:spPr bwMode="auto">
          <a:xfrm>
            <a:off x="4114655" y="4064099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56" name="Freeform 72"/>
          <p:cNvSpPr>
            <a:spLocks/>
          </p:cNvSpPr>
          <p:nvPr/>
        </p:nvSpPr>
        <p:spPr bwMode="auto">
          <a:xfrm>
            <a:off x="3047513" y="2438466"/>
            <a:ext cx="136324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57" name="Freeform 73"/>
          <p:cNvSpPr>
            <a:spLocks/>
          </p:cNvSpPr>
          <p:nvPr/>
        </p:nvSpPr>
        <p:spPr bwMode="auto">
          <a:xfrm>
            <a:off x="7314615" y="4134460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58" name="Freeform 74"/>
          <p:cNvSpPr>
            <a:spLocks/>
          </p:cNvSpPr>
          <p:nvPr/>
        </p:nvSpPr>
        <p:spPr bwMode="auto">
          <a:xfrm>
            <a:off x="7314615" y="3853016"/>
            <a:ext cx="190561" cy="348109"/>
          </a:xfrm>
          <a:custGeom>
            <a:avLst/>
            <a:gdLst>
              <a:gd name="T0" fmla="*/ 0 w 240"/>
              <a:gd name="T1" fmla="*/ 192 h 288"/>
              <a:gd name="T2" fmla="*/ 48 w 240"/>
              <a:gd name="T3" fmla="*/ 288 h 288"/>
              <a:gd name="T4" fmla="*/ 240 w 24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192"/>
                </a:moveTo>
                <a:lnTo>
                  <a:pt x="48" y="288"/>
                </a:lnTo>
                <a:lnTo>
                  <a:pt x="240" y="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8443" anchor="ctr">
            <a:spAutoFit/>
          </a:bodyPr>
          <a:lstStyle/>
          <a:p>
            <a:endParaRPr lang="en-US" sz="1662"/>
          </a:p>
        </p:txBody>
      </p:sp>
      <p:sp>
        <p:nvSpPr>
          <p:cNvPr id="528459" name="Text Box 75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FA39A5D1-A600-4B3E-B7F5-D0CAF669E1B2}" type="slidenum">
              <a:rPr lang="en-US" altLang="en-US" sz="2216"/>
              <a:pPr algn="ctr">
                <a:spcBef>
                  <a:spcPct val="50000"/>
                </a:spcBef>
              </a:pPr>
              <a:t>52</a:t>
            </a:fld>
            <a:endParaRPr lang="en-US" altLang="en-US" sz="2216"/>
          </a:p>
        </p:txBody>
      </p:sp>
      <p:grpSp>
        <p:nvGrpSpPr>
          <p:cNvPr id="528460" name="Group 76"/>
          <p:cNvGrpSpPr>
            <a:grpSpLocks/>
          </p:cNvGrpSpPr>
          <p:nvPr/>
        </p:nvGrpSpPr>
        <p:grpSpPr bwMode="auto">
          <a:xfrm>
            <a:off x="5944041" y="4837687"/>
            <a:ext cx="1065676" cy="315349"/>
            <a:chOff x="3908" y="1923"/>
            <a:chExt cx="1540" cy="737"/>
          </a:xfrm>
        </p:grpSpPr>
        <p:sp>
          <p:nvSpPr>
            <p:cNvPr id="528461" name="Text Box 77"/>
            <p:cNvSpPr txBox="1">
              <a:spLocks noChangeArrowheads="1"/>
            </p:cNvSpPr>
            <p:nvPr/>
          </p:nvSpPr>
          <p:spPr bwMode="auto">
            <a:xfrm>
              <a:off x="4128" y="2112"/>
              <a:ext cx="1320" cy="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923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</a:t>
              </a:r>
              <a:endParaRPr lang="en-US" altLang="en-US" sz="923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28462" name="Object 78"/>
            <p:cNvGraphicFramePr>
              <a:graphicFrameLocks noChangeAspect="1"/>
            </p:cNvGraphicFramePr>
            <p:nvPr/>
          </p:nvGraphicFramePr>
          <p:xfrm>
            <a:off x="3908" y="1923"/>
            <a:ext cx="1373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Visio" r:id="rId3" imgW="609905" imgH="319735" progId="Visio.Drawing.6">
                    <p:embed/>
                  </p:oleObj>
                </mc:Choice>
                <mc:Fallback>
                  <p:oleObj name="Visio" r:id="rId3" imgW="609905" imgH="319735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1923"/>
                          <a:ext cx="1373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" name="Text Box 18"/>
          <p:cNvSpPr txBox="1">
            <a:spLocks noChangeArrowheads="1"/>
          </p:cNvSpPr>
          <p:nvPr/>
        </p:nvSpPr>
        <p:spPr bwMode="auto">
          <a:xfrm>
            <a:off x="5216244" y="429009"/>
            <a:ext cx="2590164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216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6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8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8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8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8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8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28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28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28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28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2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2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28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28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2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2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4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5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28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28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28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28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6" grpId="0" animBg="1"/>
      <p:bldP spid="528387" grpId="0" animBg="1"/>
      <p:bldP spid="528388" grpId="0" animBg="1"/>
      <p:bldP spid="528389" grpId="0" animBg="1"/>
      <p:bldP spid="528390" grpId="0" animBg="1"/>
      <p:bldP spid="528391" grpId="0" animBg="1"/>
      <p:bldP spid="528392" grpId="0" animBg="1"/>
      <p:bldP spid="528393" grpId="0" animBg="1"/>
      <p:bldP spid="528394" grpId="0" animBg="1"/>
      <p:bldP spid="528395" grpId="0" animBg="1"/>
      <p:bldP spid="528396" grpId="0" animBg="1"/>
      <p:bldP spid="528397" grpId="0" animBg="1"/>
      <p:bldP spid="528398" grpId="0" animBg="1"/>
      <p:bldP spid="528399" grpId="0" animBg="1" autoUpdateAnimBg="0"/>
      <p:bldP spid="528400" grpId="0" animBg="1"/>
      <p:bldP spid="528401" grpId="0" animBg="1"/>
      <p:bldP spid="528402" grpId="0" animBg="1"/>
      <p:bldP spid="528403" grpId="0" animBg="1"/>
      <p:bldP spid="528404" grpId="0" animBg="1"/>
      <p:bldP spid="528405" grpId="0" animBg="1"/>
      <p:bldP spid="528447" grpId="0" animBg="1"/>
      <p:bldP spid="528448" grpId="0" animBg="1"/>
      <p:bldP spid="528449" grpId="0" animBg="1"/>
      <p:bldP spid="528450" grpId="0" animBg="1"/>
      <p:bldP spid="528451" grpId="0" animBg="1"/>
      <p:bldP spid="528452" grpId="0" animBg="1"/>
      <p:bldP spid="528453" grpId="0" animBg="1"/>
      <p:bldP spid="528454" grpId="0" animBg="1"/>
      <p:bldP spid="528455" grpId="0" animBg="1"/>
      <p:bldP spid="528456" grpId="0" animBg="1"/>
      <p:bldP spid="528457" grpId="0" animBg="1"/>
      <p:bldP spid="52845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0" y="16701"/>
            <a:ext cx="3810000" cy="1143000"/>
          </a:xfrm>
        </p:spPr>
        <p:txBody>
          <a:bodyPr/>
          <a:lstStyle/>
          <a:p>
            <a:r>
              <a:rPr lang="en-US" altLang="en-US" sz="4000" b="1" dirty="0">
                <a:solidFill>
                  <a:schemeClr val="bg1"/>
                </a:solidFill>
              </a:rPr>
              <a:t>Balancing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51037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d-ID" altLang="en-US" sz="2800" b="1" dirty="0" smtClean="0">
                <a:solidFill>
                  <a:schemeClr val="tx1"/>
                </a:solidFill>
              </a:rPr>
              <a:t>Pengecualian pertama (1st) </a:t>
            </a:r>
            <a:r>
              <a:rPr lang="id-ID" altLang="en-US" sz="2800" dirty="0" smtClean="0">
                <a:solidFill>
                  <a:schemeClr val="tx1"/>
                </a:solidFill>
              </a:rPr>
              <a:t>dari aturan </a:t>
            </a:r>
            <a:r>
              <a:rPr lang="id-ID" altLang="en-US" sz="2800" i="1" dirty="0">
                <a:solidFill>
                  <a:schemeClr val="tx1"/>
                </a:solidFill>
              </a:rPr>
              <a:t>balancing: </a:t>
            </a:r>
            <a:r>
              <a:rPr lang="id-ID" altLang="en-US" sz="2800" dirty="0">
                <a:solidFill>
                  <a:schemeClr val="tx1"/>
                </a:solidFill>
              </a:rPr>
              <a:t>beberapa </a:t>
            </a:r>
            <a:r>
              <a:rPr lang="id-ID" altLang="en-US" sz="2800" i="1" dirty="0" smtClean="0">
                <a:solidFill>
                  <a:schemeClr val="tx1"/>
                </a:solidFill>
              </a:rPr>
              <a:t>copy</a:t>
            </a:r>
            <a:r>
              <a:rPr lang="id-ID" altLang="en-US" sz="2800" dirty="0" smtClean="0">
                <a:solidFill>
                  <a:schemeClr val="tx1"/>
                </a:solidFill>
              </a:rPr>
              <a:t> </a:t>
            </a:r>
            <a:r>
              <a:rPr lang="id-ID" altLang="en-US" sz="2800" dirty="0">
                <a:solidFill>
                  <a:schemeClr val="tx1"/>
                </a:solidFill>
              </a:rPr>
              <a:t>aliran data yang sama tidak melanggar </a:t>
            </a:r>
            <a:r>
              <a:rPr lang="id-ID" altLang="en-US" sz="2800" i="1" dirty="0" smtClean="0">
                <a:solidFill>
                  <a:schemeClr val="tx1"/>
                </a:solidFill>
              </a:rPr>
              <a:t>balancing</a:t>
            </a:r>
            <a:r>
              <a:rPr lang="id-ID" altLang="en-US" sz="2800" dirty="0" smtClean="0">
                <a:solidFill>
                  <a:schemeClr val="tx1"/>
                </a:solidFill>
              </a:rPr>
              <a:t>; mereka secara </a:t>
            </a:r>
            <a:r>
              <a:rPr lang="id-ID" altLang="en-US" sz="2800" dirty="0">
                <a:solidFill>
                  <a:schemeClr val="tx1"/>
                </a:solidFill>
              </a:rPr>
              <a:t>logis </a:t>
            </a:r>
            <a:r>
              <a:rPr lang="id-ID" altLang="en-US" sz="2800" dirty="0" smtClean="0">
                <a:solidFill>
                  <a:schemeClr val="tx1"/>
                </a:solidFill>
              </a:rPr>
              <a:t>adalah data </a:t>
            </a:r>
            <a:r>
              <a:rPr lang="id-ID" altLang="en-US" sz="2800" dirty="0">
                <a:solidFill>
                  <a:schemeClr val="tx1"/>
                </a:solidFill>
              </a:rPr>
              <a:t>yang sama</a:t>
            </a:r>
            <a:endParaRPr lang="id-ID" altLang="en-US" sz="2800" b="1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On </a:t>
            </a:r>
            <a:r>
              <a:rPr lang="en-US" altLang="en-US" sz="2400" dirty="0">
                <a:solidFill>
                  <a:schemeClr val="tx1"/>
                </a:solidFill>
              </a:rPr>
              <a:t>context, there were two PAYROLL-AUDIT-TRAILs.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On lower level, treat logically and show just one copy.</a:t>
            </a:r>
          </a:p>
        </p:txBody>
      </p:sp>
    </p:spTree>
    <p:extLst>
      <p:ext uri="{BB962C8B-B14F-4D97-AF65-F5344CB8AC3E}">
        <p14:creationId xmlns:p14="http://schemas.microsoft.com/office/powerpoint/2010/main" val="13841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7417"/>
            <a:ext cx="7696200" cy="1143000"/>
          </a:xfrm>
        </p:spPr>
        <p:txBody>
          <a:bodyPr/>
          <a:lstStyle/>
          <a:p>
            <a:r>
              <a:rPr lang="en-US" altLang="en-US" b="1">
                <a:solidFill>
                  <a:schemeClr val="bg1"/>
                </a:solidFill>
              </a:rPr>
              <a:t>Data Stores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8" y="1905000"/>
            <a:ext cx="9135291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800" b="1" dirty="0">
                <a:solidFill>
                  <a:schemeClr val="tx1"/>
                </a:solidFill>
              </a:rPr>
              <a:t>Data stores</a:t>
            </a:r>
          </a:p>
          <a:p>
            <a:pPr lvl="1" algn="just"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Aturan rumit yang mengatur dimana dan kapan kita membuat dan menunjukkan file-file</a:t>
            </a:r>
          </a:p>
        </p:txBody>
      </p:sp>
    </p:spTree>
    <p:extLst>
      <p:ext uri="{BB962C8B-B14F-4D97-AF65-F5344CB8AC3E}">
        <p14:creationId xmlns:p14="http://schemas.microsoft.com/office/powerpoint/2010/main" val="127894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0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4" grpId="0" build="p" autoUpdateAnimBg="0" advAuto="0"/>
      <p:bldP spid="530435" grpId="0" build="p" bldLvl="5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696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Data Stores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600200"/>
            <a:ext cx="92202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d-ID" altLang="en-US" sz="2800" dirty="0" smtClean="0">
                <a:solidFill>
                  <a:schemeClr val="tx1"/>
                </a:solidFill>
              </a:rPr>
              <a:t>Pada level apa kita menunjukkan keberadaan suatu file?</a:t>
            </a:r>
          </a:p>
          <a:p>
            <a:pPr lvl="1" algn="just"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Tunjukkan untuk pertama kali pada tingkat tertinggi dimana </a:t>
            </a:r>
            <a:r>
              <a:rPr lang="id-ID" altLang="en-US" sz="2400" i="1" dirty="0" smtClean="0">
                <a:solidFill>
                  <a:schemeClr val="tx1"/>
                </a:solidFill>
              </a:rPr>
              <a:t>data store</a:t>
            </a:r>
            <a:r>
              <a:rPr lang="id-ID" altLang="en-US" sz="2400" dirty="0" smtClean="0">
                <a:solidFill>
                  <a:schemeClr val="tx1"/>
                </a:solidFill>
              </a:rPr>
              <a:t> digunakan dua atau lebih </a:t>
            </a:r>
            <a:r>
              <a:rPr lang="id-ID" altLang="en-US" sz="2400" i="1" dirty="0" smtClean="0">
                <a:solidFill>
                  <a:schemeClr val="tx1"/>
                </a:solidFill>
              </a:rPr>
              <a:t>bubble</a:t>
            </a:r>
          </a:p>
          <a:p>
            <a:pPr lvl="1" algn="just">
              <a:lnSpc>
                <a:spcPct val="150000"/>
              </a:lnSpc>
            </a:pPr>
            <a:r>
              <a:rPr lang="fi-FI" altLang="en-US" sz="2400" dirty="0">
                <a:solidFill>
                  <a:schemeClr val="tx1"/>
                </a:solidFill>
              </a:rPr>
              <a:t>Kemudian tunjukkkan semua referensi untuk </a:t>
            </a:r>
            <a:r>
              <a:rPr lang="fi-FI" altLang="en-US" sz="2400" dirty="0" smtClean="0">
                <a:solidFill>
                  <a:schemeClr val="tx1"/>
                </a:solidFill>
              </a:rPr>
              <a:t>itu</a:t>
            </a:r>
            <a:endParaRPr lang="id-ID" altLang="en-US" sz="24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 Sejak saat itu, </a:t>
            </a:r>
            <a:r>
              <a:rPr lang="id-ID" altLang="en-US" sz="2400" dirty="0">
                <a:solidFill>
                  <a:schemeClr val="tx1"/>
                </a:solidFill>
              </a:rPr>
              <a:t>tunjukkan </a:t>
            </a:r>
            <a:r>
              <a:rPr lang="id-ID" altLang="en-US" sz="2400" dirty="0" smtClean="0">
                <a:solidFill>
                  <a:schemeClr val="tx1"/>
                </a:solidFill>
              </a:rPr>
              <a:t>di </a:t>
            </a:r>
            <a:r>
              <a:rPr lang="id-ID" altLang="en-US" sz="2400" dirty="0">
                <a:solidFill>
                  <a:schemeClr val="tx1"/>
                </a:solidFill>
              </a:rPr>
              <a:t>mana hanya ketika diakses </a:t>
            </a:r>
            <a:endParaRPr lang="id-ID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9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696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Balancing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600200"/>
            <a:ext cx="92202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d-ID" altLang="en-US" sz="2800" b="1" dirty="0" smtClean="0">
                <a:solidFill>
                  <a:schemeClr val="tx1"/>
                </a:solidFill>
              </a:rPr>
              <a:t>Pengecualian kedua (2nd) </a:t>
            </a:r>
            <a:r>
              <a:rPr lang="id-ID" altLang="en-US" sz="2800" dirty="0" smtClean="0">
                <a:solidFill>
                  <a:schemeClr val="tx1"/>
                </a:solidFill>
              </a:rPr>
              <a:t>dari </a:t>
            </a:r>
            <a:r>
              <a:rPr lang="id-ID" altLang="en-US" sz="2800" dirty="0">
                <a:solidFill>
                  <a:schemeClr val="tx1"/>
                </a:solidFill>
              </a:rPr>
              <a:t>aturan </a:t>
            </a:r>
            <a:r>
              <a:rPr lang="id-ID" altLang="en-US" sz="2800" i="1" dirty="0">
                <a:solidFill>
                  <a:schemeClr val="tx1"/>
                </a:solidFill>
              </a:rPr>
              <a:t>balancing</a:t>
            </a:r>
            <a:r>
              <a:rPr lang="id-ID" altLang="en-US" sz="2800" dirty="0">
                <a:solidFill>
                  <a:schemeClr val="tx1"/>
                </a:solidFill>
              </a:rPr>
              <a:t>: </a:t>
            </a:r>
            <a:r>
              <a:rPr lang="id-ID" altLang="en-US" sz="2800" i="1" dirty="0" smtClean="0">
                <a:solidFill>
                  <a:schemeClr val="tx1"/>
                </a:solidFill>
              </a:rPr>
              <a:t>data store</a:t>
            </a:r>
            <a:r>
              <a:rPr lang="id-ID" altLang="en-US" sz="2800" dirty="0" smtClean="0">
                <a:solidFill>
                  <a:schemeClr val="tx1"/>
                </a:solidFill>
              </a:rPr>
              <a:t> </a:t>
            </a:r>
            <a:r>
              <a:rPr lang="id-ID" altLang="en-US" sz="2800" dirty="0">
                <a:solidFill>
                  <a:schemeClr val="tx1"/>
                </a:solidFill>
              </a:rPr>
              <a:t>yang ditampilkan di tingkat bawah, tetapi tidak pada tingkat yang lebih tinggi</a:t>
            </a:r>
          </a:p>
        </p:txBody>
      </p:sp>
    </p:spTree>
    <p:extLst>
      <p:ext uri="{BB962C8B-B14F-4D97-AF65-F5344CB8AC3E}">
        <p14:creationId xmlns:p14="http://schemas.microsoft.com/office/powerpoint/2010/main" val="26385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"/>
            <a:ext cx="7696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Data Stores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81000" y="2057400"/>
            <a:ext cx="9525000" cy="452596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id-ID" altLang="en-US" dirty="0" smtClean="0">
                <a:solidFill>
                  <a:schemeClr val="tx1"/>
                </a:solidFill>
              </a:rPr>
              <a:t>Jangan pernah menunjukkan suatu </a:t>
            </a:r>
            <a:r>
              <a:rPr lang="id-ID" altLang="en-US" i="1" dirty="0" smtClean="0">
                <a:solidFill>
                  <a:schemeClr val="tx1"/>
                </a:solidFill>
              </a:rPr>
              <a:t>data store</a:t>
            </a:r>
            <a:r>
              <a:rPr lang="id-ID" altLang="en-US" dirty="0" smtClean="0">
                <a:solidFill>
                  <a:schemeClr val="tx1"/>
                </a:solidFill>
              </a:rPr>
              <a:t> pada </a:t>
            </a:r>
            <a:r>
              <a:rPr lang="id-ID" altLang="en-US" i="1" dirty="0" smtClean="0">
                <a:solidFill>
                  <a:schemeClr val="tx1"/>
                </a:solidFill>
              </a:rPr>
              <a:t>context diagram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 err="1" smtClean="0">
                <a:solidFill>
                  <a:schemeClr val="tx1"/>
                </a:solidFill>
              </a:rPr>
              <a:t>Bagaimana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jika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digunakan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oleh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satu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i="1" dirty="0">
                <a:solidFill>
                  <a:schemeClr val="tx1"/>
                </a:solidFill>
              </a:rPr>
              <a:t>bubble</a:t>
            </a:r>
            <a:r>
              <a:rPr lang="en-US" altLang="en-US" dirty="0">
                <a:solidFill>
                  <a:schemeClr val="tx1"/>
                </a:solidFill>
              </a:rPr>
              <a:t> di </a:t>
            </a:r>
            <a:r>
              <a:rPr lang="en-US" altLang="en-US" dirty="0" err="1">
                <a:solidFill>
                  <a:schemeClr val="tx1"/>
                </a:solidFill>
              </a:rPr>
              <a:t>seluruh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sistem</a:t>
            </a:r>
            <a:r>
              <a:rPr lang="en-US" altLang="en-US" dirty="0">
                <a:solidFill>
                  <a:schemeClr val="tx1"/>
                </a:solidFill>
              </a:rPr>
              <a:t>?</a:t>
            </a:r>
            <a:endParaRPr lang="en-US" altLang="en-US" dirty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id-ID" altLang="en-US" dirty="0" smtClean="0">
                <a:solidFill>
                  <a:schemeClr val="tx1"/>
                </a:solidFill>
              </a:rPr>
              <a:t>Tunjukkan hanya pada level yang paling rendah</a:t>
            </a:r>
          </a:p>
        </p:txBody>
      </p:sp>
    </p:spTree>
    <p:extLst>
      <p:ext uri="{BB962C8B-B14F-4D97-AF65-F5344CB8AC3E}">
        <p14:creationId xmlns:p14="http://schemas.microsoft.com/office/powerpoint/2010/main" val="34412020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696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Data Stores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302" y="1981200"/>
            <a:ext cx="9115697" cy="379949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Kapan seharusnya kita membuat suatu </a:t>
            </a:r>
            <a:r>
              <a:rPr lang="id-ID" altLang="en-US" sz="2400" i="1" dirty="0" smtClean="0">
                <a:solidFill>
                  <a:schemeClr val="tx1"/>
                </a:solidFill>
              </a:rPr>
              <a:t>data store</a:t>
            </a:r>
            <a:r>
              <a:rPr lang="id-ID" altLang="en-US" sz="2400" dirty="0" smtClean="0">
                <a:solidFill>
                  <a:schemeClr val="tx1"/>
                </a:solidFill>
              </a:rPr>
              <a:t> dari </a:t>
            </a:r>
            <a:r>
              <a:rPr lang="id-ID" altLang="en-US" sz="2400" i="1" dirty="0" smtClean="0">
                <a:solidFill>
                  <a:schemeClr val="tx1"/>
                </a:solidFill>
              </a:rPr>
              <a:t>scratch</a:t>
            </a:r>
            <a:r>
              <a:rPr lang="id-ID" altLang="en-US" sz="2400" dirty="0" smtClean="0">
                <a:solidFill>
                  <a:schemeClr val="tx1"/>
                </a:solidFill>
              </a:rPr>
              <a:t>?</a:t>
            </a:r>
          </a:p>
          <a:p>
            <a:pPr lvl="1" algn="just">
              <a:lnSpc>
                <a:spcPct val="150000"/>
              </a:lnSpc>
            </a:pPr>
            <a:r>
              <a:rPr lang="id-ID" altLang="en-US" sz="2000" dirty="0" smtClean="0">
                <a:solidFill>
                  <a:schemeClr val="tx1"/>
                </a:solidFill>
              </a:rPr>
              <a:t>Ketika data harus ditunda untuk beberapa periode waktu</a:t>
            </a:r>
          </a:p>
          <a:p>
            <a:pPr lvl="2" algn="just">
              <a:lnSpc>
                <a:spcPct val="150000"/>
              </a:lnSpc>
            </a:pPr>
            <a:r>
              <a:rPr lang="id-ID" altLang="en-US" sz="1600" dirty="0" smtClean="0">
                <a:solidFill>
                  <a:schemeClr val="tx1"/>
                </a:solidFill>
              </a:rPr>
              <a:t>Contoh: </a:t>
            </a:r>
            <a:r>
              <a:rPr lang="en-US" altLang="en-US" sz="1600" dirty="0">
                <a:solidFill>
                  <a:schemeClr val="tx1"/>
                </a:solidFill>
              </a:rPr>
              <a:t>collect transactions all day, then apply at night</a:t>
            </a:r>
            <a:endParaRPr lang="id-ID" altLang="en-US" sz="16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id-ID" altLang="en-US" sz="2000" dirty="0" smtClean="0">
                <a:solidFill>
                  <a:schemeClr val="tx1"/>
                </a:solidFill>
              </a:rPr>
              <a:t>Ketika </a:t>
            </a:r>
            <a:r>
              <a:rPr lang="id-ID" altLang="en-US" sz="2000" dirty="0">
                <a:solidFill>
                  <a:schemeClr val="tx1"/>
                </a:solidFill>
              </a:rPr>
              <a:t>data harus digunakan dalam urutan yang berbeda </a:t>
            </a:r>
            <a:endParaRPr lang="id-ID" altLang="en-US" sz="2000" dirty="0" smtClean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id-ID" altLang="en-US" sz="1600" dirty="0" smtClean="0">
                <a:solidFill>
                  <a:schemeClr val="tx1"/>
                </a:solidFill>
              </a:rPr>
              <a:t>Contoh: </a:t>
            </a:r>
            <a:r>
              <a:rPr lang="en-US" altLang="en-US" sz="1600" dirty="0">
                <a:solidFill>
                  <a:schemeClr val="tx1"/>
                </a:solidFill>
              </a:rPr>
              <a:t>Data validation input files</a:t>
            </a:r>
            <a:r>
              <a:rPr lang="en-US" altLang="en-US" sz="1600" dirty="0" smtClean="0">
                <a:solidFill>
                  <a:schemeClr val="tx1"/>
                </a:solidFill>
              </a:rPr>
              <a:t>.</a:t>
            </a:r>
            <a:endParaRPr lang="id-ID" altLang="en-US" sz="1600" dirty="0" smtClean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</a:pPr>
            <a:endParaRPr lang="id-ID" altLang="en-US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Sebuah </a:t>
            </a:r>
            <a:r>
              <a:rPr lang="id-ID" altLang="en-US" sz="2400" i="1" dirty="0" smtClean="0">
                <a:solidFill>
                  <a:schemeClr val="tx1"/>
                </a:solidFill>
              </a:rPr>
              <a:t>data store</a:t>
            </a:r>
            <a:r>
              <a:rPr lang="id-ID" altLang="en-US" sz="2400" dirty="0" smtClean="0">
                <a:solidFill>
                  <a:schemeClr val="tx1"/>
                </a:solidFill>
              </a:rPr>
              <a:t> memperbolehkan </a:t>
            </a:r>
            <a:r>
              <a:rPr lang="id-ID" altLang="en-US" sz="2400" dirty="0">
                <a:solidFill>
                  <a:schemeClr val="tx1"/>
                </a:solidFill>
              </a:rPr>
              <a:t>hanya antarmuka antara dua atau lebih </a:t>
            </a:r>
            <a:r>
              <a:rPr lang="id-ID" altLang="en-US" sz="2400" i="1" dirty="0" smtClean="0">
                <a:solidFill>
                  <a:schemeClr val="tx1"/>
                </a:solidFill>
              </a:rPr>
              <a:t>bubble</a:t>
            </a:r>
            <a:r>
              <a:rPr lang="id-ID" altLang="en-US" sz="2400" dirty="0" smtClean="0">
                <a:solidFill>
                  <a:schemeClr val="tx1"/>
                </a:solidFill>
              </a:rPr>
              <a:t>.</a:t>
            </a:r>
            <a:endParaRPr lang="id-ID" altLang="en-US" sz="24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0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8077200" cy="1143000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bg1"/>
                </a:solidFill>
              </a:rPr>
              <a:t>Summary of </a:t>
            </a:r>
            <a:br>
              <a:rPr lang="en-US" altLang="en-US" sz="3200" b="1" dirty="0">
                <a:solidFill>
                  <a:schemeClr val="bg1"/>
                </a:solidFill>
              </a:rPr>
            </a:br>
            <a:r>
              <a:rPr lang="en-US" altLang="en-US" sz="3200" b="1" dirty="0">
                <a:solidFill>
                  <a:schemeClr val="bg1"/>
                </a:solidFill>
              </a:rPr>
              <a:t>the Overview Diagram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9144000" cy="41864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 err="1" smtClean="0">
                <a:solidFill>
                  <a:schemeClr val="tx1"/>
                </a:solidFill>
              </a:rPr>
              <a:t>Jika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kita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menggambar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lingkaran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besar</a:t>
            </a:r>
            <a:r>
              <a:rPr lang="en-US" altLang="en-US" dirty="0">
                <a:solidFill>
                  <a:schemeClr val="tx1"/>
                </a:solidFill>
              </a:rPr>
              <a:t> di </a:t>
            </a:r>
            <a:r>
              <a:rPr lang="en-US" altLang="en-US" dirty="0" err="1">
                <a:solidFill>
                  <a:schemeClr val="tx1"/>
                </a:solidFill>
              </a:rPr>
              <a:t>sekitar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id-ID" altLang="en-US" i="1" dirty="0" smtClean="0">
                <a:solidFill>
                  <a:schemeClr val="tx1"/>
                </a:solidFill>
              </a:rPr>
              <a:t>Overview</a:t>
            </a:r>
            <a:r>
              <a:rPr lang="en-US" altLang="en-US" i="1" dirty="0" smtClean="0">
                <a:solidFill>
                  <a:schemeClr val="tx1"/>
                </a:solidFill>
              </a:rPr>
              <a:t> </a:t>
            </a:r>
            <a:r>
              <a:rPr lang="en-US" altLang="en-US" i="1" dirty="0">
                <a:solidFill>
                  <a:schemeClr val="tx1"/>
                </a:solidFill>
              </a:rPr>
              <a:t>Diagram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 smtClean="0">
                <a:solidFill>
                  <a:schemeClr val="tx1"/>
                </a:solidFill>
              </a:rPr>
              <a:t>bagi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dua</a:t>
            </a:r>
            <a:r>
              <a:rPr lang="en-US" altLang="en-US" dirty="0">
                <a:solidFill>
                  <a:schemeClr val="tx1"/>
                </a:solidFill>
              </a:rPr>
              <a:t> input </a:t>
            </a:r>
            <a:r>
              <a:rPr lang="en-US" altLang="en-US" dirty="0" err="1">
                <a:solidFill>
                  <a:schemeClr val="tx1"/>
                </a:solidFill>
              </a:rPr>
              <a:t>dan</a:t>
            </a:r>
            <a:r>
              <a:rPr lang="en-US" altLang="en-US" dirty="0">
                <a:solidFill>
                  <a:schemeClr val="tx1"/>
                </a:solidFill>
              </a:rPr>
              <a:t> output, </a:t>
            </a:r>
            <a:r>
              <a:rPr lang="en-US" altLang="en-US" dirty="0" err="1">
                <a:solidFill>
                  <a:schemeClr val="tx1"/>
                </a:solidFill>
              </a:rPr>
              <a:t>kemudian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id-ID" altLang="en-US" i="1" dirty="0" smtClean="0">
                <a:solidFill>
                  <a:schemeClr val="tx1"/>
                </a:solidFill>
              </a:rPr>
              <a:t>collapse</a:t>
            </a:r>
            <a:r>
              <a:rPr lang="id-ID" altLang="en-US" dirty="0" smtClean="0">
                <a:solidFill>
                  <a:schemeClr val="tx1"/>
                </a:solidFill>
              </a:rPr>
              <a:t> (</a:t>
            </a:r>
            <a:r>
              <a:rPr lang="en-US" altLang="en-US" dirty="0" err="1" smtClean="0">
                <a:solidFill>
                  <a:schemeClr val="tx1"/>
                </a:solidFill>
              </a:rPr>
              <a:t>lipat</a:t>
            </a:r>
            <a:r>
              <a:rPr lang="id-ID" altLang="en-US" dirty="0" smtClean="0">
                <a:solidFill>
                  <a:schemeClr val="tx1"/>
                </a:solidFill>
              </a:rPr>
              <a:t>)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lingkaran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4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0" grpId="0" build="p" autoUpdateAnimBg="0" advAuto="0"/>
      <p:bldP spid="534531" grpId="0" build="p" bldLvl="5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894" y="2286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Langkah-Langkah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Kebutuhan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-49306" y="1935480"/>
            <a:ext cx="9144000" cy="4922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Identifikasi</a:t>
            </a:r>
            <a:endParaRPr lang="en-US" sz="2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Kegiatan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bertujuan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memilih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masalah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dipecahkan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kebutuhan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didapat</a:t>
            </a:r>
            <a:endParaRPr lang="id-ID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Pemahaman</a:t>
            </a:r>
            <a:endParaRPr lang="en-US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Mempelajari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prosedur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manual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dasar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pemodelan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Oval 2"/>
          <p:cNvSpPr>
            <a:spLocks noChangeArrowheads="1"/>
          </p:cNvSpPr>
          <p:nvPr/>
        </p:nvSpPr>
        <p:spPr bwMode="auto">
          <a:xfrm>
            <a:off x="3885981" y="4765859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MAINTAIN-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RECORD</a:t>
            </a: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4115094" y="467380"/>
            <a:ext cx="36573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Overview Diagram</a:t>
            </a: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5556" name="Oval 4"/>
          <p:cNvSpPr>
            <a:spLocks noChangeArrowheads="1"/>
          </p:cNvSpPr>
          <p:nvPr/>
        </p:nvSpPr>
        <p:spPr bwMode="auto">
          <a:xfrm>
            <a:off x="3885981" y="1810697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PRODUCE-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PAYCHECK</a:t>
            </a:r>
          </a:p>
        </p:txBody>
      </p:sp>
      <p:grpSp>
        <p:nvGrpSpPr>
          <p:cNvPr id="535557" name="Group 5"/>
          <p:cNvGrpSpPr>
            <a:grpSpLocks/>
          </p:cNvGrpSpPr>
          <p:nvPr/>
        </p:nvGrpSpPr>
        <p:grpSpPr bwMode="auto">
          <a:xfrm>
            <a:off x="3733532" y="3358639"/>
            <a:ext cx="1372040" cy="492527"/>
            <a:chOff x="2352" y="2112"/>
            <a:chExt cx="864" cy="336"/>
          </a:xfrm>
        </p:grpSpPr>
        <p:sp>
          <p:nvSpPr>
            <p:cNvPr id="535558" name="Freeform 6"/>
            <p:cNvSpPr>
              <a:spLocks/>
            </p:cNvSpPr>
            <p:nvPr/>
          </p:nvSpPr>
          <p:spPr bwMode="auto">
            <a:xfrm>
              <a:off x="2352" y="2112"/>
              <a:ext cx="864" cy="336"/>
            </a:xfrm>
            <a:custGeom>
              <a:avLst/>
              <a:gdLst>
                <a:gd name="T0" fmla="*/ 864 w 864"/>
                <a:gd name="T1" fmla="*/ 0 h 336"/>
                <a:gd name="T2" fmla="*/ 0 w 864"/>
                <a:gd name="T3" fmla="*/ 0 h 336"/>
                <a:gd name="T4" fmla="*/ 0 w 864"/>
                <a:gd name="T5" fmla="*/ 336 h 336"/>
                <a:gd name="T6" fmla="*/ 864 w 86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36">
                  <a:moveTo>
                    <a:pt x="864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35559" name="Text Box 7"/>
            <p:cNvSpPr txBox="1">
              <a:spLocks noChangeArrowheads="1"/>
            </p:cNvSpPr>
            <p:nvPr/>
          </p:nvSpPr>
          <p:spPr bwMode="auto">
            <a:xfrm>
              <a:off x="2400" y="2179"/>
              <a:ext cx="76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8">
                  <a:solidFill>
                    <a:schemeClr val="tx2"/>
                  </a:solidFill>
                  <a:latin typeface="Times New Roman" panose="02020603050405020304" pitchFamily="18" charset="0"/>
                </a:rPr>
                <a:t>EMPLOYEES</a:t>
              </a:r>
              <a:endParaRPr lang="en-US" altLang="en-US" sz="1108">
                <a:latin typeface="Times New Roman" panose="02020603050405020304" pitchFamily="18" charset="0"/>
              </a:endParaRPr>
            </a:p>
          </p:txBody>
        </p:sp>
      </p:grpSp>
      <p:sp>
        <p:nvSpPr>
          <p:cNvPr id="535560" name="Line 8"/>
          <p:cNvSpPr>
            <a:spLocks noChangeShapeType="1"/>
          </p:cNvSpPr>
          <p:nvPr/>
        </p:nvSpPr>
        <p:spPr bwMode="auto">
          <a:xfrm>
            <a:off x="304899" y="2092141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61" name="Line 9"/>
          <p:cNvSpPr>
            <a:spLocks noChangeShapeType="1"/>
          </p:cNvSpPr>
          <p:nvPr/>
        </p:nvSpPr>
        <p:spPr bwMode="auto">
          <a:xfrm>
            <a:off x="304899" y="2584668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62" name="Line 10"/>
          <p:cNvSpPr>
            <a:spLocks noChangeShapeType="1"/>
          </p:cNvSpPr>
          <p:nvPr/>
        </p:nvSpPr>
        <p:spPr bwMode="auto">
          <a:xfrm>
            <a:off x="304899" y="5047303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63" name="Line 11"/>
          <p:cNvSpPr>
            <a:spLocks noChangeShapeType="1"/>
          </p:cNvSpPr>
          <p:nvPr/>
        </p:nvSpPr>
        <p:spPr bwMode="auto">
          <a:xfrm>
            <a:off x="304899" y="5539830"/>
            <a:ext cx="36573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64" name="Line 12"/>
          <p:cNvSpPr>
            <a:spLocks noChangeShapeType="1"/>
          </p:cNvSpPr>
          <p:nvPr/>
        </p:nvSpPr>
        <p:spPr bwMode="auto">
          <a:xfrm>
            <a:off x="5029347" y="5328747"/>
            <a:ext cx="38859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65" name="Line 13"/>
          <p:cNvSpPr>
            <a:spLocks noChangeShapeType="1"/>
          </p:cNvSpPr>
          <p:nvPr/>
        </p:nvSpPr>
        <p:spPr bwMode="auto">
          <a:xfrm>
            <a:off x="5029347" y="2373585"/>
            <a:ext cx="38859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66" name="Line 14"/>
          <p:cNvSpPr>
            <a:spLocks noChangeShapeType="1"/>
          </p:cNvSpPr>
          <p:nvPr/>
        </p:nvSpPr>
        <p:spPr bwMode="auto">
          <a:xfrm>
            <a:off x="4953123" y="2021780"/>
            <a:ext cx="39622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67" name="Line 15"/>
          <p:cNvSpPr>
            <a:spLocks noChangeShapeType="1"/>
          </p:cNvSpPr>
          <p:nvPr/>
        </p:nvSpPr>
        <p:spPr bwMode="auto">
          <a:xfrm>
            <a:off x="4876898" y="2725390"/>
            <a:ext cx="40384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68" name="Text Box 16"/>
          <p:cNvSpPr txBox="1">
            <a:spLocks noChangeArrowheads="1"/>
          </p:cNvSpPr>
          <p:nvPr/>
        </p:nvSpPr>
        <p:spPr bwMode="auto">
          <a:xfrm>
            <a:off x="457348" y="4723350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</p:txBody>
      </p:sp>
      <p:sp>
        <p:nvSpPr>
          <p:cNvPr id="535569" name="Text Box 17"/>
          <p:cNvSpPr txBox="1">
            <a:spLocks noChangeArrowheads="1"/>
          </p:cNvSpPr>
          <p:nvPr/>
        </p:nvSpPr>
        <p:spPr bwMode="auto">
          <a:xfrm>
            <a:off x="457347" y="5215878"/>
            <a:ext cx="335241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35570" name="Text Box 18"/>
          <p:cNvSpPr txBox="1">
            <a:spLocks noChangeArrowheads="1"/>
          </p:cNvSpPr>
          <p:nvPr/>
        </p:nvSpPr>
        <p:spPr bwMode="auto">
          <a:xfrm>
            <a:off x="381123" y="1768188"/>
            <a:ext cx="3657307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35571" name="Text Box 19"/>
          <p:cNvSpPr txBox="1">
            <a:spLocks noChangeArrowheads="1"/>
          </p:cNvSpPr>
          <p:nvPr/>
        </p:nvSpPr>
        <p:spPr bwMode="auto">
          <a:xfrm>
            <a:off x="381123" y="2260715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35572" name="Text Box 20"/>
          <p:cNvSpPr txBox="1">
            <a:spLocks noChangeArrowheads="1"/>
          </p:cNvSpPr>
          <p:nvPr/>
        </p:nvSpPr>
        <p:spPr bwMode="auto">
          <a:xfrm>
            <a:off x="4953123" y="1697827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</p:txBody>
      </p:sp>
      <p:sp>
        <p:nvSpPr>
          <p:cNvPr id="535573" name="Text Box 21"/>
          <p:cNvSpPr txBox="1">
            <a:spLocks noChangeArrowheads="1"/>
          </p:cNvSpPr>
          <p:nvPr/>
        </p:nvSpPr>
        <p:spPr bwMode="auto">
          <a:xfrm>
            <a:off x="4953123" y="2119993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</a:t>
            </a:r>
          </a:p>
        </p:txBody>
      </p:sp>
      <p:sp>
        <p:nvSpPr>
          <p:cNvPr id="535574" name="Text Box 22"/>
          <p:cNvSpPr txBox="1">
            <a:spLocks noChangeArrowheads="1"/>
          </p:cNvSpPr>
          <p:nvPr/>
        </p:nvSpPr>
        <p:spPr bwMode="auto">
          <a:xfrm>
            <a:off x="4953123" y="2471798"/>
            <a:ext cx="3885980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35575" name="Text Box 23"/>
          <p:cNvSpPr txBox="1">
            <a:spLocks noChangeArrowheads="1"/>
          </p:cNvSpPr>
          <p:nvPr/>
        </p:nvSpPr>
        <p:spPr bwMode="auto">
          <a:xfrm>
            <a:off x="5334245" y="5004795"/>
            <a:ext cx="35048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35576" name="Line 24"/>
          <p:cNvSpPr>
            <a:spLocks noChangeShapeType="1"/>
          </p:cNvSpPr>
          <p:nvPr/>
        </p:nvSpPr>
        <p:spPr bwMode="auto">
          <a:xfrm flipV="1">
            <a:off x="4267103" y="3851166"/>
            <a:ext cx="0" cy="9146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77" name="Line 25"/>
          <p:cNvSpPr>
            <a:spLocks noChangeShapeType="1"/>
          </p:cNvSpPr>
          <p:nvPr/>
        </p:nvSpPr>
        <p:spPr bwMode="auto">
          <a:xfrm>
            <a:off x="4648225" y="3851166"/>
            <a:ext cx="0" cy="9146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78" name="Line 26"/>
          <p:cNvSpPr>
            <a:spLocks noChangeShapeType="1"/>
          </p:cNvSpPr>
          <p:nvPr/>
        </p:nvSpPr>
        <p:spPr bwMode="auto">
          <a:xfrm flipV="1">
            <a:off x="4267103" y="2866112"/>
            <a:ext cx="0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79" name="Line 27"/>
          <p:cNvSpPr>
            <a:spLocks noChangeShapeType="1"/>
          </p:cNvSpPr>
          <p:nvPr/>
        </p:nvSpPr>
        <p:spPr bwMode="auto">
          <a:xfrm>
            <a:off x="4648225" y="2866112"/>
            <a:ext cx="0" cy="4925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5580" name="Oval 28"/>
          <p:cNvSpPr>
            <a:spLocks noChangeArrowheads="1"/>
          </p:cNvSpPr>
          <p:nvPr/>
        </p:nvSpPr>
        <p:spPr bwMode="auto">
          <a:xfrm>
            <a:off x="1981200" y="1371600"/>
            <a:ext cx="4953000" cy="4876800"/>
          </a:xfrm>
          <a:prstGeom prst="ellipse">
            <a:avLst/>
          </a:prstGeom>
          <a:noFill/>
          <a:ln w="1270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sz="1662"/>
          </a:p>
        </p:txBody>
      </p:sp>
      <p:sp>
        <p:nvSpPr>
          <p:cNvPr id="535581" name="Text Box 29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CB437BF0-18A2-4D0B-BC42-BBD98037BD01}" type="slidenum">
              <a:rPr lang="en-US" altLang="en-US" sz="2216"/>
              <a:pPr algn="ctr">
                <a:spcBef>
                  <a:spcPct val="50000"/>
                </a:spcBef>
              </a:pPr>
              <a:t>60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1316763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5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5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5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5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8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ChangeArrowheads="1"/>
          </p:cNvSpPr>
          <p:nvPr/>
        </p:nvSpPr>
        <p:spPr bwMode="auto">
          <a:xfrm>
            <a:off x="762245" y="3119705"/>
            <a:ext cx="1143366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536579" name="Rectangle 3"/>
          <p:cNvSpPr>
            <a:spLocks noChangeArrowheads="1"/>
          </p:cNvSpPr>
          <p:nvPr/>
        </p:nvSpPr>
        <p:spPr bwMode="auto">
          <a:xfrm>
            <a:off x="6858734" y="4315842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</a:t>
            </a:r>
          </a:p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LEDGER</a:t>
            </a:r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6858734" y="1923568"/>
            <a:ext cx="1141900" cy="10554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536581" name="Oval 5"/>
          <p:cNvSpPr>
            <a:spLocks noChangeArrowheads="1"/>
          </p:cNvSpPr>
          <p:nvPr/>
        </p:nvSpPr>
        <p:spPr bwMode="auto">
          <a:xfrm>
            <a:off x="3885981" y="3119705"/>
            <a:ext cx="1143366" cy="1055415"/>
          </a:xfrm>
          <a:prstGeom prst="ellips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PAYROLL</a:t>
            </a:r>
          </a:p>
        </p:txBody>
      </p:sp>
      <p:sp>
        <p:nvSpPr>
          <p:cNvPr id="536582" name="Freeform 6"/>
          <p:cNvSpPr>
            <a:spLocks/>
          </p:cNvSpPr>
          <p:nvPr/>
        </p:nvSpPr>
        <p:spPr bwMode="auto">
          <a:xfrm>
            <a:off x="1905611" y="3471510"/>
            <a:ext cx="2008221" cy="4397"/>
          </a:xfrm>
          <a:custGeom>
            <a:avLst/>
            <a:gdLst>
              <a:gd name="T0" fmla="*/ 0 w 1265"/>
              <a:gd name="T1" fmla="*/ 0 h 3"/>
              <a:gd name="T2" fmla="*/ 1265 w 1265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5" h="3">
                <a:moveTo>
                  <a:pt x="0" y="0"/>
                </a:moveTo>
                <a:lnTo>
                  <a:pt x="1265" y="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6583" name="Line 7"/>
          <p:cNvSpPr>
            <a:spLocks noChangeShapeType="1"/>
          </p:cNvSpPr>
          <p:nvPr/>
        </p:nvSpPr>
        <p:spPr bwMode="auto">
          <a:xfrm flipH="1">
            <a:off x="1905612" y="3823315"/>
            <a:ext cx="19803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1981836" y="2416095"/>
            <a:ext cx="2666390" cy="8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EMPLOYEE-MAINTENANCE-TRANSACTION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EMPLOYEE-HOURS-WORKED-TRANSACTION</a:t>
            </a:r>
            <a:endParaRPr lang="en-US" altLang="en-US" sz="1293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6585" name="Text Box 9"/>
          <p:cNvSpPr txBox="1">
            <a:spLocks noChangeArrowheads="1"/>
          </p:cNvSpPr>
          <p:nvPr/>
        </p:nvSpPr>
        <p:spPr bwMode="auto">
          <a:xfrm>
            <a:off x="2058061" y="3964038"/>
            <a:ext cx="1904145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EMPLOYEE-PAYCHECK</a:t>
            </a:r>
          </a:p>
        </p:txBody>
      </p:sp>
      <p:sp>
        <p:nvSpPr>
          <p:cNvPr id="536586" name="Freeform 10"/>
          <p:cNvSpPr>
            <a:spLocks/>
          </p:cNvSpPr>
          <p:nvPr/>
        </p:nvSpPr>
        <p:spPr bwMode="auto">
          <a:xfrm>
            <a:off x="4865172" y="2275373"/>
            <a:ext cx="1993562" cy="987986"/>
          </a:xfrm>
          <a:custGeom>
            <a:avLst/>
            <a:gdLst>
              <a:gd name="T0" fmla="*/ 0 w 1255"/>
              <a:gd name="T1" fmla="*/ 674 h 674"/>
              <a:gd name="T2" fmla="*/ 295 w 1255"/>
              <a:gd name="T3" fmla="*/ 672 h 674"/>
              <a:gd name="T4" fmla="*/ 295 w 1255"/>
              <a:gd name="T5" fmla="*/ 0 h 674"/>
              <a:gd name="T6" fmla="*/ 1255 w 1255"/>
              <a:gd name="T7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" h="674">
                <a:moveTo>
                  <a:pt x="0" y="674"/>
                </a:moveTo>
                <a:lnTo>
                  <a:pt x="295" y="672"/>
                </a:lnTo>
                <a:lnTo>
                  <a:pt x="295" y="0"/>
                </a:lnTo>
                <a:lnTo>
                  <a:pt x="1255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6587" name="Freeform 11"/>
          <p:cNvSpPr>
            <a:spLocks/>
          </p:cNvSpPr>
          <p:nvPr/>
        </p:nvSpPr>
        <p:spPr bwMode="auto">
          <a:xfrm>
            <a:off x="5058665" y="2627178"/>
            <a:ext cx="1789808" cy="914693"/>
          </a:xfrm>
          <a:custGeom>
            <a:avLst/>
            <a:gdLst>
              <a:gd name="T0" fmla="*/ 1127 w 1127"/>
              <a:gd name="T1" fmla="*/ 4 h 624"/>
              <a:gd name="T2" fmla="*/ 317 w 1127"/>
              <a:gd name="T3" fmla="*/ 0 h 624"/>
              <a:gd name="T4" fmla="*/ 317 w 1127"/>
              <a:gd name="T5" fmla="*/ 624 h 624"/>
              <a:gd name="T6" fmla="*/ 0 w 1127"/>
              <a:gd name="T7" fmla="*/ 62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7" h="624">
                <a:moveTo>
                  <a:pt x="1127" y="4"/>
                </a:moveTo>
                <a:lnTo>
                  <a:pt x="317" y="0"/>
                </a:lnTo>
                <a:lnTo>
                  <a:pt x="317" y="624"/>
                </a:lnTo>
                <a:lnTo>
                  <a:pt x="0" y="6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6588" name="Text Box 12"/>
          <p:cNvSpPr txBox="1">
            <a:spLocks noChangeArrowheads="1"/>
          </p:cNvSpPr>
          <p:nvPr/>
        </p:nvSpPr>
        <p:spPr bwMode="auto">
          <a:xfrm>
            <a:off x="5562918" y="3077195"/>
            <a:ext cx="1980369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EMPLOYEE-PAY-RATE-TRANSACTION</a:t>
            </a:r>
          </a:p>
        </p:txBody>
      </p:sp>
      <p:sp>
        <p:nvSpPr>
          <p:cNvPr id="536589" name="Text Box 13"/>
          <p:cNvSpPr txBox="1">
            <a:spLocks noChangeArrowheads="1"/>
          </p:cNvSpPr>
          <p:nvPr/>
        </p:nvSpPr>
        <p:spPr bwMode="auto">
          <a:xfrm>
            <a:off x="4648225" y="1529253"/>
            <a:ext cx="2285267" cy="6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EMPLOYEE-MAINTENANCE-AUDIT-TRAIL</a:t>
            </a:r>
          </a:p>
        </p:txBody>
      </p:sp>
      <p:sp>
        <p:nvSpPr>
          <p:cNvPr id="536590" name="Freeform 14"/>
          <p:cNvSpPr>
            <a:spLocks/>
          </p:cNvSpPr>
          <p:nvPr/>
        </p:nvSpPr>
        <p:spPr bwMode="auto">
          <a:xfrm>
            <a:off x="4891557" y="4034398"/>
            <a:ext cx="1967177" cy="914693"/>
          </a:xfrm>
          <a:custGeom>
            <a:avLst/>
            <a:gdLst>
              <a:gd name="T0" fmla="*/ 0 w 1239"/>
              <a:gd name="T1" fmla="*/ 0 h 624"/>
              <a:gd name="T2" fmla="*/ 279 w 1239"/>
              <a:gd name="T3" fmla="*/ 0 h 624"/>
              <a:gd name="T4" fmla="*/ 279 w 1239"/>
              <a:gd name="T5" fmla="*/ 624 h 624"/>
              <a:gd name="T6" fmla="*/ 1239 w 1239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624">
                <a:moveTo>
                  <a:pt x="0" y="0"/>
                </a:moveTo>
                <a:lnTo>
                  <a:pt x="279" y="0"/>
                </a:lnTo>
                <a:lnTo>
                  <a:pt x="279" y="624"/>
                </a:lnTo>
                <a:lnTo>
                  <a:pt x="1239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6591" name="Freeform 15"/>
          <p:cNvSpPr>
            <a:spLocks/>
          </p:cNvSpPr>
          <p:nvPr/>
        </p:nvSpPr>
        <p:spPr bwMode="auto">
          <a:xfrm>
            <a:off x="5029348" y="3823315"/>
            <a:ext cx="1829386" cy="844332"/>
          </a:xfrm>
          <a:custGeom>
            <a:avLst/>
            <a:gdLst>
              <a:gd name="T0" fmla="*/ 1152 w 1152"/>
              <a:gd name="T1" fmla="*/ 576 h 576"/>
              <a:gd name="T2" fmla="*/ 336 w 1152"/>
              <a:gd name="T3" fmla="*/ 576 h 576"/>
              <a:gd name="T4" fmla="*/ 336 w 1152"/>
              <a:gd name="T5" fmla="*/ 0 h 576"/>
              <a:gd name="T6" fmla="*/ 0 w 1152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576">
                <a:moveTo>
                  <a:pt x="1152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36592" name="Text Box 16"/>
          <p:cNvSpPr txBox="1">
            <a:spLocks noChangeArrowheads="1"/>
          </p:cNvSpPr>
          <p:nvPr/>
        </p:nvSpPr>
        <p:spPr bwMode="auto">
          <a:xfrm>
            <a:off x="5029348" y="5117665"/>
            <a:ext cx="2056593" cy="77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PAYROLL-VOUCHER </a:t>
            </a:r>
          </a:p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PAYROLL-AUDIT-TRAIL</a:t>
            </a:r>
          </a:p>
          <a:p>
            <a:pPr>
              <a:spcBef>
                <a:spcPct val="50000"/>
              </a:spcBef>
            </a:pPr>
            <a:endParaRPr lang="en-US" altLang="en-US" sz="1108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6593" name="Text Box 17"/>
          <p:cNvSpPr txBox="1">
            <a:spLocks noChangeArrowheads="1"/>
          </p:cNvSpPr>
          <p:nvPr/>
        </p:nvSpPr>
        <p:spPr bwMode="auto">
          <a:xfrm>
            <a:off x="5562918" y="3893676"/>
            <a:ext cx="1751696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solidFill>
                  <a:schemeClr val="tx2"/>
                </a:solidFill>
                <a:latin typeface="Times New Roman" panose="02020603050405020304" pitchFamily="18" charset="0"/>
              </a:rPr>
              <a:t>GENERAL-LEDGER-ACCOUNT-NUMBER</a:t>
            </a:r>
          </a:p>
        </p:txBody>
      </p:sp>
      <p:sp>
        <p:nvSpPr>
          <p:cNvPr id="536594" name="Text Box 18"/>
          <p:cNvSpPr txBox="1">
            <a:spLocks noChangeArrowheads="1"/>
          </p:cNvSpPr>
          <p:nvPr/>
        </p:nvSpPr>
        <p:spPr bwMode="auto">
          <a:xfrm>
            <a:off x="5029347" y="478508"/>
            <a:ext cx="2818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Context Diagram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6595" name="Text Box 19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659E29E1-4BD7-42A6-B51A-89C8049F4F9E}" type="slidenum">
              <a:rPr lang="en-US" altLang="en-US" sz="2216"/>
              <a:pPr algn="ctr">
                <a:spcBef>
                  <a:spcPct val="50000"/>
                </a:spcBef>
              </a:pPr>
              <a:t>61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382667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1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bg1"/>
                </a:solidFill>
              </a:rPr>
              <a:t>Functional </a:t>
            </a:r>
            <a:r>
              <a:rPr lang="id-ID" altLang="en-US" b="1" dirty="0" smtClean="0">
                <a:solidFill>
                  <a:schemeClr val="bg1"/>
                </a:solidFill>
              </a:rPr>
              <a:t>P</a:t>
            </a:r>
            <a:r>
              <a:rPr lang="en-US" altLang="en-US" b="1" dirty="0" err="1" smtClean="0">
                <a:solidFill>
                  <a:schemeClr val="bg1"/>
                </a:solidFill>
              </a:rPr>
              <a:t>rimitive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3799495"/>
          </a:xfrm>
        </p:spPr>
        <p:txBody>
          <a:bodyPr/>
          <a:lstStyle/>
          <a:p>
            <a:pPr algn="just"/>
            <a:r>
              <a:rPr lang="en-US" altLang="en-US" b="1" i="1" dirty="0">
                <a:solidFill>
                  <a:schemeClr val="tx1"/>
                </a:solidFill>
              </a:rPr>
              <a:t>Functional primitive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id-ID" altLang="en-US" dirty="0">
                <a:solidFill>
                  <a:schemeClr val="tx1"/>
                </a:solidFill>
              </a:rPr>
              <a:t>Sebuah proses yang tidak jauh didekomposisi menjadi diagram tingkat yang lebih rendah. Ia melakukan hanya satu tugas.</a:t>
            </a:r>
          </a:p>
          <a:p>
            <a:pPr lvl="2" algn="just"/>
            <a:r>
              <a:rPr lang="en-US" altLang="en-US" i="1" dirty="0" smtClean="0">
                <a:solidFill>
                  <a:schemeClr val="tx1"/>
                </a:solidFill>
              </a:rPr>
              <a:t>Bubbles </a:t>
            </a:r>
            <a:r>
              <a:rPr lang="en-US" altLang="en-US" i="1" dirty="0">
                <a:solidFill>
                  <a:schemeClr val="tx1"/>
                </a:solidFill>
              </a:rPr>
              <a:t>1.1.2, 1.1.2, and 1.1.3 are functional primitives.</a:t>
            </a:r>
          </a:p>
          <a:p>
            <a:pPr lvl="1" algn="just"/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/>
          <p:cNvSpPr txBox="1">
            <a:spLocks noChangeArrowheads="1"/>
          </p:cNvSpPr>
          <p:nvPr/>
        </p:nvSpPr>
        <p:spPr bwMode="auto">
          <a:xfrm>
            <a:off x="5562918" y="468260"/>
            <a:ext cx="2361491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216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Diagram 1.1</a:t>
            </a:r>
            <a:endParaRPr lang="en-US" altLang="en-US" sz="2216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53987" name="Group 3"/>
          <p:cNvGrpSpPr>
            <a:grpSpLocks/>
          </p:cNvGrpSpPr>
          <p:nvPr/>
        </p:nvGrpSpPr>
        <p:grpSpPr bwMode="auto">
          <a:xfrm>
            <a:off x="1372041" y="403476"/>
            <a:ext cx="1370574" cy="492527"/>
            <a:chOff x="2352" y="192"/>
            <a:chExt cx="864" cy="336"/>
          </a:xfrm>
        </p:grpSpPr>
        <p:sp>
          <p:nvSpPr>
            <p:cNvPr id="553988" name="Freeform 4"/>
            <p:cNvSpPr>
              <a:spLocks/>
            </p:cNvSpPr>
            <p:nvPr/>
          </p:nvSpPr>
          <p:spPr bwMode="auto">
            <a:xfrm>
              <a:off x="2352" y="192"/>
              <a:ext cx="864" cy="336"/>
            </a:xfrm>
            <a:custGeom>
              <a:avLst/>
              <a:gdLst>
                <a:gd name="T0" fmla="*/ 864 w 864"/>
                <a:gd name="T1" fmla="*/ 0 h 336"/>
                <a:gd name="T2" fmla="*/ 0 w 864"/>
                <a:gd name="T3" fmla="*/ 0 h 336"/>
                <a:gd name="T4" fmla="*/ 0 w 864"/>
                <a:gd name="T5" fmla="*/ 336 h 336"/>
                <a:gd name="T6" fmla="*/ 864 w 86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36">
                  <a:moveTo>
                    <a:pt x="864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53989" name="Text Box 5"/>
            <p:cNvSpPr txBox="1">
              <a:spLocks noChangeArrowheads="1"/>
            </p:cNvSpPr>
            <p:nvPr/>
          </p:nvSpPr>
          <p:spPr bwMode="auto">
            <a:xfrm>
              <a:off x="2400" y="259"/>
              <a:ext cx="76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8" dirty="0">
                  <a:latin typeface="Times New Roman" panose="02020603050405020304" pitchFamily="18" charset="0"/>
                </a:rPr>
                <a:t>EMPLOYEES</a:t>
              </a:r>
            </a:p>
          </p:txBody>
        </p:sp>
      </p:grp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304898" y="1810697"/>
            <a:ext cx="1753162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53991" name="Oval 7"/>
          <p:cNvSpPr>
            <a:spLocks noChangeArrowheads="1"/>
          </p:cNvSpPr>
          <p:nvPr/>
        </p:nvSpPr>
        <p:spPr bwMode="auto">
          <a:xfrm>
            <a:off x="3809757" y="504730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1.1.3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OVERTIME-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HOURS-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WORKED</a:t>
            </a:r>
          </a:p>
        </p:txBody>
      </p:sp>
      <p:sp>
        <p:nvSpPr>
          <p:cNvPr id="553992" name="Oval 8"/>
          <p:cNvSpPr>
            <a:spLocks noChangeArrowheads="1"/>
          </p:cNvSpPr>
          <p:nvPr/>
        </p:nvSpPr>
        <p:spPr bwMode="auto">
          <a:xfrm>
            <a:off x="1448265" y="2092141"/>
            <a:ext cx="1141901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1.1.1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VERIFY-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NUMBER</a:t>
            </a:r>
          </a:p>
        </p:txBody>
      </p:sp>
      <p:sp>
        <p:nvSpPr>
          <p:cNvPr id="553993" name="Oval 9"/>
          <p:cNvSpPr>
            <a:spLocks noChangeArrowheads="1"/>
          </p:cNvSpPr>
          <p:nvPr/>
        </p:nvSpPr>
        <p:spPr bwMode="auto">
          <a:xfrm>
            <a:off x="3809757" y="3499361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1.1.2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REGULAR-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HOURS-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WORKED</a:t>
            </a:r>
          </a:p>
        </p:txBody>
      </p:sp>
      <p:sp>
        <p:nvSpPr>
          <p:cNvPr id="553994" name="Line 10"/>
          <p:cNvSpPr>
            <a:spLocks noChangeShapeType="1"/>
          </p:cNvSpPr>
          <p:nvPr/>
        </p:nvSpPr>
        <p:spPr bwMode="auto">
          <a:xfrm>
            <a:off x="304898" y="2655029"/>
            <a:ext cx="114336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3995" name="Line 11"/>
          <p:cNvSpPr>
            <a:spLocks noChangeShapeType="1"/>
          </p:cNvSpPr>
          <p:nvPr/>
        </p:nvSpPr>
        <p:spPr bwMode="auto">
          <a:xfrm>
            <a:off x="1981836" y="896004"/>
            <a:ext cx="0" cy="119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3996" name="Line 12"/>
          <p:cNvSpPr>
            <a:spLocks noChangeShapeType="1"/>
          </p:cNvSpPr>
          <p:nvPr/>
        </p:nvSpPr>
        <p:spPr bwMode="auto">
          <a:xfrm>
            <a:off x="4953123" y="4062249"/>
            <a:ext cx="396220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3997" name="Line 13"/>
          <p:cNvSpPr>
            <a:spLocks noChangeShapeType="1"/>
          </p:cNvSpPr>
          <p:nvPr/>
        </p:nvSpPr>
        <p:spPr bwMode="auto">
          <a:xfrm>
            <a:off x="4953123" y="5610191"/>
            <a:ext cx="396220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3998" name="Freeform 14"/>
          <p:cNvSpPr>
            <a:spLocks/>
          </p:cNvSpPr>
          <p:nvPr/>
        </p:nvSpPr>
        <p:spPr bwMode="auto">
          <a:xfrm>
            <a:off x="2210509" y="3147556"/>
            <a:ext cx="1599248" cy="844332"/>
          </a:xfrm>
          <a:custGeom>
            <a:avLst/>
            <a:gdLst>
              <a:gd name="T0" fmla="*/ 0 w 1008"/>
              <a:gd name="T1" fmla="*/ 0 h 576"/>
              <a:gd name="T2" fmla="*/ 0 w 1008"/>
              <a:gd name="T3" fmla="*/ 576 h 576"/>
              <a:gd name="T4" fmla="*/ 1008 w 1008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576">
                <a:moveTo>
                  <a:pt x="0" y="0"/>
                </a:moveTo>
                <a:lnTo>
                  <a:pt x="0" y="576"/>
                </a:lnTo>
                <a:lnTo>
                  <a:pt x="1008" y="57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3999" name="Freeform 15"/>
          <p:cNvSpPr>
            <a:spLocks/>
          </p:cNvSpPr>
          <p:nvPr/>
        </p:nvSpPr>
        <p:spPr bwMode="auto">
          <a:xfrm>
            <a:off x="1829387" y="3147556"/>
            <a:ext cx="1980370" cy="2462635"/>
          </a:xfrm>
          <a:custGeom>
            <a:avLst/>
            <a:gdLst>
              <a:gd name="T0" fmla="*/ 0 w 1200"/>
              <a:gd name="T1" fmla="*/ 0 h 1632"/>
              <a:gd name="T2" fmla="*/ 0 w 1200"/>
              <a:gd name="T3" fmla="*/ 1632 h 1632"/>
              <a:gd name="T4" fmla="*/ 1200 w 1200"/>
              <a:gd name="T5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1632">
                <a:moveTo>
                  <a:pt x="0" y="0"/>
                </a:moveTo>
                <a:lnTo>
                  <a:pt x="0" y="1632"/>
                </a:lnTo>
                <a:lnTo>
                  <a:pt x="1200" y="163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4000" name="Freeform 16"/>
          <p:cNvSpPr>
            <a:spLocks/>
          </p:cNvSpPr>
          <p:nvPr/>
        </p:nvSpPr>
        <p:spPr bwMode="auto">
          <a:xfrm>
            <a:off x="2845225" y="4343694"/>
            <a:ext cx="1040757" cy="565820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4001" name="Freeform 17"/>
          <p:cNvSpPr>
            <a:spLocks/>
          </p:cNvSpPr>
          <p:nvPr/>
        </p:nvSpPr>
        <p:spPr bwMode="auto">
          <a:xfrm>
            <a:off x="2895063" y="5888704"/>
            <a:ext cx="1042222" cy="565820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4002" name="Text Box 18"/>
          <p:cNvSpPr txBox="1">
            <a:spLocks noChangeArrowheads="1"/>
          </p:cNvSpPr>
          <p:nvPr/>
        </p:nvSpPr>
        <p:spPr bwMode="auto">
          <a:xfrm>
            <a:off x="5867816" y="3738296"/>
            <a:ext cx="2971286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VALID-REGULAR-HOURS-WORKED</a:t>
            </a:r>
          </a:p>
        </p:txBody>
      </p:sp>
      <p:sp>
        <p:nvSpPr>
          <p:cNvPr id="554003" name="Text Box 19"/>
          <p:cNvSpPr txBox="1">
            <a:spLocks noChangeArrowheads="1"/>
          </p:cNvSpPr>
          <p:nvPr/>
        </p:nvSpPr>
        <p:spPr bwMode="auto">
          <a:xfrm>
            <a:off x="5562918" y="5286239"/>
            <a:ext cx="3352409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VALID-OVERTIME-HOURS-WORKED</a:t>
            </a:r>
          </a:p>
        </p:txBody>
      </p:sp>
      <p:sp>
        <p:nvSpPr>
          <p:cNvPr id="554004" name="Text Box 20"/>
          <p:cNvSpPr txBox="1">
            <a:spLocks noChangeArrowheads="1"/>
          </p:cNvSpPr>
          <p:nvPr/>
        </p:nvSpPr>
        <p:spPr bwMode="auto">
          <a:xfrm>
            <a:off x="2742615" y="5680552"/>
            <a:ext cx="1295815" cy="77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INVALID-OVERTIME-HOURS-WORKED</a:t>
            </a:r>
          </a:p>
        </p:txBody>
      </p:sp>
      <p:sp>
        <p:nvSpPr>
          <p:cNvPr id="554005" name="Text Box 21"/>
          <p:cNvSpPr txBox="1">
            <a:spLocks noChangeArrowheads="1"/>
          </p:cNvSpPr>
          <p:nvPr/>
        </p:nvSpPr>
        <p:spPr bwMode="auto">
          <a:xfrm>
            <a:off x="2742615" y="4132610"/>
            <a:ext cx="1295815" cy="77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INVALID-REGULAR-HOURS-WORKED</a:t>
            </a:r>
          </a:p>
        </p:txBody>
      </p:sp>
      <p:sp>
        <p:nvSpPr>
          <p:cNvPr id="554006" name="Text Box 22"/>
          <p:cNvSpPr txBox="1">
            <a:spLocks noChangeArrowheads="1"/>
          </p:cNvSpPr>
          <p:nvPr/>
        </p:nvSpPr>
        <p:spPr bwMode="auto">
          <a:xfrm>
            <a:off x="2286734" y="3217917"/>
            <a:ext cx="1370574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VALID-REGULAR-HOURS-WORKED</a:t>
            </a:r>
          </a:p>
        </p:txBody>
      </p:sp>
      <p:sp>
        <p:nvSpPr>
          <p:cNvPr id="554007" name="Text Box 23"/>
          <p:cNvSpPr txBox="1">
            <a:spLocks noChangeArrowheads="1"/>
          </p:cNvSpPr>
          <p:nvPr/>
        </p:nvSpPr>
        <p:spPr bwMode="auto">
          <a:xfrm>
            <a:off x="1829387" y="4836220"/>
            <a:ext cx="1370574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VALID-OVERTIIME-HOURS-WORKED</a:t>
            </a:r>
          </a:p>
        </p:txBody>
      </p:sp>
      <p:sp>
        <p:nvSpPr>
          <p:cNvPr id="554008" name="Freeform 24"/>
          <p:cNvSpPr>
            <a:spLocks/>
          </p:cNvSpPr>
          <p:nvPr/>
        </p:nvSpPr>
        <p:spPr bwMode="auto">
          <a:xfrm>
            <a:off x="482267" y="2936473"/>
            <a:ext cx="1042222" cy="565820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4009" name="Text Box 25"/>
          <p:cNvSpPr txBox="1">
            <a:spLocks noChangeArrowheads="1"/>
          </p:cNvSpPr>
          <p:nvPr/>
        </p:nvSpPr>
        <p:spPr bwMode="auto">
          <a:xfrm>
            <a:off x="304898" y="2795751"/>
            <a:ext cx="1295815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INVALID-EMPLOYEE-NUMBER</a:t>
            </a:r>
          </a:p>
        </p:txBody>
      </p:sp>
      <p:grpSp>
        <p:nvGrpSpPr>
          <p:cNvPr id="554010" name="Group 26"/>
          <p:cNvGrpSpPr>
            <a:grpSpLocks/>
          </p:cNvGrpSpPr>
          <p:nvPr/>
        </p:nvGrpSpPr>
        <p:grpSpPr bwMode="auto">
          <a:xfrm>
            <a:off x="2361492" y="1951419"/>
            <a:ext cx="6553835" cy="853127"/>
            <a:chOff x="1488" y="1152"/>
            <a:chExt cx="4128" cy="582"/>
          </a:xfrm>
        </p:grpSpPr>
        <p:sp>
          <p:nvSpPr>
            <p:cNvPr id="554011" name="Text Box 27"/>
            <p:cNvSpPr txBox="1">
              <a:spLocks noChangeArrowheads="1"/>
            </p:cNvSpPr>
            <p:nvPr/>
          </p:nvSpPr>
          <p:spPr bwMode="auto">
            <a:xfrm>
              <a:off x="3984" y="1152"/>
              <a:ext cx="153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108">
                  <a:latin typeface="Times New Roman" panose="02020603050405020304" pitchFamily="18" charset="0"/>
                </a:rPr>
                <a:t>EMPLOYEE-RECORD</a:t>
              </a:r>
            </a:p>
          </p:txBody>
        </p:sp>
        <p:sp>
          <p:nvSpPr>
            <p:cNvPr id="554012" name="Line 28"/>
            <p:cNvSpPr>
              <a:spLocks noChangeShapeType="1"/>
            </p:cNvSpPr>
            <p:nvPr/>
          </p:nvSpPr>
          <p:spPr bwMode="auto">
            <a:xfrm>
              <a:off x="1632" y="1536"/>
              <a:ext cx="39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54013" name="Line 29"/>
            <p:cNvSpPr>
              <a:spLocks noChangeShapeType="1"/>
            </p:cNvSpPr>
            <p:nvPr/>
          </p:nvSpPr>
          <p:spPr bwMode="auto">
            <a:xfrm>
              <a:off x="1632" y="1728"/>
              <a:ext cx="39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54014" name="Text Box 30"/>
            <p:cNvSpPr txBox="1">
              <a:spLocks noChangeArrowheads="1"/>
            </p:cNvSpPr>
            <p:nvPr/>
          </p:nvSpPr>
          <p:spPr bwMode="auto">
            <a:xfrm>
              <a:off x="4224" y="1392"/>
              <a:ext cx="129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108">
                  <a:latin typeface="Times New Roman" panose="02020603050405020304" pitchFamily="18" charset="0"/>
                </a:rPr>
                <a:t>PAY-RATE</a:t>
              </a:r>
            </a:p>
          </p:txBody>
        </p:sp>
        <p:sp>
          <p:nvSpPr>
            <p:cNvPr id="554015" name="Line 31"/>
            <p:cNvSpPr>
              <a:spLocks noChangeShapeType="1"/>
            </p:cNvSpPr>
            <p:nvPr/>
          </p:nvSpPr>
          <p:spPr bwMode="auto">
            <a:xfrm>
              <a:off x="1488" y="1344"/>
              <a:ext cx="4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54016" name="Text Box 32"/>
            <p:cNvSpPr txBox="1">
              <a:spLocks noChangeArrowheads="1"/>
            </p:cNvSpPr>
            <p:nvPr/>
          </p:nvSpPr>
          <p:spPr bwMode="auto">
            <a:xfrm>
              <a:off x="3888" y="1555"/>
              <a:ext cx="163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108">
                  <a:latin typeface="Times New Roman" panose="02020603050405020304" pitchFamily="18" charset="0"/>
                </a:rPr>
                <a:t>EMPLOYEE-NAME-AND-NUMBER</a:t>
              </a:r>
            </a:p>
          </p:txBody>
        </p:sp>
      </p:grpSp>
      <p:sp>
        <p:nvSpPr>
          <p:cNvPr id="554017" name="Text Box 33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5A4594D3-39B4-46CF-9E74-F718C5B24F1E}" type="slidenum">
              <a:rPr lang="en-US" altLang="en-US" sz="2216"/>
              <a:pPr algn="ctr">
                <a:spcBef>
                  <a:spcPct val="50000"/>
                </a:spcBef>
              </a:pPr>
              <a:t>63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351724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Text Box 2"/>
          <p:cNvSpPr txBox="1">
            <a:spLocks noChangeArrowheads="1"/>
          </p:cNvSpPr>
          <p:nvPr/>
        </p:nvSpPr>
        <p:spPr bwMode="auto">
          <a:xfrm>
            <a:off x="5410880" y="510768"/>
            <a:ext cx="23614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Diagram 1.1</a:t>
            </a:r>
            <a:endParaRPr lang="en-US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55011" name="Group 3"/>
          <p:cNvGrpSpPr>
            <a:grpSpLocks/>
          </p:cNvGrpSpPr>
          <p:nvPr/>
        </p:nvGrpSpPr>
        <p:grpSpPr bwMode="auto">
          <a:xfrm>
            <a:off x="1372041" y="403476"/>
            <a:ext cx="1370574" cy="492527"/>
            <a:chOff x="2352" y="192"/>
            <a:chExt cx="864" cy="336"/>
          </a:xfrm>
        </p:grpSpPr>
        <p:sp>
          <p:nvSpPr>
            <p:cNvPr id="555012" name="Freeform 4"/>
            <p:cNvSpPr>
              <a:spLocks/>
            </p:cNvSpPr>
            <p:nvPr/>
          </p:nvSpPr>
          <p:spPr bwMode="auto">
            <a:xfrm>
              <a:off x="2352" y="192"/>
              <a:ext cx="864" cy="336"/>
            </a:xfrm>
            <a:custGeom>
              <a:avLst/>
              <a:gdLst>
                <a:gd name="T0" fmla="*/ 864 w 864"/>
                <a:gd name="T1" fmla="*/ 0 h 336"/>
                <a:gd name="T2" fmla="*/ 0 w 864"/>
                <a:gd name="T3" fmla="*/ 0 h 336"/>
                <a:gd name="T4" fmla="*/ 0 w 864"/>
                <a:gd name="T5" fmla="*/ 336 h 336"/>
                <a:gd name="T6" fmla="*/ 864 w 86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36">
                  <a:moveTo>
                    <a:pt x="864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55013" name="Text Box 5"/>
            <p:cNvSpPr txBox="1">
              <a:spLocks noChangeArrowheads="1"/>
            </p:cNvSpPr>
            <p:nvPr/>
          </p:nvSpPr>
          <p:spPr bwMode="auto">
            <a:xfrm>
              <a:off x="2400" y="259"/>
              <a:ext cx="76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8">
                  <a:latin typeface="Times New Roman" panose="02020603050405020304" pitchFamily="18" charset="0"/>
                </a:rPr>
                <a:t>EMPLOYEES</a:t>
              </a:r>
            </a:p>
          </p:txBody>
        </p:sp>
      </p:grpSp>
      <p:sp>
        <p:nvSpPr>
          <p:cNvPr id="555014" name="Text Box 6"/>
          <p:cNvSpPr txBox="1">
            <a:spLocks noChangeArrowheads="1"/>
          </p:cNvSpPr>
          <p:nvPr/>
        </p:nvSpPr>
        <p:spPr bwMode="auto">
          <a:xfrm>
            <a:off x="304898" y="1810697"/>
            <a:ext cx="1753162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EMPLOYEE-HOURS-WORKED-TRANSACTION</a:t>
            </a:r>
          </a:p>
        </p:txBody>
      </p:sp>
      <p:sp>
        <p:nvSpPr>
          <p:cNvPr id="555015" name="Oval 7"/>
          <p:cNvSpPr>
            <a:spLocks noChangeArrowheads="1"/>
          </p:cNvSpPr>
          <p:nvPr/>
        </p:nvSpPr>
        <p:spPr bwMode="auto">
          <a:xfrm>
            <a:off x="3809757" y="5047303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1.1.3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OVERTIME-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HOURS-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WORKED</a:t>
            </a:r>
          </a:p>
        </p:txBody>
      </p:sp>
      <p:sp>
        <p:nvSpPr>
          <p:cNvPr id="555016" name="Oval 8"/>
          <p:cNvSpPr>
            <a:spLocks noChangeArrowheads="1"/>
          </p:cNvSpPr>
          <p:nvPr/>
        </p:nvSpPr>
        <p:spPr bwMode="auto">
          <a:xfrm>
            <a:off x="1448265" y="2092141"/>
            <a:ext cx="1141901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1.1.1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VERIFY-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EMPLOYEE-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NUMBER</a:t>
            </a:r>
          </a:p>
        </p:txBody>
      </p:sp>
      <p:sp>
        <p:nvSpPr>
          <p:cNvPr id="555017" name="Oval 9"/>
          <p:cNvSpPr>
            <a:spLocks noChangeArrowheads="1"/>
          </p:cNvSpPr>
          <p:nvPr/>
        </p:nvSpPr>
        <p:spPr bwMode="auto">
          <a:xfrm>
            <a:off x="3809757" y="3499361"/>
            <a:ext cx="1143366" cy="10554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1.1.2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EDIT-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REGULAR-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HOURS-</a:t>
            </a:r>
          </a:p>
          <a:p>
            <a:pPr algn="ctr"/>
            <a:r>
              <a:rPr lang="en-US" altLang="en-US" sz="1108">
                <a:latin typeface="Times New Roman" panose="02020603050405020304" pitchFamily="18" charset="0"/>
              </a:rPr>
              <a:t>WORKED</a:t>
            </a:r>
          </a:p>
        </p:txBody>
      </p:sp>
      <p:sp>
        <p:nvSpPr>
          <p:cNvPr id="555018" name="Line 10"/>
          <p:cNvSpPr>
            <a:spLocks noChangeShapeType="1"/>
          </p:cNvSpPr>
          <p:nvPr/>
        </p:nvSpPr>
        <p:spPr bwMode="auto">
          <a:xfrm>
            <a:off x="304898" y="2655029"/>
            <a:ext cx="114336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5019" name="Line 11"/>
          <p:cNvSpPr>
            <a:spLocks noChangeShapeType="1"/>
          </p:cNvSpPr>
          <p:nvPr/>
        </p:nvSpPr>
        <p:spPr bwMode="auto">
          <a:xfrm>
            <a:off x="1981836" y="896004"/>
            <a:ext cx="0" cy="119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5020" name="Line 12"/>
          <p:cNvSpPr>
            <a:spLocks noChangeShapeType="1"/>
          </p:cNvSpPr>
          <p:nvPr/>
        </p:nvSpPr>
        <p:spPr bwMode="auto">
          <a:xfrm>
            <a:off x="4953123" y="4062249"/>
            <a:ext cx="396220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5021" name="Line 13"/>
          <p:cNvSpPr>
            <a:spLocks noChangeShapeType="1"/>
          </p:cNvSpPr>
          <p:nvPr/>
        </p:nvSpPr>
        <p:spPr bwMode="auto">
          <a:xfrm>
            <a:off x="4953123" y="5610191"/>
            <a:ext cx="396220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5022" name="Freeform 14"/>
          <p:cNvSpPr>
            <a:spLocks/>
          </p:cNvSpPr>
          <p:nvPr/>
        </p:nvSpPr>
        <p:spPr bwMode="auto">
          <a:xfrm>
            <a:off x="2210509" y="3147556"/>
            <a:ext cx="1599248" cy="844332"/>
          </a:xfrm>
          <a:custGeom>
            <a:avLst/>
            <a:gdLst>
              <a:gd name="T0" fmla="*/ 0 w 1008"/>
              <a:gd name="T1" fmla="*/ 0 h 576"/>
              <a:gd name="T2" fmla="*/ 0 w 1008"/>
              <a:gd name="T3" fmla="*/ 576 h 576"/>
              <a:gd name="T4" fmla="*/ 1008 w 1008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576">
                <a:moveTo>
                  <a:pt x="0" y="0"/>
                </a:moveTo>
                <a:lnTo>
                  <a:pt x="0" y="576"/>
                </a:lnTo>
                <a:lnTo>
                  <a:pt x="1008" y="57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5023" name="Freeform 15"/>
          <p:cNvSpPr>
            <a:spLocks/>
          </p:cNvSpPr>
          <p:nvPr/>
        </p:nvSpPr>
        <p:spPr bwMode="auto">
          <a:xfrm>
            <a:off x="1829387" y="3147556"/>
            <a:ext cx="1980370" cy="2462635"/>
          </a:xfrm>
          <a:custGeom>
            <a:avLst/>
            <a:gdLst>
              <a:gd name="T0" fmla="*/ 0 w 1200"/>
              <a:gd name="T1" fmla="*/ 0 h 1632"/>
              <a:gd name="T2" fmla="*/ 0 w 1200"/>
              <a:gd name="T3" fmla="*/ 1632 h 1632"/>
              <a:gd name="T4" fmla="*/ 1200 w 1200"/>
              <a:gd name="T5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1632">
                <a:moveTo>
                  <a:pt x="0" y="0"/>
                </a:moveTo>
                <a:lnTo>
                  <a:pt x="0" y="1632"/>
                </a:lnTo>
                <a:lnTo>
                  <a:pt x="1200" y="163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5024" name="Freeform 16"/>
          <p:cNvSpPr>
            <a:spLocks/>
          </p:cNvSpPr>
          <p:nvPr/>
        </p:nvSpPr>
        <p:spPr bwMode="auto">
          <a:xfrm>
            <a:off x="2845225" y="4343694"/>
            <a:ext cx="1040757" cy="565820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5025" name="Freeform 17"/>
          <p:cNvSpPr>
            <a:spLocks/>
          </p:cNvSpPr>
          <p:nvPr/>
        </p:nvSpPr>
        <p:spPr bwMode="auto">
          <a:xfrm>
            <a:off x="2895063" y="5888704"/>
            <a:ext cx="1042222" cy="565820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5026" name="Text Box 18"/>
          <p:cNvSpPr txBox="1">
            <a:spLocks noChangeArrowheads="1"/>
          </p:cNvSpPr>
          <p:nvPr/>
        </p:nvSpPr>
        <p:spPr bwMode="auto">
          <a:xfrm>
            <a:off x="5867816" y="3738296"/>
            <a:ext cx="2971286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VALID-REGULAR-HOURS-WORKED</a:t>
            </a:r>
          </a:p>
        </p:txBody>
      </p:sp>
      <p:sp>
        <p:nvSpPr>
          <p:cNvPr id="555027" name="Text Box 19"/>
          <p:cNvSpPr txBox="1">
            <a:spLocks noChangeArrowheads="1"/>
          </p:cNvSpPr>
          <p:nvPr/>
        </p:nvSpPr>
        <p:spPr bwMode="auto">
          <a:xfrm>
            <a:off x="5562918" y="5286239"/>
            <a:ext cx="3352409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VALID-OVERTIME-HOURS-WORKED</a:t>
            </a:r>
          </a:p>
        </p:txBody>
      </p:sp>
      <p:sp>
        <p:nvSpPr>
          <p:cNvPr id="555028" name="Text Box 20"/>
          <p:cNvSpPr txBox="1">
            <a:spLocks noChangeArrowheads="1"/>
          </p:cNvSpPr>
          <p:nvPr/>
        </p:nvSpPr>
        <p:spPr bwMode="auto">
          <a:xfrm>
            <a:off x="2742615" y="5680552"/>
            <a:ext cx="1295815" cy="77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INVALID-OVERTIME-HOURS-WORKED</a:t>
            </a:r>
          </a:p>
        </p:txBody>
      </p:sp>
      <p:sp>
        <p:nvSpPr>
          <p:cNvPr id="555029" name="Text Box 21"/>
          <p:cNvSpPr txBox="1">
            <a:spLocks noChangeArrowheads="1"/>
          </p:cNvSpPr>
          <p:nvPr/>
        </p:nvSpPr>
        <p:spPr bwMode="auto">
          <a:xfrm>
            <a:off x="2742615" y="4132610"/>
            <a:ext cx="1295815" cy="77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INVALID-REGULAR-HOURS-WORKED</a:t>
            </a:r>
          </a:p>
        </p:txBody>
      </p:sp>
      <p:sp>
        <p:nvSpPr>
          <p:cNvPr id="555030" name="Text Box 22"/>
          <p:cNvSpPr txBox="1">
            <a:spLocks noChangeArrowheads="1"/>
          </p:cNvSpPr>
          <p:nvPr/>
        </p:nvSpPr>
        <p:spPr bwMode="auto">
          <a:xfrm>
            <a:off x="2286734" y="3217917"/>
            <a:ext cx="1370574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 dirty="0">
                <a:latin typeface="Times New Roman" panose="02020603050405020304" pitchFamily="18" charset="0"/>
              </a:rPr>
              <a:t>REGULAR-HOURS-WORKED</a:t>
            </a:r>
          </a:p>
        </p:txBody>
      </p:sp>
      <p:sp>
        <p:nvSpPr>
          <p:cNvPr id="555031" name="Text Box 23"/>
          <p:cNvSpPr txBox="1">
            <a:spLocks noChangeArrowheads="1"/>
          </p:cNvSpPr>
          <p:nvPr/>
        </p:nvSpPr>
        <p:spPr bwMode="auto">
          <a:xfrm>
            <a:off x="1829387" y="4836220"/>
            <a:ext cx="1370574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 dirty="0">
                <a:latin typeface="Times New Roman" panose="02020603050405020304" pitchFamily="18" charset="0"/>
              </a:rPr>
              <a:t>OVERTIIME-HOURS-WORKED</a:t>
            </a:r>
          </a:p>
        </p:txBody>
      </p:sp>
      <p:sp>
        <p:nvSpPr>
          <p:cNvPr id="555032" name="Freeform 24"/>
          <p:cNvSpPr>
            <a:spLocks/>
          </p:cNvSpPr>
          <p:nvPr/>
        </p:nvSpPr>
        <p:spPr bwMode="auto">
          <a:xfrm>
            <a:off x="482267" y="2936473"/>
            <a:ext cx="1042222" cy="565820"/>
          </a:xfrm>
          <a:custGeom>
            <a:avLst/>
            <a:gdLst>
              <a:gd name="T0" fmla="*/ 656 w 656"/>
              <a:gd name="T1" fmla="*/ 0 h 386"/>
              <a:gd name="T2" fmla="*/ 368 w 656"/>
              <a:gd name="T3" fmla="*/ 384 h 386"/>
              <a:gd name="T4" fmla="*/ 0 w 656"/>
              <a:gd name="T5" fmla="*/ 38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6" h="386">
                <a:moveTo>
                  <a:pt x="656" y="0"/>
                </a:moveTo>
                <a:lnTo>
                  <a:pt x="368" y="384"/>
                </a:lnTo>
                <a:lnTo>
                  <a:pt x="0" y="3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555033" name="Text Box 25"/>
          <p:cNvSpPr txBox="1">
            <a:spLocks noChangeArrowheads="1"/>
          </p:cNvSpPr>
          <p:nvPr/>
        </p:nvSpPr>
        <p:spPr bwMode="auto">
          <a:xfrm>
            <a:off x="304898" y="2795751"/>
            <a:ext cx="1295815" cy="6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8">
                <a:latin typeface="Times New Roman" panose="02020603050405020304" pitchFamily="18" charset="0"/>
              </a:rPr>
              <a:t>INVALID-EMPLOYEE-NUMBER</a:t>
            </a:r>
          </a:p>
        </p:txBody>
      </p:sp>
      <p:grpSp>
        <p:nvGrpSpPr>
          <p:cNvPr id="555034" name="Group 26"/>
          <p:cNvGrpSpPr>
            <a:grpSpLocks/>
          </p:cNvGrpSpPr>
          <p:nvPr/>
        </p:nvGrpSpPr>
        <p:grpSpPr bwMode="auto">
          <a:xfrm>
            <a:off x="322331" y="4545979"/>
            <a:ext cx="1419141" cy="499856"/>
            <a:chOff x="218" y="2908"/>
            <a:chExt cx="894" cy="341"/>
          </a:xfrm>
        </p:grpSpPr>
        <p:sp>
          <p:nvSpPr>
            <p:cNvPr id="555035" name="AutoShape 27"/>
            <p:cNvSpPr>
              <a:spLocks noChangeArrowheads="1"/>
            </p:cNvSpPr>
            <p:nvPr/>
          </p:nvSpPr>
          <p:spPr bwMode="auto">
            <a:xfrm>
              <a:off x="233" y="2908"/>
              <a:ext cx="879" cy="327"/>
            </a:xfrm>
            <a:prstGeom prst="wedgeRoundRectCallout">
              <a:avLst>
                <a:gd name="adj1" fmla="val -15792"/>
                <a:gd name="adj2" fmla="val -245255"/>
                <a:gd name="adj3" fmla="val 16667"/>
              </a:avLst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pPr algn="ctr"/>
              <a:r>
                <a:rPr lang="en-US" alt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Error stubs</a:t>
              </a:r>
            </a:p>
          </p:txBody>
        </p:sp>
        <p:sp>
          <p:nvSpPr>
            <p:cNvPr id="555036" name="AutoShape 28"/>
            <p:cNvSpPr>
              <a:spLocks noChangeArrowheads="1"/>
            </p:cNvSpPr>
            <p:nvPr/>
          </p:nvSpPr>
          <p:spPr bwMode="auto">
            <a:xfrm>
              <a:off x="218" y="2922"/>
              <a:ext cx="879" cy="327"/>
            </a:xfrm>
            <a:prstGeom prst="wedgeRoundRectCallout">
              <a:avLst>
                <a:gd name="adj1" fmla="val 106884"/>
                <a:gd name="adj2" fmla="val 12977"/>
                <a:gd name="adj3" fmla="val 16667"/>
              </a:avLst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pPr algn="ctr"/>
              <a:r>
                <a:rPr lang="en-US" alt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Error stubs</a:t>
              </a:r>
            </a:p>
          </p:txBody>
        </p:sp>
        <p:sp>
          <p:nvSpPr>
            <p:cNvPr id="555037" name="AutoShape 29"/>
            <p:cNvSpPr>
              <a:spLocks noChangeArrowheads="1"/>
            </p:cNvSpPr>
            <p:nvPr/>
          </p:nvSpPr>
          <p:spPr bwMode="auto">
            <a:xfrm>
              <a:off x="218" y="2922"/>
              <a:ext cx="879" cy="327"/>
            </a:xfrm>
            <a:prstGeom prst="wedgeRoundRectCallout">
              <a:avLst>
                <a:gd name="adj1" fmla="val 108097"/>
                <a:gd name="adj2" fmla="val 335759"/>
                <a:gd name="adj3" fmla="val 16667"/>
              </a:avLst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8443" anchor="ctr">
              <a:spAutoFit/>
            </a:bodyPr>
            <a:lstStyle/>
            <a:p>
              <a:pPr algn="ctr"/>
              <a:r>
                <a:rPr lang="en-US" altLang="en-US" sz="2216">
                  <a:solidFill>
                    <a:schemeClr val="bg1"/>
                  </a:solidFill>
                  <a:latin typeface="Times New Roman" panose="02020603050405020304" pitchFamily="18" charset="0"/>
                </a:rPr>
                <a:t>Error stubs</a:t>
              </a:r>
            </a:p>
          </p:txBody>
        </p:sp>
      </p:grpSp>
      <p:grpSp>
        <p:nvGrpSpPr>
          <p:cNvPr id="555038" name="Group 30"/>
          <p:cNvGrpSpPr>
            <a:grpSpLocks/>
          </p:cNvGrpSpPr>
          <p:nvPr/>
        </p:nvGrpSpPr>
        <p:grpSpPr bwMode="auto">
          <a:xfrm>
            <a:off x="2361492" y="1951419"/>
            <a:ext cx="6553835" cy="853127"/>
            <a:chOff x="1488" y="1152"/>
            <a:chExt cx="4128" cy="582"/>
          </a:xfrm>
        </p:grpSpPr>
        <p:sp>
          <p:nvSpPr>
            <p:cNvPr id="555039" name="Text Box 31"/>
            <p:cNvSpPr txBox="1">
              <a:spLocks noChangeArrowheads="1"/>
            </p:cNvSpPr>
            <p:nvPr/>
          </p:nvSpPr>
          <p:spPr bwMode="auto">
            <a:xfrm>
              <a:off x="3984" y="1152"/>
              <a:ext cx="153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108">
                  <a:latin typeface="Times New Roman" panose="02020603050405020304" pitchFamily="18" charset="0"/>
                </a:rPr>
                <a:t>EMPLOYEE-RECORD</a:t>
              </a:r>
            </a:p>
          </p:txBody>
        </p:sp>
        <p:sp>
          <p:nvSpPr>
            <p:cNvPr id="555040" name="Line 32"/>
            <p:cNvSpPr>
              <a:spLocks noChangeShapeType="1"/>
            </p:cNvSpPr>
            <p:nvPr/>
          </p:nvSpPr>
          <p:spPr bwMode="auto">
            <a:xfrm>
              <a:off x="1632" y="1536"/>
              <a:ext cx="39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55041" name="Line 33"/>
            <p:cNvSpPr>
              <a:spLocks noChangeShapeType="1"/>
            </p:cNvSpPr>
            <p:nvPr/>
          </p:nvSpPr>
          <p:spPr bwMode="auto">
            <a:xfrm>
              <a:off x="1632" y="1728"/>
              <a:ext cx="39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55042" name="Text Box 34"/>
            <p:cNvSpPr txBox="1">
              <a:spLocks noChangeArrowheads="1"/>
            </p:cNvSpPr>
            <p:nvPr/>
          </p:nvSpPr>
          <p:spPr bwMode="auto">
            <a:xfrm>
              <a:off x="4224" y="1392"/>
              <a:ext cx="129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108">
                  <a:latin typeface="Times New Roman" panose="02020603050405020304" pitchFamily="18" charset="0"/>
                </a:rPr>
                <a:t>PAY-RATE</a:t>
              </a:r>
            </a:p>
          </p:txBody>
        </p:sp>
        <p:sp>
          <p:nvSpPr>
            <p:cNvPr id="555043" name="Line 35"/>
            <p:cNvSpPr>
              <a:spLocks noChangeShapeType="1"/>
            </p:cNvSpPr>
            <p:nvPr/>
          </p:nvSpPr>
          <p:spPr bwMode="auto">
            <a:xfrm>
              <a:off x="1488" y="1344"/>
              <a:ext cx="4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sp>
          <p:nvSpPr>
            <p:cNvPr id="555044" name="Text Box 36"/>
            <p:cNvSpPr txBox="1">
              <a:spLocks noChangeArrowheads="1"/>
            </p:cNvSpPr>
            <p:nvPr/>
          </p:nvSpPr>
          <p:spPr bwMode="auto">
            <a:xfrm>
              <a:off x="3888" y="1555"/>
              <a:ext cx="163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108">
                  <a:latin typeface="Times New Roman" panose="02020603050405020304" pitchFamily="18" charset="0"/>
                </a:rPr>
                <a:t>EMPLOYEE-NAME-AND-NUMBER</a:t>
              </a:r>
            </a:p>
          </p:txBody>
        </p:sp>
      </p:grpSp>
      <p:sp>
        <p:nvSpPr>
          <p:cNvPr id="555045" name="Text Box 37"/>
          <p:cNvSpPr txBox="1">
            <a:spLocks noChangeArrowheads="1"/>
          </p:cNvSpPr>
          <p:nvPr/>
        </p:nvSpPr>
        <p:spPr bwMode="auto">
          <a:xfrm>
            <a:off x="8534205" y="6173079"/>
            <a:ext cx="609795" cy="43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AFB13950-9848-43C3-82B7-3C670AFC463D}" type="slidenum">
              <a:rPr lang="en-US" altLang="en-US" sz="2216"/>
              <a:pPr algn="ctr">
                <a:spcBef>
                  <a:spcPct val="50000"/>
                </a:spcBef>
              </a:pPr>
              <a:t>64</a:t>
            </a:fld>
            <a:endParaRPr lang="en-US" altLang="en-US" sz="2216"/>
          </a:p>
        </p:txBody>
      </p:sp>
    </p:spTree>
    <p:extLst>
      <p:ext uri="{BB962C8B-B14F-4D97-AF65-F5344CB8AC3E}">
        <p14:creationId xmlns:p14="http://schemas.microsoft.com/office/powerpoint/2010/main" val="238555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bg1"/>
                </a:solidFill>
              </a:rPr>
              <a:t>Error </a:t>
            </a:r>
            <a:r>
              <a:rPr lang="id-ID" altLang="en-US" b="1" dirty="0" smtClean="0">
                <a:solidFill>
                  <a:schemeClr val="bg1"/>
                </a:solidFill>
              </a:rPr>
              <a:t>S</a:t>
            </a:r>
            <a:r>
              <a:rPr lang="en-US" altLang="en-US" b="1" dirty="0" smtClean="0">
                <a:solidFill>
                  <a:schemeClr val="bg1"/>
                </a:solidFill>
              </a:rPr>
              <a:t>tub</a:t>
            </a:r>
            <a:r>
              <a:rPr lang="id-ID" altLang="en-US" b="1" dirty="0" smtClean="0">
                <a:solidFill>
                  <a:schemeClr val="bg1"/>
                </a:solidFill>
              </a:rPr>
              <a:t> (1)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332" y="1905000"/>
            <a:ext cx="9154332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b="1" dirty="0">
                <a:solidFill>
                  <a:schemeClr val="tx1"/>
                </a:solidFill>
              </a:rPr>
              <a:t>Error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stub</a:t>
            </a:r>
            <a:r>
              <a:rPr lang="id-ID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–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id-ID" altLang="en-US" sz="2400" dirty="0" smtClean="0">
                <a:solidFill>
                  <a:schemeClr val="tx1"/>
                </a:solidFill>
              </a:rPr>
              <a:t>suatu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catatan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bahwa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kondisi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kesalahan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harus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ditangani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dengan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tidak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ada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rincian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tentang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bagaimana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untuk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menangani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id-ID" altLang="en-US" sz="2400" dirty="0">
                <a:solidFill>
                  <a:schemeClr val="tx1"/>
                </a:solidFill>
              </a:rPr>
              <a:t>Digunakan hanya untuk kesalahan sepele, kesalahan yang belum berhasil masuk ke sebuah file sehingga mereka tidak perlu </a:t>
            </a:r>
            <a:r>
              <a:rPr lang="id-ID" altLang="en-US" sz="2400" dirty="0" smtClean="0">
                <a:solidFill>
                  <a:schemeClr val="tx1"/>
                </a:solidFill>
              </a:rPr>
              <a:t>dilakukan.</a:t>
            </a:r>
            <a:endParaRPr lang="id-ID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chemeClr val="bg1"/>
                </a:solidFill>
              </a:rPr>
              <a:t>Error </a:t>
            </a:r>
            <a:r>
              <a:rPr lang="id-ID" altLang="en-US" sz="4000" b="1" dirty="0">
                <a:solidFill>
                  <a:schemeClr val="bg1"/>
                </a:solidFill>
              </a:rPr>
              <a:t>S</a:t>
            </a:r>
            <a:r>
              <a:rPr lang="en-US" altLang="en-US" sz="4000" b="1" dirty="0">
                <a:solidFill>
                  <a:schemeClr val="bg1"/>
                </a:solidFill>
              </a:rPr>
              <a:t>tub</a:t>
            </a:r>
            <a:r>
              <a:rPr lang="id-ID" altLang="en-US" sz="4000" b="1" dirty="0">
                <a:solidFill>
                  <a:schemeClr val="bg1"/>
                </a:solidFill>
              </a:rPr>
              <a:t> </a:t>
            </a:r>
            <a:r>
              <a:rPr lang="id-ID" altLang="en-US" sz="4000" b="1" dirty="0" smtClean="0">
                <a:solidFill>
                  <a:schemeClr val="bg1"/>
                </a:solidFill>
              </a:rPr>
              <a:t>(2)</a:t>
            </a:r>
            <a:endParaRPr lang="en-US" altLang="en-US" sz="4000" b="1" dirty="0">
              <a:solidFill>
                <a:schemeClr val="bg1"/>
              </a:solidFill>
            </a:endParaRP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6790" y="1828800"/>
            <a:ext cx="916079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Error stubs </a:t>
            </a:r>
            <a:r>
              <a:rPr lang="id-ID" altLang="en-US" sz="2800" dirty="0" smtClean="0">
                <a:solidFill>
                  <a:schemeClr val="tx1"/>
                </a:solidFill>
              </a:rPr>
              <a:t>ditunjukkan hanya pada </a:t>
            </a:r>
            <a:r>
              <a:rPr lang="en-US" altLang="en-US" sz="2800" i="1" dirty="0" smtClean="0">
                <a:solidFill>
                  <a:schemeClr val="tx1"/>
                </a:solidFill>
              </a:rPr>
              <a:t>functional primitives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en-US" sz="2800" i="1" dirty="0" smtClean="0">
                <a:solidFill>
                  <a:schemeClr val="tx1"/>
                </a:solidFill>
              </a:rPr>
              <a:t>Nam</a:t>
            </a:r>
            <a:r>
              <a:rPr lang="id-ID" altLang="en-US" sz="2800" i="1" dirty="0" smtClean="0">
                <a:solidFill>
                  <a:schemeClr val="tx1"/>
                </a:solidFill>
              </a:rPr>
              <a:t>a</a:t>
            </a:r>
            <a:r>
              <a:rPr lang="en-US" altLang="en-US" sz="2800" i="1" dirty="0" smtClean="0">
                <a:solidFill>
                  <a:schemeClr val="tx1"/>
                </a:solidFill>
              </a:rPr>
              <a:t> the </a:t>
            </a:r>
            <a:r>
              <a:rPr lang="en-US" altLang="en-US" sz="2800" i="1" dirty="0">
                <a:solidFill>
                  <a:schemeClr val="tx1"/>
                </a:solidFill>
              </a:rPr>
              <a:t>error stub by the field in error</a:t>
            </a:r>
            <a:r>
              <a:rPr lang="en-US" altLang="en-US" sz="2800" i="1" dirty="0" smtClean="0">
                <a:solidFill>
                  <a:schemeClr val="tx1"/>
                </a:solidFill>
              </a:rPr>
              <a:t>.</a:t>
            </a:r>
            <a:endParaRPr lang="id-ID" altLang="en-US" sz="2800" i="1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Ex: Field Employee Number: Invalid Employee Number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8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Balancing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tx1"/>
                </a:solidFill>
              </a:rPr>
              <a:t>Pengecualian ketiga (3rd) </a:t>
            </a:r>
            <a:r>
              <a:rPr lang="id-ID" dirty="0" smtClean="0">
                <a:solidFill>
                  <a:schemeClr val="tx1"/>
                </a:solidFill>
              </a:rPr>
              <a:t>dari aturan </a:t>
            </a:r>
            <a:r>
              <a:rPr lang="id-ID" i="1" dirty="0" smtClean="0">
                <a:solidFill>
                  <a:schemeClr val="tx1"/>
                </a:solidFill>
              </a:rPr>
              <a:t>balancing</a:t>
            </a:r>
            <a:r>
              <a:rPr lang="id-ID" dirty="0" smtClean="0">
                <a:solidFill>
                  <a:schemeClr val="tx1"/>
                </a:solidFill>
              </a:rPr>
              <a:t>: </a:t>
            </a:r>
            <a:r>
              <a:rPr lang="id-ID" dirty="0">
                <a:solidFill>
                  <a:schemeClr val="tx1"/>
                </a:solidFill>
              </a:rPr>
              <a:t>karena mereka akan ditampilkan pada tingkat yang lebih rendah tetapi tidak pada yang lebih tinggi.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337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Contoh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Kasus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Suatu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perusahaan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memiliki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ide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terobosan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tentang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produk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baru</a:t>
            </a:r>
            <a:r>
              <a:rPr lang="en-US" dirty="0" smtClean="0">
                <a:solidFill>
                  <a:schemeClr val="tx1"/>
                </a:solidFill>
              </a:rPr>
              <a:t> “</a:t>
            </a:r>
            <a:r>
              <a:rPr lang="en-US" dirty="0" err="1" smtClean="0">
                <a:solidFill>
                  <a:schemeClr val="tx1"/>
                </a:solidFill>
              </a:rPr>
              <a:t>produk-produk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pengelola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rumah</a:t>
            </a:r>
            <a:r>
              <a:rPr lang="en-US" dirty="0" smtClean="0">
                <a:solidFill>
                  <a:schemeClr val="tx1"/>
                </a:solidFill>
              </a:rPr>
              <a:t>” yang </a:t>
            </a:r>
            <a:r>
              <a:rPr lang="en-US" dirty="0" err="1" smtClean="0">
                <a:solidFill>
                  <a:schemeClr val="tx1"/>
                </a:solidFill>
              </a:rPr>
              <a:t>disebut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SafeHome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Teknologinya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antarmuka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nirkabel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protokol</a:t>
            </a:r>
            <a:r>
              <a:rPr lang="en-US" dirty="0" smtClean="0">
                <a:solidFill>
                  <a:schemeClr val="tx1"/>
                </a:solidFill>
              </a:rPr>
              <a:t> 802.11g yang </a:t>
            </a:r>
            <a:r>
              <a:rPr lang="en-US" dirty="0" err="1" smtClean="0">
                <a:solidFill>
                  <a:schemeClr val="tx1"/>
                </a:solidFill>
              </a:rPr>
              <a:t>memungkinkan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pemilik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rumah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pemilik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bisnis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kecil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mengendalikan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komputer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pribadi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memantau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keamanan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pengawasan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rumah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Contoh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Kasus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lanj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85874"/>
            <a:ext cx="8153400" cy="4967326"/>
          </a:xfrm>
        </p:spPr>
        <p:txBody>
          <a:bodyPr/>
          <a:lstStyle/>
          <a:p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keamanan</a:t>
            </a:r>
            <a:r>
              <a:rPr lang="en-US" sz="2400" dirty="0" smtClean="0"/>
              <a:t> </a:t>
            </a:r>
            <a:r>
              <a:rPr lang="en-US" sz="2400" dirty="0" err="1" smtClean="0"/>
              <a:t>SafeHome</a:t>
            </a:r>
            <a:r>
              <a:rPr lang="en-US" sz="2400" dirty="0" smtClean="0"/>
              <a:t>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pemilik</a:t>
            </a:r>
            <a:r>
              <a:rPr lang="en-US" sz="2400" dirty="0" smtClean="0"/>
              <a:t> </a:t>
            </a:r>
            <a:r>
              <a:rPr lang="en-US" sz="2400" dirty="0" err="1" smtClean="0"/>
              <a:t>rumah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u="sng" dirty="0" err="1" smtClean="0">
                <a:solidFill>
                  <a:srgbClr val="FF0000"/>
                </a:solidFill>
              </a:rPr>
              <a:t>melakukan</a:t>
            </a:r>
            <a:r>
              <a:rPr lang="en-US" sz="2400" u="sng" dirty="0" smtClean="0">
                <a:solidFill>
                  <a:srgbClr val="FF0000"/>
                </a:solidFill>
              </a:rPr>
              <a:t> </a:t>
            </a:r>
            <a:r>
              <a:rPr lang="en-US" sz="2400" u="sng" dirty="0" err="1" smtClean="0">
                <a:solidFill>
                  <a:srgbClr val="FF0000"/>
                </a:solidFill>
              </a:rPr>
              <a:t>konfigurasi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keamanan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diinstal</a:t>
            </a:r>
            <a:endParaRPr lang="en-US" sz="2400" dirty="0" smtClean="0"/>
          </a:p>
          <a:p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pemilik</a:t>
            </a:r>
            <a:r>
              <a:rPr lang="en-US" sz="2400" dirty="0" smtClean="0"/>
              <a:t> </a:t>
            </a:r>
            <a:r>
              <a:rPr lang="en-US" sz="2400" dirty="0" err="1" smtClean="0"/>
              <a:t>rumah</a:t>
            </a:r>
            <a:r>
              <a:rPr lang="en-US" sz="2400" dirty="0" smtClean="0"/>
              <a:t> </a:t>
            </a:r>
            <a:r>
              <a:rPr lang="en-US" sz="2400" u="sng" dirty="0" err="1" smtClean="0">
                <a:solidFill>
                  <a:srgbClr val="FF0000"/>
                </a:solidFill>
              </a:rPr>
              <a:t>memantau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u="sng" dirty="0" smtClean="0">
                <a:solidFill>
                  <a:srgbClr val="FFFF00"/>
                </a:solidFill>
              </a:rPr>
              <a:t>sensor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terhubung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keamanan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u="sng" dirty="0" smtClean="0">
                <a:solidFill>
                  <a:srgbClr val="FFFF00"/>
                </a:solidFill>
              </a:rPr>
              <a:t>panel </a:t>
            </a:r>
            <a:r>
              <a:rPr lang="en-US" sz="2400" u="sng" dirty="0" err="1" smtClean="0">
                <a:solidFill>
                  <a:srgbClr val="FFFF00"/>
                </a:solidFill>
              </a:rPr>
              <a:t>kendali</a:t>
            </a:r>
            <a:endParaRPr lang="en-US" sz="2400" u="sng" dirty="0" smtClean="0">
              <a:solidFill>
                <a:srgbClr val="FFFF00"/>
              </a:solidFill>
            </a:endParaRPr>
          </a:p>
          <a:p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pemilik</a:t>
            </a:r>
            <a:r>
              <a:rPr lang="en-US" sz="2400" dirty="0" smtClean="0"/>
              <a:t> </a:t>
            </a:r>
            <a:r>
              <a:rPr lang="en-US" sz="2400" dirty="0" err="1" smtClean="0"/>
              <a:t>rumah</a:t>
            </a:r>
            <a:r>
              <a:rPr lang="en-US" sz="2400" dirty="0" smtClean="0"/>
              <a:t> </a:t>
            </a:r>
            <a:r>
              <a:rPr lang="en-US" sz="2400" u="sng" dirty="0" err="1" smtClean="0">
                <a:solidFill>
                  <a:srgbClr val="FF0000"/>
                </a:solidFill>
              </a:rPr>
              <a:t>berinteraksi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u="sng" dirty="0" err="1" smtClean="0">
                <a:solidFill>
                  <a:srgbClr val="FF0000"/>
                </a:solidFill>
              </a:rPr>
              <a:t>menerima</a:t>
            </a:r>
            <a:r>
              <a:rPr lang="en-US" sz="2400" u="sng" dirty="0" smtClean="0">
                <a:solidFill>
                  <a:srgbClr val="FF0000"/>
                </a:solidFill>
              </a:rPr>
              <a:t> </a:t>
            </a:r>
            <a:r>
              <a:rPr lang="en-US" sz="2400" u="sng" dirty="0" err="1" smtClean="0">
                <a:solidFill>
                  <a:srgbClr val="FF0000"/>
                </a:solidFill>
              </a:rPr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web browser,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pribadi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penel</a:t>
            </a:r>
            <a:r>
              <a:rPr lang="en-US" sz="2400" dirty="0" smtClean="0"/>
              <a:t> </a:t>
            </a:r>
            <a:r>
              <a:rPr lang="en-US" sz="2400" dirty="0" err="1" smtClean="0"/>
              <a:t>kendali</a:t>
            </a:r>
            <a:endParaRPr lang="en-US" sz="2400" dirty="0" smtClean="0"/>
          </a:p>
          <a:p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u="sng" dirty="0" smtClean="0">
                <a:solidFill>
                  <a:srgbClr val="FFFF00"/>
                </a:solidFill>
              </a:rPr>
              <a:t>sensor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nomer</a:t>
            </a:r>
            <a:r>
              <a:rPr lang="en-US" sz="2400" dirty="0" smtClean="0"/>
              <a:t> &amp; </a:t>
            </a:r>
            <a:r>
              <a:rPr lang="en-US" sz="2400" dirty="0" err="1" smtClean="0"/>
              <a:t>jenisnya</a:t>
            </a:r>
            <a:r>
              <a:rPr lang="en-US" sz="2400" dirty="0" smtClean="0"/>
              <a:t>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kata</a:t>
            </a:r>
            <a:r>
              <a:rPr lang="en-US" sz="2400" dirty="0" smtClean="0"/>
              <a:t> </a:t>
            </a:r>
            <a:r>
              <a:rPr lang="en-US" sz="2400" dirty="0" err="1" smtClean="0"/>
              <a:t>sandi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u="sng" dirty="0" err="1" smtClean="0">
                <a:solidFill>
                  <a:srgbClr val="FF0000"/>
                </a:solidFill>
              </a:rPr>
              <a:t>mengaktifkan</a:t>
            </a:r>
            <a:r>
              <a:rPr lang="en-US" sz="2400" u="sng" dirty="0" smtClean="0">
                <a:solidFill>
                  <a:srgbClr val="FF0000"/>
                </a:solidFill>
              </a:rPr>
              <a:t>/</a:t>
            </a:r>
            <a:r>
              <a:rPr lang="en-US" sz="2400" u="sng" dirty="0" err="1" smtClean="0">
                <a:solidFill>
                  <a:srgbClr val="FF0000"/>
                </a:solidFill>
              </a:rPr>
              <a:t>menonaktifkan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0504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929" y="228600"/>
            <a:ext cx="86868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Langkah-Langkah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Kebutuhan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-17929" y="1981200"/>
            <a:ext cx="9161929" cy="5334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Pemodelan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of Analysis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Membentuk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hasil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pemahaman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kebutuhan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menjadi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model-model (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alat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bantu)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kebutuhan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nantinya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dasar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perancangan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Pembuatan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laporan</a:t>
            </a:r>
            <a:endParaRPr lang="en-US" sz="2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Pembuatan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laporan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format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berisi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hasil-hasil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setiap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langkah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kebutuhan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2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Contoh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Kasus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lanj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600200"/>
            <a:ext cx="8153400" cy="5000660"/>
          </a:xfrm>
        </p:spPr>
        <p:txBody>
          <a:bodyPr/>
          <a:lstStyle/>
          <a:p>
            <a:r>
              <a:rPr lang="en-US" sz="2800" u="sng" dirty="0" err="1" smtClean="0">
                <a:solidFill>
                  <a:srgbClr val="FFFF00"/>
                </a:solidFill>
              </a:rPr>
              <a:t>Nomer</a:t>
            </a:r>
            <a:r>
              <a:rPr lang="en-US" sz="2800" u="sng" dirty="0" smtClean="0">
                <a:solidFill>
                  <a:srgbClr val="FFFF00"/>
                </a:solidFill>
              </a:rPr>
              <a:t> </a:t>
            </a:r>
            <a:r>
              <a:rPr lang="en-US" sz="2800" u="sng" dirty="0" err="1" smtClean="0">
                <a:solidFill>
                  <a:srgbClr val="FFFF00"/>
                </a:solidFill>
              </a:rPr>
              <a:t>telepon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 </a:t>
            </a:r>
            <a:r>
              <a:rPr lang="en-US" sz="2800" dirty="0" err="1" smtClean="0"/>
              <a:t>masukan</a:t>
            </a:r>
            <a:r>
              <a:rPr lang="en-US" sz="2800" dirty="0" smtClean="0"/>
              <a:t> (input)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pemanggilan</a:t>
            </a:r>
            <a:r>
              <a:rPr lang="en-US" sz="2800" dirty="0" smtClean="0"/>
              <a:t> </a:t>
            </a:r>
            <a:r>
              <a:rPr lang="en-US" sz="2800" dirty="0" err="1" smtClean="0"/>
              <a:t>telepon</a:t>
            </a:r>
            <a:r>
              <a:rPr lang="en-US" sz="2800" dirty="0" smtClean="0"/>
              <a:t> </a:t>
            </a:r>
            <a:r>
              <a:rPr lang="en-US" sz="2800" dirty="0" err="1" smtClean="0"/>
              <a:t>saat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event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FFFF00"/>
                </a:solidFill>
              </a:rPr>
              <a:t>sensor</a:t>
            </a:r>
            <a:r>
              <a:rPr lang="en-US" sz="2800" dirty="0" smtClean="0"/>
              <a:t> </a:t>
            </a:r>
            <a:r>
              <a:rPr lang="en-US" sz="2800" dirty="0" err="1" smtClean="0"/>
              <a:t>terjadi</a:t>
            </a:r>
            <a:endParaRPr lang="en-US" sz="2800" dirty="0" smtClean="0"/>
          </a:p>
          <a:p>
            <a:r>
              <a:rPr lang="en-US" sz="2800" dirty="0" err="1" smtClean="0"/>
              <a:t>Saat</a:t>
            </a:r>
            <a:r>
              <a:rPr lang="en-US" sz="2800" dirty="0" smtClean="0"/>
              <a:t> event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FFFF00"/>
                </a:solidFill>
              </a:rPr>
              <a:t>sensor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,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yang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SafeHome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u="sng" dirty="0" err="1" smtClean="0">
                <a:solidFill>
                  <a:srgbClr val="FF0000"/>
                </a:solidFill>
              </a:rPr>
              <a:t>mengaktifkan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FFFF00"/>
                </a:solidFill>
              </a:rPr>
              <a:t>alarm </a:t>
            </a:r>
            <a:r>
              <a:rPr lang="en-US" sz="2800" u="sng" dirty="0" err="1" smtClean="0">
                <a:solidFill>
                  <a:srgbClr val="FFFF00"/>
                </a:solidFill>
              </a:rPr>
              <a:t>suara</a:t>
            </a:r>
            <a:endParaRPr lang="en-US" sz="2800" u="sng" dirty="0" smtClean="0">
              <a:solidFill>
                <a:srgbClr val="FFFF00"/>
              </a:solidFill>
            </a:endParaRPr>
          </a:p>
          <a:p>
            <a:r>
              <a:rPr lang="en-US" sz="2800" dirty="0" err="1" smtClean="0"/>
              <a:t>Informasi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ditampilkan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web browser,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pribadi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penel</a:t>
            </a:r>
            <a:r>
              <a:rPr lang="en-US" sz="2800" dirty="0" smtClean="0"/>
              <a:t> </a:t>
            </a:r>
            <a:r>
              <a:rPr lang="en-US" sz="2800" dirty="0" err="1" smtClean="0"/>
              <a:t>kendali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antarmuka</a:t>
            </a:r>
            <a:r>
              <a:rPr lang="en-US" sz="2800" dirty="0" smtClean="0"/>
              <a:t>,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u="sng" dirty="0" err="1" smtClean="0">
                <a:solidFill>
                  <a:srgbClr val="FF0000"/>
                </a:solidFill>
              </a:rPr>
              <a:t>menampilkan</a:t>
            </a:r>
            <a:r>
              <a:rPr lang="en-US" sz="2800" dirty="0" smtClean="0"/>
              <a:t> </a:t>
            </a:r>
            <a:r>
              <a:rPr lang="en-US" sz="2800" dirty="0" err="1" smtClean="0"/>
              <a:t>pesan-pesan</a:t>
            </a:r>
            <a:r>
              <a:rPr lang="en-US" sz="2800" dirty="0" smtClean="0"/>
              <a:t> </a:t>
            </a:r>
            <a:r>
              <a:rPr lang="en-US" sz="2800" dirty="0" err="1" smtClean="0"/>
              <a:t>masukan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status </a:t>
            </a:r>
            <a:r>
              <a:rPr lang="en-US" sz="2800" u="sng" dirty="0" err="1" smtClean="0">
                <a:solidFill>
                  <a:srgbClr val="FFFF00"/>
                </a:solidFill>
              </a:rPr>
              <a:t>penel</a:t>
            </a:r>
            <a:r>
              <a:rPr lang="en-US" sz="2800" u="sng" dirty="0" smtClean="0">
                <a:solidFill>
                  <a:srgbClr val="FFFF00"/>
                </a:solidFill>
              </a:rPr>
              <a:t> </a:t>
            </a:r>
            <a:r>
              <a:rPr lang="en-US" sz="2800" u="sng" dirty="0" err="1" smtClean="0">
                <a:solidFill>
                  <a:srgbClr val="FFFF00"/>
                </a:solidFill>
              </a:rPr>
              <a:t>kendali</a:t>
            </a:r>
            <a:endParaRPr lang="en-US" sz="2800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2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Menyusun</a:t>
            </a:r>
            <a:r>
              <a:rPr lang="en-US" dirty="0" smtClean="0">
                <a:solidFill>
                  <a:schemeClr val="bg1"/>
                </a:solidFill>
              </a:rPr>
              <a:t> DFD – </a:t>
            </a:r>
            <a:r>
              <a:rPr lang="en-US" dirty="0" err="1" smtClean="0">
                <a:solidFill>
                  <a:schemeClr val="bg1"/>
                </a:solidFill>
              </a:rPr>
              <a:t>Analisis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Bagaimana</a:t>
            </a:r>
            <a:r>
              <a:rPr lang="en-US" sz="2800" dirty="0" smtClean="0"/>
              <a:t> DFD-</a:t>
            </a:r>
            <a:r>
              <a:rPr lang="en-US" sz="2800" dirty="0" err="1" smtClean="0"/>
              <a:t>nya</a:t>
            </a:r>
            <a:r>
              <a:rPr lang="en-US" sz="2800" dirty="0" smtClean="0"/>
              <a:t>?</a:t>
            </a:r>
          </a:p>
          <a:p>
            <a:r>
              <a:rPr lang="en-US" sz="2800" dirty="0" err="1" smtClean="0"/>
              <a:t>Siapa</a:t>
            </a:r>
            <a:r>
              <a:rPr lang="en-US" sz="2800" dirty="0" smtClean="0"/>
              <a:t> </a:t>
            </a:r>
            <a:r>
              <a:rPr lang="en-US" sz="2800" dirty="0" err="1" smtClean="0"/>
              <a:t>penghasil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?</a:t>
            </a:r>
          </a:p>
          <a:p>
            <a:r>
              <a:rPr lang="en-US" sz="2800" dirty="0" err="1" smtClean="0"/>
              <a:t>Siapa</a:t>
            </a:r>
            <a:r>
              <a:rPr lang="en-US" sz="2800" dirty="0" smtClean="0"/>
              <a:t> </a:t>
            </a:r>
            <a:r>
              <a:rPr lang="en-US" sz="2800" dirty="0" err="1" smtClean="0"/>
              <a:t>penerima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?</a:t>
            </a:r>
          </a:p>
          <a:p>
            <a:r>
              <a:rPr lang="en-US" sz="2800" dirty="0" err="1" smtClean="0"/>
              <a:t>Apa</a:t>
            </a:r>
            <a:r>
              <a:rPr lang="en-US" sz="2800" dirty="0" smtClean="0"/>
              <a:t>/</a:t>
            </a:r>
            <a:r>
              <a:rPr lang="en-US" sz="2800" dirty="0" err="1" smtClean="0"/>
              <a:t>siapa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terlibat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?</a:t>
            </a:r>
          </a:p>
          <a:p>
            <a:r>
              <a:rPr lang="en-US" sz="2800" dirty="0" err="1" smtClean="0"/>
              <a:t>Fungsional</a:t>
            </a:r>
            <a:r>
              <a:rPr lang="en-US" sz="2800" dirty="0" smtClean="0"/>
              <a:t> </a:t>
            </a:r>
            <a:r>
              <a:rPr lang="en-US" sz="2800" dirty="0" err="1" smtClean="0"/>
              <a:t>apa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dimiliki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dikembangkan</a:t>
            </a:r>
            <a:r>
              <a:rPr lang="en-US" sz="2800" dirty="0" smtClean="0"/>
              <a:t>?</a:t>
            </a:r>
          </a:p>
          <a:p>
            <a:r>
              <a:rPr lang="en-US" sz="2800" dirty="0" err="1" smtClean="0"/>
              <a:t>Perintah</a:t>
            </a:r>
            <a:r>
              <a:rPr lang="en-US" sz="2800" dirty="0" smtClean="0"/>
              <a:t> </a:t>
            </a:r>
            <a:r>
              <a:rPr lang="en-US" sz="2800" dirty="0" err="1" smtClean="0"/>
              <a:t>apa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?</a:t>
            </a:r>
          </a:p>
          <a:p>
            <a:r>
              <a:rPr lang="en-US" sz="2800" dirty="0" err="1" smtClean="0"/>
              <a:t>Kemana</a:t>
            </a:r>
            <a:r>
              <a:rPr lang="en-US" sz="2800" dirty="0" smtClean="0"/>
              <a:t> </a:t>
            </a:r>
            <a:r>
              <a:rPr lang="en-US" sz="2800" dirty="0" err="1" smtClean="0"/>
              <a:t>perintah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muncul</a:t>
            </a:r>
            <a:r>
              <a:rPr lang="en-US" sz="2800" dirty="0" smtClean="0"/>
              <a:t>?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siapa</a:t>
            </a:r>
            <a:r>
              <a:rPr lang="en-US" sz="2800" dirty="0" smtClean="0"/>
              <a:t> </a:t>
            </a:r>
            <a:r>
              <a:rPr lang="en-US" sz="2800" dirty="0" err="1" smtClean="0"/>
              <a:t>penerimanya</a:t>
            </a:r>
            <a:r>
              <a:rPr lang="en-US" sz="2800" dirty="0" smtClean="0"/>
              <a:t>?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873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Menyusun</a:t>
            </a:r>
            <a:r>
              <a:rPr lang="en-US" dirty="0" smtClean="0">
                <a:solidFill>
                  <a:schemeClr val="bg1"/>
                </a:solidFill>
              </a:rPr>
              <a:t> DFD – </a:t>
            </a:r>
            <a:r>
              <a:rPr lang="en-US" dirty="0" err="1" smtClean="0">
                <a:solidFill>
                  <a:schemeClr val="bg1"/>
                </a:solidFill>
              </a:rPr>
              <a:t>Analisis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1. </a:t>
            </a:r>
            <a:r>
              <a:rPr lang="en-US" sz="2400" dirty="0" err="1" smtClean="0"/>
              <a:t>Pisahkan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kata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benda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Entitas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&amp;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kata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kerja</a:t>
            </a:r>
            <a:r>
              <a:rPr lang="en-US" sz="2400" dirty="0" smtClean="0"/>
              <a:t> (</a:t>
            </a:r>
            <a:r>
              <a:rPr lang="en-US" sz="2400" dirty="0" err="1" smtClean="0"/>
              <a:t>aktifitas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Aktifitas-aktifitas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konfigurasi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 smtClean="0"/>
              <a:t>penel</a:t>
            </a:r>
            <a:r>
              <a:rPr lang="en-US" sz="2000" dirty="0" smtClean="0"/>
              <a:t> </a:t>
            </a:r>
            <a:r>
              <a:rPr lang="en-US" sz="2000" dirty="0" err="1" smtClean="0"/>
              <a:t>kendali</a:t>
            </a:r>
            <a:endParaRPr lang="en-US" sz="2000" dirty="0" smtClean="0"/>
          </a:p>
          <a:p>
            <a:pPr lvl="1"/>
            <a:r>
              <a:rPr lang="en-US" sz="2000" dirty="0" err="1" smtClean="0"/>
              <a:t>Memantau</a:t>
            </a:r>
            <a:r>
              <a:rPr lang="en-US" sz="2000" dirty="0" smtClean="0"/>
              <a:t> sensor-sensor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panel </a:t>
            </a:r>
            <a:r>
              <a:rPr lang="en-US" sz="2000" dirty="0" err="1" smtClean="0"/>
              <a:t>kendali</a:t>
            </a:r>
            <a:endParaRPr lang="en-US" sz="2000" dirty="0" smtClean="0"/>
          </a:p>
          <a:p>
            <a:pPr lvl="1"/>
            <a:r>
              <a:rPr lang="en-US" sz="2000" dirty="0" err="1" smtClean="0"/>
              <a:t>Berinteraksi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panel </a:t>
            </a:r>
            <a:r>
              <a:rPr lang="en-US" sz="2000" dirty="0" err="1" smtClean="0"/>
              <a:t>kendali</a:t>
            </a:r>
            <a:endParaRPr lang="en-US" sz="2000" dirty="0" smtClean="0"/>
          </a:p>
          <a:p>
            <a:pPr lvl="1"/>
            <a:r>
              <a:rPr lang="en-US" sz="2000" dirty="0" err="1" smtClean="0"/>
              <a:t>Mangaktifkan</a:t>
            </a:r>
            <a:r>
              <a:rPr lang="en-US" sz="2000" dirty="0" smtClean="0"/>
              <a:t>/</a:t>
            </a:r>
            <a:r>
              <a:rPr lang="en-US" sz="2000" dirty="0" err="1" smtClean="0"/>
              <a:t>mnonaktifkan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panel </a:t>
            </a:r>
            <a:r>
              <a:rPr lang="en-US" sz="2000" dirty="0" err="1" smtClean="0"/>
              <a:t>kendali</a:t>
            </a:r>
            <a:endParaRPr lang="en-US" sz="2000" dirty="0" smtClean="0"/>
          </a:p>
          <a:p>
            <a:pPr lvl="1"/>
            <a:r>
              <a:rPr lang="en-US" sz="2000" dirty="0" smtClean="0"/>
              <a:t>Sensor-sensor </a:t>
            </a:r>
            <a:r>
              <a:rPr lang="en-US" sz="2000" dirty="0" err="1" smtClean="0"/>
              <a:t>mengaktifkan</a:t>
            </a:r>
            <a:r>
              <a:rPr lang="en-US" sz="2000" dirty="0" smtClean="0"/>
              <a:t> alarm</a:t>
            </a:r>
          </a:p>
          <a:p>
            <a:pPr lvl="1"/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penggilan</a:t>
            </a:r>
            <a:r>
              <a:rPr lang="en-US" sz="2000" dirty="0" smtClean="0"/>
              <a:t> </a:t>
            </a:r>
            <a:r>
              <a:rPr lang="en-US" sz="2000" dirty="0" err="1" smtClean="0"/>
              <a:t>telpon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even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sensor</a:t>
            </a:r>
          </a:p>
          <a:p>
            <a:pPr lvl="1"/>
            <a:r>
              <a:rPr lang="en-US" sz="2000" dirty="0" err="1" smtClean="0"/>
              <a:t>Menampilkan</a:t>
            </a:r>
            <a:r>
              <a:rPr lang="en-US" sz="2000" dirty="0" smtClean="0"/>
              <a:t>  </a:t>
            </a:r>
            <a:r>
              <a:rPr lang="en-US" sz="2000" dirty="0" err="1" smtClean="0"/>
              <a:t>pesan-pesan</a:t>
            </a:r>
            <a:r>
              <a:rPr lang="en-US" sz="2000" dirty="0" smtClean="0"/>
              <a:t> &amp;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(status)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antarmuka</a:t>
            </a:r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8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Menyusun</a:t>
            </a:r>
            <a:r>
              <a:rPr lang="en-US" dirty="0" smtClean="0">
                <a:solidFill>
                  <a:schemeClr val="bg1"/>
                </a:solidFill>
              </a:rPr>
              <a:t> DFD – </a:t>
            </a:r>
            <a:r>
              <a:rPr lang="en-US" dirty="0" err="1" smtClean="0">
                <a:solidFill>
                  <a:schemeClr val="bg1"/>
                </a:solidFill>
              </a:rPr>
              <a:t>Analisis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Perintah</a:t>
            </a:r>
            <a:r>
              <a:rPr lang="en-US" dirty="0" smtClean="0"/>
              <a:t>/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Panel </a:t>
            </a:r>
            <a:r>
              <a:rPr lang="en-US" dirty="0" err="1" smtClean="0"/>
              <a:t>Kendali</a:t>
            </a:r>
            <a:r>
              <a:rPr lang="en-US" dirty="0" smtClean="0"/>
              <a:t>, Sensor-sensor</a:t>
            </a:r>
          </a:p>
          <a:p>
            <a:endParaRPr lang="id-ID" dirty="0" smtClean="0"/>
          </a:p>
          <a:p>
            <a:r>
              <a:rPr lang="en-US" dirty="0" err="1" smtClean="0"/>
              <a:t>Penerima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/</a:t>
            </a:r>
            <a:r>
              <a:rPr lang="en-US" dirty="0" err="1" smtClean="0"/>
              <a:t>informasi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Alarm, </a:t>
            </a:r>
            <a:r>
              <a:rPr lang="en-US" dirty="0" err="1" smtClean="0"/>
              <a:t>Tampilan</a:t>
            </a:r>
            <a:r>
              <a:rPr lang="en-US" dirty="0" smtClean="0"/>
              <a:t> Panel </a:t>
            </a:r>
            <a:r>
              <a:rPr lang="en-US" dirty="0" err="1" smtClean="0"/>
              <a:t>Kendali</a:t>
            </a:r>
            <a:r>
              <a:rPr lang="en-US" dirty="0" smtClean="0"/>
              <a:t>, </a:t>
            </a:r>
            <a:r>
              <a:rPr lang="en-US" dirty="0" err="1" smtClean="0"/>
              <a:t>Nomer</a:t>
            </a:r>
            <a:r>
              <a:rPr lang="en-US" dirty="0" smtClean="0"/>
              <a:t> </a:t>
            </a:r>
            <a:r>
              <a:rPr lang="en-US" dirty="0" err="1" smtClean="0"/>
              <a:t>Telpon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DFD Level 0 / Context Diagram (CD)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715016"/>
            <a:ext cx="8153400" cy="457184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DFD Level 0 / CD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SafeHome</a:t>
            </a:r>
            <a:endParaRPr lang="en-US" dirty="0"/>
          </a:p>
        </p:txBody>
      </p:sp>
      <p:pic>
        <p:nvPicPr>
          <p:cNvPr id="1027" name="Picture 3" descr="D:\JOB\NGAJAR\UDINUS\2013-FIK-TI Rekayasa Perangkat Lunak (RPL)\software engineering\z lain-lain z\IMG_20130922_00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882469" cy="3857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97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DFD Level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857892"/>
            <a:ext cx="8153400" cy="60006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DFD Level 1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SafeHome</a:t>
            </a:r>
            <a:endParaRPr lang="en-US" dirty="0" smtClean="0"/>
          </a:p>
        </p:txBody>
      </p:sp>
      <p:pic>
        <p:nvPicPr>
          <p:cNvPr id="3074" name="Picture 2" descr="D:\JOB\NGAJAR\UDINUS\2013-FIK-TI Rekayasa Perangkat Lunak (RPL)\software engineering\z lain-lain z\IMG_20130922_0010.jpg"/>
          <p:cNvPicPr>
            <a:picLocks noChangeAspect="1" noChangeArrowheads="1"/>
          </p:cNvPicPr>
          <p:nvPr/>
        </p:nvPicPr>
        <p:blipFill>
          <a:blip r:embed="rId2"/>
          <a:srcRect t="1537"/>
          <a:stretch>
            <a:fillRect/>
          </a:stretch>
        </p:blipFill>
        <p:spPr bwMode="auto">
          <a:xfrm>
            <a:off x="1142976" y="1280090"/>
            <a:ext cx="6858048" cy="45778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53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DFD Level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857892"/>
            <a:ext cx="8153400" cy="60006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DFD Level 2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Memantau</a:t>
            </a:r>
            <a:r>
              <a:rPr lang="en-US" dirty="0" smtClean="0"/>
              <a:t> Sensor-sensor </a:t>
            </a:r>
          </a:p>
          <a:p>
            <a:pPr algn="ctr">
              <a:buNone/>
            </a:pPr>
            <a:endParaRPr lang="en-US" dirty="0"/>
          </a:p>
        </p:txBody>
      </p:sp>
      <p:pic>
        <p:nvPicPr>
          <p:cNvPr id="2050" name="Picture 2" descr="D:\JOB\NGAJAR\UDINUS\2013-FIK-TI Rekayasa Perangkat Lunak (RPL)\software engineering\z lain-lain z\IMG_20130922_0010 - Copy.jpg"/>
          <p:cNvPicPr>
            <a:picLocks noChangeAspect="1" noChangeArrowheads="1"/>
          </p:cNvPicPr>
          <p:nvPr/>
        </p:nvPicPr>
        <p:blipFill>
          <a:blip r:embed="rId2"/>
          <a:srcRect t="1600" b="4026"/>
          <a:stretch>
            <a:fillRect/>
          </a:stretch>
        </p:blipFill>
        <p:spPr bwMode="auto">
          <a:xfrm>
            <a:off x="928662" y="1214422"/>
            <a:ext cx="6500858" cy="46210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64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Data </a:t>
            </a:r>
            <a:r>
              <a:rPr lang="en-GB" altLang="en-US" dirty="0" err="1">
                <a:solidFill>
                  <a:schemeClr val="bg1"/>
                </a:solidFill>
              </a:rPr>
              <a:t>Modeling</a:t>
            </a:r>
            <a:r>
              <a:rPr lang="en-GB" altLang="en-US" dirty="0">
                <a:solidFill>
                  <a:schemeClr val="bg1"/>
                </a:solidFill>
              </a:rPr>
              <a:t> (ERD)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1864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altLang="en-US" sz="2800" dirty="0">
                <a:solidFill>
                  <a:schemeClr val="tx1"/>
                </a:solidFill>
              </a:rPr>
              <a:t>Elements:</a:t>
            </a:r>
          </a:p>
          <a:p>
            <a:pPr lvl="1" algn="just">
              <a:lnSpc>
                <a:spcPct val="150000"/>
              </a:lnSpc>
            </a:pPr>
            <a:r>
              <a:rPr lang="en-GB" altLang="en-US" sz="2400" b="1" dirty="0">
                <a:solidFill>
                  <a:schemeClr val="tx1"/>
                </a:solidFill>
              </a:rPr>
              <a:t>Data object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smtClean="0">
                <a:solidFill>
                  <a:schemeClr val="tx1"/>
                </a:solidFill>
              </a:rPr>
              <a:t>– </a:t>
            </a:r>
            <a:r>
              <a:rPr lang="id-ID" altLang="en-US" sz="2400" dirty="0" smtClean="0">
                <a:solidFill>
                  <a:schemeClr val="tx1"/>
                </a:solidFill>
              </a:rPr>
              <a:t>setiap orang, organisasi, peralatan, atau produk perangkat lunak yang menghasilkan atau menggunakan informasi</a:t>
            </a:r>
          </a:p>
          <a:p>
            <a:pPr lvl="1" algn="just">
              <a:lnSpc>
                <a:spcPct val="150000"/>
              </a:lnSpc>
            </a:pPr>
            <a:r>
              <a:rPr lang="en-GB" altLang="en-US" sz="2400" b="1" dirty="0" smtClean="0">
                <a:solidFill>
                  <a:schemeClr val="tx1"/>
                </a:solidFill>
              </a:rPr>
              <a:t>Attributes</a:t>
            </a:r>
            <a:r>
              <a:rPr lang="en-GB" altLang="en-US" sz="2400" dirty="0" smtClean="0">
                <a:solidFill>
                  <a:schemeClr val="tx1"/>
                </a:solidFill>
              </a:rPr>
              <a:t> – </a:t>
            </a:r>
            <a:r>
              <a:rPr lang="id-ID" altLang="en-US" sz="2400" dirty="0" smtClean="0">
                <a:solidFill>
                  <a:schemeClr val="tx1"/>
                </a:solidFill>
              </a:rPr>
              <a:t>nama suatu contoh objek data, menggambarkan karakteristik atau membuat refrensi untuk objek data lainnya</a:t>
            </a:r>
          </a:p>
          <a:p>
            <a:pPr lvl="1" algn="just">
              <a:lnSpc>
                <a:spcPct val="150000"/>
              </a:lnSpc>
            </a:pPr>
            <a:r>
              <a:rPr lang="en-GB" altLang="en-US" sz="2400" b="1" dirty="0" smtClean="0">
                <a:solidFill>
                  <a:schemeClr val="tx1"/>
                </a:solidFill>
              </a:rPr>
              <a:t>Relationships</a:t>
            </a:r>
            <a:r>
              <a:rPr lang="id-ID" altLang="en-US" sz="2400" b="1" dirty="0" smtClean="0">
                <a:solidFill>
                  <a:schemeClr val="tx1"/>
                </a:solidFill>
              </a:rPr>
              <a:t>  </a:t>
            </a:r>
            <a:r>
              <a:rPr lang="en-GB" altLang="en-US" sz="2400" dirty="0" smtClean="0">
                <a:solidFill>
                  <a:schemeClr val="tx1"/>
                </a:solidFill>
              </a:rPr>
              <a:t>–</a:t>
            </a:r>
            <a:r>
              <a:rPr lang="id-ID" altLang="en-US" sz="2400" dirty="0" smtClean="0">
                <a:solidFill>
                  <a:schemeClr val="tx1"/>
                </a:solidFill>
              </a:rPr>
              <a:t> menunjukkan cara dimana objek data terhubung ke objek data lainnya </a:t>
            </a:r>
            <a:endParaRPr lang="id-ID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6096000" y="6378762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>
                <a:solidFill>
                  <a:schemeClr val="bg1"/>
                </a:solidFill>
              </a:rPr>
              <a:t>Behavioral</a:t>
            </a:r>
            <a:r>
              <a:rPr lang="en-GB" altLang="en-US" dirty="0">
                <a:solidFill>
                  <a:schemeClr val="bg1"/>
                </a:solidFill>
              </a:rPr>
              <a:t> </a:t>
            </a:r>
            <a:r>
              <a:rPr lang="en-GB" altLang="en-US" dirty="0" err="1">
                <a:solidFill>
                  <a:schemeClr val="bg1"/>
                </a:solidFill>
              </a:rPr>
              <a:t>Modeling</a:t>
            </a:r>
            <a:r>
              <a:rPr lang="en-GB" altLang="en-US" dirty="0">
                <a:solidFill>
                  <a:schemeClr val="bg1"/>
                </a:solidFill>
              </a:rPr>
              <a:t> (STD</a:t>
            </a:r>
            <a:r>
              <a:rPr lang="en-GB" altLang="en-US" dirty="0" smtClean="0">
                <a:solidFill>
                  <a:schemeClr val="bg1"/>
                </a:solidFill>
              </a:rPr>
              <a:t>)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46237"/>
            <a:ext cx="91440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sz="2400" dirty="0">
                <a:solidFill>
                  <a:schemeClr val="tx1"/>
                </a:solidFill>
              </a:rPr>
              <a:t>State </a:t>
            </a:r>
            <a:r>
              <a:rPr lang="id-ID" altLang="en-US" sz="2400" dirty="0" smtClean="0">
                <a:solidFill>
                  <a:schemeClr val="tx1"/>
                </a:solidFill>
              </a:rPr>
              <a:t>T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ransition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id-ID" altLang="en-US" sz="2400" dirty="0" smtClean="0">
                <a:solidFill>
                  <a:schemeClr val="tx1"/>
                </a:solidFill>
              </a:rPr>
              <a:t>D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iagrams</a:t>
            </a:r>
            <a:r>
              <a:rPr lang="id-ID" altLang="en-US" sz="2400" dirty="0" smtClean="0">
                <a:solidFill>
                  <a:schemeClr val="tx1"/>
                </a:solidFill>
              </a:rPr>
              <a:t> (STD) menggambarkan status/kondisi sistem dan kejadian yang memicu perubahan status/kondisi</a:t>
            </a:r>
          </a:p>
          <a:p>
            <a:pPr>
              <a:lnSpc>
                <a:spcPct val="150000"/>
              </a:lnSpc>
            </a:pPr>
            <a:endParaRPr lang="id-ID" alt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STD menunjukkan aksi (ex: </a:t>
            </a:r>
            <a:r>
              <a:rPr lang="en-GB" altLang="en-US" sz="2400" dirty="0">
                <a:solidFill>
                  <a:schemeClr val="tx1"/>
                </a:solidFill>
              </a:rPr>
              <a:t>process </a:t>
            </a:r>
            <a:r>
              <a:rPr lang="en-GB" altLang="en-US" sz="2400" dirty="0" smtClean="0">
                <a:solidFill>
                  <a:schemeClr val="tx1"/>
                </a:solidFill>
              </a:rPr>
              <a:t>activation</a:t>
            </a:r>
            <a:r>
              <a:rPr lang="id-ID" altLang="en-US" sz="2400" dirty="0" smtClean="0">
                <a:solidFill>
                  <a:schemeClr val="tx1"/>
                </a:solidFill>
              </a:rPr>
              <a:t>) yang diambil sebagai suatu konsekuensi dari suatu kejadian tertentu</a:t>
            </a:r>
          </a:p>
          <a:p>
            <a:pPr>
              <a:lnSpc>
                <a:spcPct val="150000"/>
              </a:lnSpc>
            </a:pPr>
            <a:endParaRPr lang="en-GB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096000" y="6369797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>
                <a:latin typeface="Times New Roman" panose="02020603050405020304" pitchFamily="18" charset="0"/>
              </a:rPr>
              <a:t>th</a:t>
            </a:r>
            <a:r>
              <a:rPr lang="en-US" altLang="en-US" sz="1293" b="1" i="1">
                <a:latin typeface="Times New Roman" panose="02020603050405020304" pitchFamily="18" charset="0"/>
              </a:rPr>
              <a:t> ed, Roger S. Pressman</a:t>
            </a:r>
            <a:endParaRPr lang="en-US" altLang="en-US" sz="1662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>
                <a:solidFill>
                  <a:schemeClr val="bg1"/>
                </a:solidFill>
              </a:rPr>
              <a:t>Behavioral</a:t>
            </a:r>
            <a:r>
              <a:rPr lang="en-GB" altLang="en-US" dirty="0">
                <a:solidFill>
                  <a:schemeClr val="bg1"/>
                </a:solidFill>
              </a:rPr>
              <a:t> </a:t>
            </a:r>
            <a:r>
              <a:rPr lang="en-GB" altLang="en-US" dirty="0" err="1">
                <a:solidFill>
                  <a:schemeClr val="bg1"/>
                </a:solidFill>
              </a:rPr>
              <a:t>Modeling</a:t>
            </a:r>
            <a:r>
              <a:rPr lang="en-GB" altLang="en-US" dirty="0">
                <a:solidFill>
                  <a:schemeClr val="bg1"/>
                </a:solidFill>
              </a:rPr>
              <a:t> (STD)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46237"/>
            <a:ext cx="91440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d-ID" altLang="en-US" sz="2400" dirty="0" smtClean="0">
                <a:solidFill>
                  <a:schemeClr val="tx1"/>
                </a:solidFill>
              </a:rPr>
              <a:t>Suatu kondisi (</a:t>
            </a:r>
            <a:r>
              <a:rPr lang="en-GB" altLang="en-US" sz="2400" i="1" dirty="0" smtClean="0">
                <a:solidFill>
                  <a:schemeClr val="tx1"/>
                </a:solidFill>
              </a:rPr>
              <a:t>state</a:t>
            </a:r>
            <a:r>
              <a:rPr lang="id-ID" altLang="en-US" sz="2400" dirty="0" smtClean="0">
                <a:solidFill>
                  <a:schemeClr val="tx1"/>
                </a:solidFill>
              </a:rPr>
              <a:t>)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id-ID" altLang="en-US" sz="2400" dirty="0" smtClean="0">
                <a:solidFill>
                  <a:schemeClr val="tx1"/>
                </a:solidFill>
              </a:rPr>
              <a:t>adalah setiap mode yang dapat diamati dari perilaku</a:t>
            </a:r>
          </a:p>
          <a:p>
            <a:pPr>
              <a:lnSpc>
                <a:spcPct val="150000"/>
              </a:lnSpc>
            </a:pPr>
            <a:endParaRPr lang="id-ID" alt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GB" altLang="en-US" sz="2400" dirty="0" err="1" smtClean="0">
                <a:solidFill>
                  <a:schemeClr val="tx1"/>
                </a:solidFill>
              </a:rPr>
              <a:t>Hatley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>
                <a:solidFill>
                  <a:schemeClr val="tx1"/>
                </a:solidFill>
              </a:rPr>
              <a:t>and </a:t>
            </a:r>
            <a:r>
              <a:rPr lang="en-GB" altLang="en-US" sz="2400" dirty="0" err="1">
                <a:solidFill>
                  <a:schemeClr val="tx1"/>
                </a:solidFill>
              </a:rPr>
              <a:t>Pirbhai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i="1" dirty="0">
                <a:solidFill>
                  <a:schemeClr val="tx1"/>
                </a:solidFill>
              </a:rPr>
              <a:t>control flow diagrams</a:t>
            </a:r>
            <a:r>
              <a:rPr lang="en-GB" altLang="en-US" sz="2400" dirty="0">
                <a:solidFill>
                  <a:schemeClr val="tx1"/>
                </a:solidFill>
              </a:rPr>
              <a:t> (CFD) and UML </a:t>
            </a:r>
            <a:r>
              <a:rPr lang="en-GB" altLang="en-US" sz="2400" i="1" dirty="0">
                <a:solidFill>
                  <a:schemeClr val="tx1"/>
                </a:solidFill>
              </a:rPr>
              <a:t>sequence diagrams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id-ID" altLang="en-US" sz="2400" dirty="0" smtClean="0">
                <a:solidFill>
                  <a:schemeClr val="tx1"/>
                </a:solidFill>
              </a:rPr>
              <a:t>dapat juga digunakan untuk memodelkan perilaku (</a:t>
            </a:r>
            <a:r>
              <a:rPr lang="en-GB" altLang="en-US" sz="2400" i="1" dirty="0" smtClean="0">
                <a:solidFill>
                  <a:schemeClr val="tx1"/>
                </a:solidFill>
              </a:rPr>
              <a:t>behavioural modelling</a:t>
            </a:r>
            <a:r>
              <a:rPr lang="id-ID" altLang="en-US" sz="2400" dirty="0" smtClean="0">
                <a:solidFill>
                  <a:schemeClr val="tx1"/>
                </a:solidFill>
              </a:rPr>
              <a:t>)</a:t>
            </a:r>
            <a:endParaRPr lang="en-GB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096000" y="6369797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/>
          <a:p>
            <a:r>
              <a:rPr lang="en-US" altLang="en-US" sz="1293" b="1" i="1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>
                <a:latin typeface="Times New Roman" panose="02020603050405020304" pitchFamily="18" charset="0"/>
              </a:rPr>
              <a:t>th</a:t>
            </a:r>
            <a:r>
              <a:rPr lang="en-US" altLang="en-US" sz="1293" b="1" i="1">
                <a:latin typeface="Times New Roman" panose="02020603050405020304" pitchFamily="18" charset="0"/>
              </a:rPr>
              <a:t> ed, Roger S. Pressman</a:t>
            </a:r>
            <a:endParaRPr lang="en-US" altLang="en-US" sz="1662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Pendekatan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Kebutuhan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1905000"/>
            <a:ext cx="9144000" cy="5334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Pendekatan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Analisis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Terstruktur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Oriented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 RPL</a:t>
            </a:r>
            <a:endParaRPr lang="en-US" sz="2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Pendekatan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berfokus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rekayasa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proses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Pendekatan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Analisis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Berorientasi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Objek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OO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 RPLL</a:t>
            </a:r>
            <a:endParaRPr lang="en-US" sz="2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Pendekatan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berfokus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rekayasa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objek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atribut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method)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beserta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relasinya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Behavioral Modeling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30387"/>
            <a:ext cx="9144000" cy="4525963"/>
          </a:xfrm>
        </p:spPr>
        <p:txBody>
          <a:bodyPr/>
          <a:lstStyle/>
          <a:p>
            <a:pPr algn="just"/>
            <a:r>
              <a:rPr lang="en-US" altLang="en-US" sz="2800" dirty="0" err="1">
                <a:solidFill>
                  <a:schemeClr val="tx1"/>
                </a:solidFill>
              </a:rPr>
              <a:t>Mendeskripsikan</a:t>
            </a:r>
            <a:r>
              <a:rPr lang="en-US" altLang="en-US" sz="2800" dirty="0">
                <a:solidFill>
                  <a:schemeClr val="tx1"/>
                </a:solidFill>
              </a:rPr>
              <a:t> status </a:t>
            </a:r>
            <a:r>
              <a:rPr lang="en-US" altLang="en-US" sz="2800" dirty="0" err="1">
                <a:solidFill>
                  <a:schemeClr val="tx1"/>
                </a:solidFill>
              </a:rPr>
              <a:t>sistem</a:t>
            </a:r>
            <a:r>
              <a:rPr lang="en-US" altLang="en-US" sz="2800" dirty="0">
                <a:solidFill>
                  <a:schemeClr val="tx1"/>
                </a:solidFill>
              </a:rPr>
              <a:t> yang </a:t>
            </a:r>
            <a:r>
              <a:rPr lang="en-US" altLang="en-US" sz="2800" dirty="0" err="1">
                <a:solidFill>
                  <a:schemeClr val="tx1"/>
                </a:solidFill>
              </a:rPr>
              <a:t>dapat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muncul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ketika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perangkat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lunak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digunakan</a:t>
            </a:r>
            <a:endParaRPr lang="en-US" altLang="en-US" sz="2800" dirty="0" smtClean="0">
              <a:solidFill>
                <a:schemeClr val="tx1"/>
              </a:solidFill>
            </a:endParaRPr>
          </a:p>
          <a:p>
            <a:pPr algn="just"/>
            <a:r>
              <a:rPr lang="id-ID" altLang="en-US" sz="2800" dirty="0" smtClean="0">
                <a:solidFill>
                  <a:schemeClr val="tx1"/>
                </a:solidFill>
              </a:rPr>
              <a:t>M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endeskripsikan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id-ID" altLang="en-US" sz="2800" dirty="0" smtClean="0">
                <a:solidFill>
                  <a:schemeClr val="tx1"/>
                </a:solidFill>
              </a:rPr>
              <a:t>perilaku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sistem</a:t>
            </a:r>
            <a:endParaRPr lang="en-US" altLang="en-US" sz="28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en-US" sz="2800" dirty="0" smtClean="0">
                <a:solidFill>
                  <a:schemeClr val="tx1"/>
                </a:solidFill>
              </a:rPr>
              <a:t>Tools</a:t>
            </a:r>
            <a:r>
              <a:rPr lang="en-US" altLang="en-US" sz="2800" dirty="0">
                <a:solidFill>
                  <a:schemeClr val="tx1"/>
                </a:solidFill>
              </a:rPr>
              <a:t>:</a:t>
            </a:r>
          </a:p>
          <a:p>
            <a:pPr lvl="1" algn="just"/>
            <a:r>
              <a:rPr lang="en-US" altLang="en-US" sz="2400" dirty="0">
                <a:solidFill>
                  <a:schemeClr val="tx1"/>
                </a:solidFill>
              </a:rPr>
              <a:t>State Transition Diagram</a:t>
            </a:r>
          </a:p>
          <a:p>
            <a:pPr lvl="1" algn="just"/>
            <a:r>
              <a:rPr lang="en-US" altLang="en-US" sz="2400" dirty="0">
                <a:solidFill>
                  <a:schemeClr val="tx1"/>
                </a:solidFill>
              </a:rPr>
              <a:t>Control </a:t>
            </a:r>
            <a:r>
              <a:rPr lang="en-US" altLang="en-US" sz="2400" dirty="0" smtClean="0">
                <a:solidFill>
                  <a:schemeClr val="tx1"/>
                </a:solidFill>
              </a:rPr>
              <a:t>Specification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algn="just"/>
            <a:r>
              <a:rPr lang="en-US" altLang="en-US" sz="2800" dirty="0" err="1">
                <a:solidFill>
                  <a:schemeClr val="tx1"/>
                </a:solidFill>
              </a:rPr>
              <a:t>Umumnya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digunakan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pada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sistem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waktu-nyata</a:t>
            </a:r>
            <a:r>
              <a:rPr lang="id-ID" altLang="en-US" sz="2800" dirty="0" smtClean="0">
                <a:solidFill>
                  <a:schemeClr val="tx1"/>
                </a:solidFill>
              </a:rPr>
              <a:t> (</a:t>
            </a:r>
            <a:r>
              <a:rPr lang="id-ID" altLang="en-US" sz="2800" i="1" dirty="0" smtClean="0">
                <a:solidFill>
                  <a:schemeClr val="tx1"/>
                </a:solidFill>
              </a:rPr>
              <a:t>real-time system</a:t>
            </a:r>
            <a:r>
              <a:rPr lang="id-ID" altLang="en-US" sz="2800" dirty="0" smtClean="0">
                <a:solidFill>
                  <a:schemeClr val="tx1"/>
                </a:solidFill>
              </a:rPr>
              <a:t>)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algn="just"/>
            <a:endParaRPr lang="en-GB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ChangeArrowheads="1"/>
          </p:cNvSpPr>
          <p:nvPr/>
        </p:nvSpPr>
        <p:spPr bwMode="auto">
          <a:xfrm>
            <a:off x="900621" y="65492"/>
            <a:ext cx="7176823" cy="105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latin typeface="Tahoma" panose="020B0604030504040204" pitchFamily="34" charset="0"/>
              </a:rPr>
              <a:t>State Transition Diagram</a:t>
            </a:r>
          </a:p>
        </p:txBody>
      </p:sp>
      <p:sp>
        <p:nvSpPr>
          <p:cNvPr id="508931" name="Rectangle 3"/>
          <p:cNvSpPr>
            <a:spLocks noChangeArrowheads="1"/>
          </p:cNvSpPr>
          <p:nvPr/>
        </p:nvSpPr>
        <p:spPr bwMode="auto">
          <a:xfrm>
            <a:off x="50573" y="1753873"/>
            <a:ext cx="7176823" cy="379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Contoh</a:t>
            </a:r>
            <a:r>
              <a:rPr lang="en-US" altLang="en-US" sz="2000" dirty="0">
                <a:latin typeface="Tahoma" panose="020B0604030504040204" pitchFamily="34" charset="0"/>
              </a:rPr>
              <a:t> STD </a:t>
            </a:r>
            <a:r>
              <a:rPr lang="en-US" altLang="en-US" sz="2000" dirty="0" err="1">
                <a:latin typeface="Tahoma" panose="020B0604030504040204" pitchFamily="34" charset="0"/>
              </a:rPr>
              <a:t>untuk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mesin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otomatis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penjual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minuman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endParaRPr lang="en-US" altLang="en-US" dirty="0">
              <a:latin typeface="Tahoma" panose="020B0604030504040204" pitchFamily="34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en-US" sz="1800" dirty="0">
                <a:latin typeface="Tahoma" panose="020B0604030504040204" pitchFamily="34" charset="0"/>
              </a:rPr>
              <a:t>      (</a:t>
            </a:r>
            <a:r>
              <a:rPr lang="en-US" altLang="en-US" sz="1800" dirty="0" err="1">
                <a:latin typeface="Tahoma" panose="020B0604030504040204" pitchFamily="34" charset="0"/>
              </a:rPr>
              <a:t>tidak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ada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hubungannya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dengan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contoh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sebelumnya</a:t>
            </a:r>
            <a:r>
              <a:rPr lang="en-US" altLang="en-US" sz="1800" dirty="0">
                <a:latin typeface="Tahoma" panose="020B0604030504040204" pitchFamily="34" charset="0"/>
              </a:rPr>
              <a:t>):</a:t>
            </a:r>
            <a:endParaRPr lang="en-US" altLang="en-US" sz="2800" dirty="0">
              <a:latin typeface="Tahoma" panose="020B0604030504040204" pitchFamily="34" charset="0"/>
            </a:endParaRPr>
          </a:p>
        </p:txBody>
      </p:sp>
      <p:grpSp>
        <p:nvGrpSpPr>
          <p:cNvPr id="508932" name="Group 4"/>
          <p:cNvGrpSpPr>
            <a:grpSpLocks/>
          </p:cNvGrpSpPr>
          <p:nvPr/>
        </p:nvGrpSpPr>
        <p:grpSpPr bwMode="auto">
          <a:xfrm>
            <a:off x="152400" y="2590801"/>
            <a:ext cx="8712427" cy="3962400"/>
            <a:chOff x="1296" y="5472"/>
            <a:chExt cx="12960" cy="4896"/>
          </a:xfrm>
        </p:grpSpPr>
        <p:grpSp>
          <p:nvGrpSpPr>
            <p:cNvPr id="508933" name="Group 5"/>
            <p:cNvGrpSpPr>
              <a:grpSpLocks/>
            </p:cNvGrpSpPr>
            <p:nvPr/>
          </p:nvGrpSpPr>
          <p:grpSpPr bwMode="auto">
            <a:xfrm>
              <a:off x="3600" y="5472"/>
              <a:ext cx="10656" cy="4896"/>
              <a:chOff x="2736" y="5472"/>
              <a:chExt cx="10656" cy="4896"/>
            </a:xfrm>
          </p:grpSpPr>
          <p:sp>
            <p:nvSpPr>
              <p:cNvPr id="508934" name="Text Box 6"/>
              <p:cNvSpPr txBox="1">
                <a:spLocks noChangeArrowheads="1"/>
              </p:cNvSpPr>
              <p:nvPr/>
            </p:nvSpPr>
            <p:spPr bwMode="auto">
              <a:xfrm>
                <a:off x="8496" y="8640"/>
                <a:ext cx="2160" cy="5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923">
                    <a:latin typeface="Times New Roman" panose="02020603050405020304" pitchFamily="18" charset="0"/>
                  </a:rPr>
                  <a:t>Minuman tersedia = 0</a:t>
                </a:r>
              </a:p>
            </p:txBody>
          </p:sp>
          <p:sp>
            <p:nvSpPr>
              <p:cNvPr id="508935" name="Text Box 7"/>
              <p:cNvSpPr txBox="1">
                <a:spLocks noChangeArrowheads="1"/>
              </p:cNvSpPr>
              <p:nvPr/>
            </p:nvSpPr>
            <p:spPr bwMode="auto">
              <a:xfrm>
                <a:off x="7344" y="5904"/>
                <a:ext cx="1728" cy="4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923">
                    <a:latin typeface="Times New Roman" panose="02020603050405020304" pitchFamily="18" charset="0"/>
                  </a:rPr>
                  <a:t>Terima koin baru</a:t>
                </a:r>
              </a:p>
            </p:txBody>
          </p:sp>
          <p:sp>
            <p:nvSpPr>
              <p:cNvPr id="508936" name="Text Box 8"/>
              <p:cNvSpPr txBox="1">
                <a:spLocks noChangeArrowheads="1"/>
              </p:cNvSpPr>
              <p:nvPr/>
            </p:nvSpPr>
            <p:spPr bwMode="auto">
              <a:xfrm>
                <a:off x="5616" y="6378"/>
                <a:ext cx="1872" cy="5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en-US" sz="1108" dirty="0" err="1">
                    <a:latin typeface="Times New Roman" panose="02020603050405020304" pitchFamily="18" charset="0"/>
                  </a:rPr>
                  <a:t>Menunggu</a:t>
                </a:r>
                <a:r>
                  <a:rPr lang="en-US" altLang="en-US" sz="1108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1108" dirty="0" err="1">
                    <a:latin typeface="Times New Roman" panose="02020603050405020304" pitchFamily="18" charset="0"/>
                  </a:rPr>
                  <a:t>koin</a:t>
                </a:r>
                <a:endParaRPr lang="en-US" altLang="en-US" sz="2216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8937" name="Text Box 9"/>
              <p:cNvSpPr txBox="1">
                <a:spLocks noChangeArrowheads="1"/>
              </p:cNvSpPr>
              <p:nvPr/>
            </p:nvSpPr>
            <p:spPr bwMode="auto">
              <a:xfrm>
                <a:off x="5184" y="8064"/>
                <a:ext cx="3024" cy="5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en-US" sz="1108">
                    <a:latin typeface="Times New Roman" panose="02020603050405020304" pitchFamily="18" charset="0"/>
                  </a:rPr>
                  <a:t>Menunggu masukan pilihan</a:t>
                </a:r>
              </a:p>
            </p:txBody>
          </p:sp>
          <p:sp>
            <p:nvSpPr>
              <p:cNvPr id="508938" name="Text Box 10"/>
              <p:cNvSpPr txBox="1">
                <a:spLocks noChangeArrowheads="1"/>
              </p:cNvSpPr>
              <p:nvPr/>
            </p:nvSpPr>
            <p:spPr bwMode="auto">
              <a:xfrm>
                <a:off x="5184" y="9792"/>
                <a:ext cx="2880" cy="5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en-US" sz="1108">
                    <a:latin typeface="Times New Roman" panose="02020603050405020304" pitchFamily="18" charset="0"/>
                  </a:rPr>
                  <a:t>Mengeluarkan minuman</a:t>
                </a:r>
                <a:endParaRPr lang="en-US" altLang="en-US" sz="2216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8939" name="Line 11"/>
              <p:cNvSpPr>
                <a:spLocks noChangeShapeType="1"/>
              </p:cNvSpPr>
              <p:nvPr/>
            </p:nvSpPr>
            <p:spPr bwMode="auto">
              <a:xfrm>
                <a:off x="6480" y="5616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40" name="Line 12"/>
              <p:cNvSpPr>
                <a:spLocks noChangeShapeType="1"/>
              </p:cNvSpPr>
              <p:nvPr/>
            </p:nvSpPr>
            <p:spPr bwMode="auto">
              <a:xfrm>
                <a:off x="6912" y="5904"/>
                <a:ext cx="20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41" name="Text Box 13"/>
              <p:cNvSpPr txBox="1">
                <a:spLocks noChangeArrowheads="1"/>
              </p:cNvSpPr>
              <p:nvPr/>
            </p:nvSpPr>
            <p:spPr bwMode="auto">
              <a:xfrm>
                <a:off x="10944" y="8064"/>
                <a:ext cx="2160" cy="8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en-US" sz="1108">
                    <a:latin typeface="Times New Roman" panose="02020603050405020304" pitchFamily="18" charset="0"/>
                  </a:rPr>
                  <a:t>Mengembalikan pembayaran</a:t>
                </a:r>
              </a:p>
            </p:txBody>
          </p:sp>
          <p:sp>
            <p:nvSpPr>
              <p:cNvPr id="508942" name="Text Box 14"/>
              <p:cNvSpPr txBox="1">
                <a:spLocks noChangeArrowheads="1"/>
              </p:cNvSpPr>
              <p:nvPr/>
            </p:nvSpPr>
            <p:spPr bwMode="auto">
              <a:xfrm>
                <a:off x="7488" y="5472"/>
                <a:ext cx="1296" cy="4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923">
                    <a:latin typeface="Times New Roman" panose="02020603050405020304" pitchFamily="18" charset="0"/>
                  </a:rPr>
                  <a:t>inisialisasi</a:t>
                </a:r>
              </a:p>
            </p:txBody>
          </p:sp>
          <p:sp>
            <p:nvSpPr>
              <p:cNvPr id="508943" name="Line 15"/>
              <p:cNvSpPr>
                <a:spLocks noChangeShapeType="1"/>
              </p:cNvSpPr>
              <p:nvPr/>
            </p:nvSpPr>
            <p:spPr bwMode="auto">
              <a:xfrm>
                <a:off x="6480" y="6912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44" name="Line 16"/>
              <p:cNvSpPr>
                <a:spLocks noChangeShapeType="1"/>
              </p:cNvSpPr>
              <p:nvPr/>
            </p:nvSpPr>
            <p:spPr bwMode="auto">
              <a:xfrm>
                <a:off x="6480" y="8640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45" name="Line 17"/>
              <p:cNvSpPr>
                <a:spLocks noChangeShapeType="1"/>
              </p:cNvSpPr>
              <p:nvPr/>
            </p:nvSpPr>
            <p:spPr bwMode="auto">
              <a:xfrm flipH="1">
                <a:off x="2736" y="10080"/>
                <a:ext cx="24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46" name="Line 18"/>
              <p:cNvSpPr>
                <a:spLocks noChangeShapeType="1"/>
              </p:cNvSpPr>
              <p:nvPr/>
            </p:nvSpPr>
            <p:spPr bwMode="auto">
              <a:xfrm flipV="1">
                <a:off x="2736" y="6768"/>
                <a:ext cx="0" cy="3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47" name="Line 19"/>
              <p:cNvSpPr>
                <a:spLocks noChangeShapeType="1"/>
              </p:cNvSpPr>
              <p:nvPr/>
            </p:nvSpPr>
            <p:spPr bwMode="auto">
              <a:xfrm>
                <a:off x="2736" y="6768"/>
                <a:ext cx="28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48" name="Line 20"/>
              <p:cNvSpPr>
                <a:spLocks noChangeShapeType="1"/>
              </p:cNvSpPr>
              <p:nvPr/>
            </p:nvSpPr>
            <p:spPr bwMode="auto">
              <a:xfrm flipV="1">
                <a:off x="12096" y="6768"/>
                <a:ext cx="0" cy="1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49" name="Line 21"/>
              <p:cNvSpPr>
                <a:spLocks noChangeShapeType="1"/>
              </p:cNvSpPr>
              <p:nvPr/>
            </p:nvSpPr>
            <p:spPr bwMode="auto">
              <a:xfrm flipH="1">
                <a:off x="7488" y="6768"/>
                <a:ext cx="46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50" name="Line 22"/>
              <p:cNvSpPr>
                <a:spLocks noChangeShapeType="1"/>
              </p:cNvSpPr>
              <p:nvPr/>
            </p:nvSpPr>
            <p:spPr bwMode="auto">
              <a:xfrm>
                <a:off x="8208" y="8208"/>
                <a:ext cx="27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51" name="Line 23"/>
              <p:cNvSpPr>
                <a:spLocks noChangeShapeType="1"/>
              </p:cNvSpPr>
              <p:nvPr/>
            </p:nvSpPr>
            <p:spPr bwMode="auto">
              <a:xfrm>
                <a:off x="8208" y="8496"/>
                <a:ext cx="27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grpSp>
            <p:nvGrpSpPr>
              <p:cNvPr id="508952" name="Group 24"/>
              <p:cNvGrpSpPr>
                <a:grpSpLocks/>
              </p:cNvGrpSpPr>
              <p:nvPr/>
            </p:nvGrpSpPr>
            <p:grpSpPr bwMode="auto">
              <a:xfrm>
                <a:off x="8352" y="7632"/>
                <a:ext cx="2304" cy="432"/>
                <a:chOff x="8352" y="7632"/>
                <a:chExt cx="2304" cy="432"/>
              </a:xfrm>
            </p:grpSpPr>
            <p:sp>
              <p:nvSpPr>
                <p:cNvPr id="50895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8352" y="7632"/>
                  <a:ext cx="2304" cy="4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en-US" sz="923">
                      <a:latin typeface="Times New Roman" panose="02020603050405020304" pitchFamily="18" charset="0"/>
                    </a:rPr>
                    <a:t>Kembalikan pembayaran</a:t>
                  </a:r>
                </a:p>
              </p:txBody>
            </p:sp>
            <p:sp>
              <p:nvSpPr>
                <p:cNvPr id="508954" name="Line 26"/>
                <p:cNvSpPr>
                  <a:spLocks noChangeShapeType="1"/>
                </p:cNvSpPr>
                <p:nvPr/>
              </p:nvSpPr>
              <p:spPr bwMode="auto">
                <a:xfrm>
                  <a:off x="8496" y="7632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662"/>
                </a:p>
              </p:txBody>
            </p:sp>
          </p:grpSp>
          <p:sp>
            <p:nvSpPr>
              <p:cNvPr id="508955" name="Text Box 27"/>
              <p:cNvSpPr txBox="1">
                <a:spLocks noChangeArrowheads="1"/>
              </p:cNvSpPr>
              <p:nvPr/>
            </p:nvSpPr>
            <p:spPr bwMode="auto">
              <a:xfrm>
                <a:off x="8208" y="7200"/>
                <a:ext cx="3168" cy="4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923">
                    <a:latin typeface="Times New Roman" panose="02020603050405020304" pitchFamily="18" charset="0"/>
                  </a:rPr>
                  <a:t>Permintaan pengembalian koin</a:t>
                </a:r>
              </a:p>
            </p:txBody>
          </p:sp>
          <p:grpSp>
            <p:nvGrpSpPr>
              <p:cNvPr id="508956" name="Group 28"/>
              <p:cNvGrpSpPr>
                <a:grpSpLocks/>
              </p:cNvGrpSpPr>
              <p:nvPr/>
            </p:nvGrpSpPr>
            <p:grpSpPr bwMode="auto">
              <a:xfrm>
                <a:off x="8496" y="9072"/>
                <a:ext cx="2304" cy="432"/>
                <a:chOff x="8352" y="7632"/>
                <a:chExt cx="2304" cy="432"/>
              </a:xfrm>
            </p:grpSpPr>
            <p:sp>
              <p:nvSpPr>
                <p:cNvPr id="50895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352" y="7632"/>
                  <a:ext cx="2304" cy="4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en-US" sz="923">
                      <a:latin typeface="Times New Roman" panose="02020603050405020304" pitchFamily="18" charset="0"/>
                    </a:rPr>
                    <a:t>Kembalikan pembayaran</a:t>
                  </a:r>
                </a:p>
              </p:txBody>
            </p:sp>
            <p:sp>
              <p:nvSpPr>
                <p:cNvPr id="508958" name="Line 30"/>
                <p:cNvSpPr>
                  <a:spLocks noChangeShapeType="1"/>
                </p:cNvSpPr>
                <p:nvPr/>
              </p:nvSpPr>
              <p:spPr bwMode="auto">
                <a:xfrm>
                  <a:off x="8496" y="7632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662"/>
                </a:p>
              </p:txBody>
            </p:sp>
          </p:grpSp>
          <p:grpSp>
            <p:nvGrpSpPr>
              <p:cNvPr id="508959" name="Group 31"/>
              <p:cNvGrpSpPr>
                <a:grpSpLocks/>
              </p:cNvGrpSpPr>
              <p:nvPr/>
            </p:nvGrpSpPr>
            <p:grpSpPr bwMode="auto">
              <a:xfrm>
                <a:off x="10512" y="5760"/>
                <a:ext cx="2880" cy="864"/>
                <a:chOff x="10512" y="5760"/>
                <a:chExt cx="2880" cy="864"/>
              </a:xfrm>
            </p:grpSpPr>
            <p:sp>
              <p:nvSpPr>
                <p:cNvPr id="50896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0800" y="6192"/>
                  <a:ext cx="2592" cy="4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en-US" sz="923">
                      <a:latin typeface="Times New Roman" panose="02020603050405020304" pitchFamily="18" charset="0"/>
                    </a:rPr>
                    <a:t>Terima koin baru</a:t>
                  </a:r>
                </a:p>
              </p:txBody>
            </p:sp>
            <p:sp>
              <p:nvSpPr>
                <p:cNvPr id="508961" name="Line 33"/>
                <p:cNvSpPr>
                  <a:spLocks noChangeShapeType="1"/>
                </p:cNvSpPr>
                <p:nvPr/>
              </p:nvSpPr>
              <p:spPr bwMode="auto">
                <a:xfrm>
                  <a:off x="10512" y="6192"/>
                  <a:ext cx="2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662"/>
                </a:p>
              </p:txBody>
            </p:sp>
            <p:sp>
              <p:nvSpPr>
                <p:cNvPr id="50896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0656" y="5760"/>
                  <a:ext cx="2592" cy="4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en-US" sz="923">
                      <a:latin typeface="Times New Roman" panose="02020603050405020304" pitchFamily="18" charset="0"/>
                    </a:rPr>
                    <a:t>Pembayaran dikembalikan</a:t>
                  </a:r>
                </a:p>
              </p:txBody>
            </p:sp>
          </p:grpSp>
          <p:grpSp>
            <p:nvGrpSpPr>
              <p:cNvPr id="508963" name="Group 35"/>
              <p:cNvGrpSpPr>
                <a:grpSpLocks/>
              </p:cNvGrpSpPr>
              <p:nvPr/>
            </p:nvGrpSpPr>
            <p:grpSpPr bwMode="auto">
              <a:xfrm>
                <a:off x="3456" y="7056"/>
                <a:ext cx="2880" cy="864"/>
                <a:chOff x="10512" y="5760"/>
                <a:chExt cx="2880" cy="864"/>
              </a:xfrm>
            </p:grpSpPr>
            <p:sp>
              <p:nvSpPr>
                <p:cNvPr id="50896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0800" y="6192"/>
                  <a:ext cx="2592" cy="4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en-US" sz="923">
                      <a:latin typeface="Times New Roman" panose="02020603050405020304" pitchFamily="18" charset="0"/>
                    </a:rPr>
                    <a:t>Terima permintaan</a:t>
                  </a:r>
                </a:p>
              </p:txBody>
            </p:sp>
            <p:sp>
              <p:nvSpPr>
                <p:cNvPr id="508965" name="Line 37"/>
                <p:cNvSpPr>
                  <a:spLocks noChangeShapeType="1"/>
                </p:cNvSpPr>
                <p:nvPr/>
              </p:nvSpPr>
              <p:spPr bwMode="auto">
                <a:xfrm>
                  <a:off x="10512" y="6192"/>
                  <a:ext cx="2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662"/>
                </a:p>
              </p:txBody>
            </p:sp>
            <p:sp>
              <p:nvSpPr>
                <p:cNvPr id="50896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0656" y="5760"/>
                  <a:ext cx="2592" cy="4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en-US" sz="923">
                      <a:latin typeface="Times New Roman" panose="02020603050405020304" pitchFamily="18" charset="0"/>
                    </a:rPr>
                    <a:t>Koin sah terdeteksi</a:t>
                  </a:r>
                </a:p>
              </p:txBody>
            </p:sp>
          </p:grpSp>
          <p:grpSp>
            <p:nvGrpSpPr>
              <p:cNvPr id="508967" name="Group 39"/>
              <p:cNvGrpSpPr>
                <a:grpSpLocks/>
              </p:cNvGrpSpPr>
              <p:nvPr/>
            </p:nvGrpSpPr>
            <p:grpSpPr bwMode="auto">
              <a:xfrm>
                <a:off x="3456" y="8784"/>
                <a:ext cx="2880" cy="864"/>
                <a:chOff x="10512" y="5760"/>
                <a:chExt cx="2880" cy="864"/>
              </a:xfrm>
            </p:grpSpPr>
            <p:sp>
              <p:nvSpPr>
                <p:cNvPr id="50896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0800" y="6192"/>
                  <a:ext cx="2592" cy="4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en-US" sz="923">
                      <a:latin typeface="Times New Roman" panose="02020603050405020304" pitchFamily="18" charset="0"/>
                    </a:rPr>
                    <a:t>Keluarkan minuman</a:t>
                  </a:r>
                </a:p>
              </p:txBody>
            </p:sp>
            <p:sp>
              <p:nvSpPr>
                <p:cNvPr id="508969" name="Line 41"/>
                <p:cNvSpPr>
                  <a:spLocks noChangeShapeType="1"/>
                </p:cNvSpPr>
                <p:nvPr/>
              </p:nvSpPr>
              <p:spPr bwMode="auto">
                <a:xfrm>
                  <a:off x="10512" y="6192"/>
                  <a:ext cx="2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662"/>
                </a:p>
              </p:txBody>
            </p:sp>
            <p:sp>
              <p:nvSpPr>
                <p:cNvPr id="50897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0656" y="5760"/>
                  <a:ext cx="2592" cy="4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en-US" sz="923">
                      <a:latin typeface="Times New Roman" panose="02020603050405020304" pitchFamily="18" charset="0"/>
                    </a:rPr>
                    <a:t>Pembayaran mencukupi</a:t>
                  </a:r>
                </a:p>
              </p:txBody>
            </p:sp>
          </p:grpSp>
        </p:grpSp>
        <p:grpSp>
          <p:nvGrpSpPr>
            <p:cNvPr id="508971" name="Group 43"/>
            <p:cNvGrpSpPr>
              <a:grpSpLocks/>
            </p:cNvGrpSpPr>
            <p:nvPr/>
          </p:nvGrpSpPr>
          <p:grpSpPr bwMode="auto">
            <a:xfrm>
              <a:off x="1296" y="7920"/>
              <a:ext cx="2304" cy="864"/>
              <a:chOff x="576" y="7632"/>
              <a:chExt cx="2304" cy="864"/>
            </a:xfrm>
          </p:grpSpPr>
          <p:sp>
            <p:nvSpPr>
              <p:cNvPr id="508972" name="Text Box 44"/>
              <p:cNvSpPr txBox="1">
                <a:spLocks noChangeArrowheads="1"/>
              </p:cNvSpPr>
              <p:nvPr/>
            </p:nvSpPr>
            <p:spPr bwMode="auto">
              <a:xfrm>
                <a:off x="720" y="8064"/>
                <a:ext cx="1728" cy="4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923">
                    <a:latin typeface="Times New Roman" panose="02020603050405020304" pitchFamily="18" charset="0"/>
                  </a:rPr>
                  <a:t>Terima koin baru</a:t>
                </a:r>
              </a:p>
            </p:txBody>
          </p:sp>
          <p:sp>
            <p:nvSpPr>
              <p:cNvPr id="508973" name="Line 45"/>
              <p:cNvSpPr>
                <a:spLocks noChangeShapeType="1"/>
              </p:cNvSpPr>
              <p:nvPr/>
            </p:nvSpPr>
            <p:spPr bwMode="auto">
              <a:xfrm>
                <a:off x="720" y="8064"/>
                <a:ext cx="18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8974" name="Text Box 46"/>
              <p:cNvSpPr txBox="1">
                <a:spLocks noChangeArrowheads="1"/>
              </p:cNvSpPr>
              <p:nvPr/>
            </p:nvSpPr>
            <p:spPr bwMode="auto">
              <a:xfrm>
                <a:off x="576" y="7632"/>
                <a:ext cx="2304" cy="4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923">
                    <a:latin typeface="Times New Roman" panose="02020603050405020304" pitchFamily="18" charset="0"/>
                  </a:rPr>
                  <a:t>Minuman dikeluarkan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ChangeArrowheads="1"/>
          </p:cNvSpPr>
          <p:nvPr/>
        </p:nvSpPr>
        <p:spPr bwMode="auto">
          <a:xfrm>
            <a:off x="900621" y="65492"/>
            <a:ext cx="7176823" cy="105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latin typeface="Tahoma" panose="020B0604030504040204" pitchFamily="34" charset="0"/>
              </a:rPr>
              <a:t>State Transition Diagram</a:t>
            </a:r>
          </a:p>
        </p:txBody>
      </p:sp>
      <p:sp>
        <p:nvSpPr>
          <p:cNvPr id="508931" name="Rectangle 3"/>
          <p:cNvSpPr>
            <a:spLocks noChangeArrowheads="1"/>
          </p:cNvSpPr>
          <p:nvPr/>
        </p:nvSpPr>
        <p:spPr bwMode="auto">
          <a:xfrm>
            <a:off x="50573" y="1753873"/>
            <a:ext cx="5512027" cy="379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en-US" sz="2000" b="1" dirty="0">
                <a:latin typeface="Tahoma" panose="020B0604030504040204" pitchFamily="34" charset="0"/>
              </a:rPr>
              <a:t>State:</a:t>
            </a: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Menunggu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koin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Menunggu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masukan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pilihan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minuman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Mengeluarkan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minuman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Mengembalikan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pembayaran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en-US" sz="2000" b="1" dirty="0">
                <a:latin typeface="Tahoma" panose="020B0604030504040204" pitchFamily="34" charset="0"/>
              </a:rPr>
              <a:t>Event:</a:t>
            </a: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Inisialisasi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Koin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sah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terdeteksi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Pembayaran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dianggap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cukup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Minuman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dikeluarkan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Permintaan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pengembalian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koin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Minuman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habis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Pembayaran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dikembalikan</a:t>
            </a:r>
            <a:endParaRPr lang="en-US" altLang="en-US" sz="2000" dirty="0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600" y="1753873"/>
            <a:ext cx="3276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000" b="1" dirty="0">
                <a:latin typeface="Tahoma" panose="020B0604030504040204" pitchFamily="34" charset="0"/>
              </a:rPr>
              <a:t>Action: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Tahoma" panose="020B0604030504040204" pitchFamily="34" charset="0"/>
              </a:rPr>
              <a:t>Menerima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koin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baru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id-ID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Menerima</a:t>
            </a:r>
            <a:r>
              <a:rPr lang="id-ID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permintaan</a:t>
            </a:r>
            <a:r>
              <a:rPr lang="en-US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minuman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id-ID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Mengeluarkan</a:t>
            </a:r>
            <a:r>
              <a:rPr lang="en-US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minuman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id-ID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Mengembalikan</a:t>
            </a:r>
            <a:r>
              <a:rPr lang="en-US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pembayaran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endParaRPr lang="id-ID" sz="2000" dirty="0"/>
          </a:p>
        </p:txBody>
      </p:sp>
      <p:pic>
        <p:nvPicPr>
          <p:cNvPr id="52" name="Picture 2" descr="C:\Users\USER\Pictures\Notasi_ST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563619"/>
            <a:ext cx="3276600" cy="165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9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ChangeArrowheads="1"/>
          </p:cNvSpPr>
          <p:nvPr/>
        </p:nvSpPr>
        <p:spPr bwMode="auto">
          <a:xfrm>
            <a:off x="702145" y="35859"/>
            <a:ext cx="7176823" cy="105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latin typeface="Tahoma" panose="020B0604030504040204" pitchFamily="34" charset="0"/>
              </a:rPr>
              <a:t>Data Dictionary (1)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0" y="1676400"/>
            <a:ext cx="9144000" cy="379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en-US" sz="2955" dirty="0" err="1">
                <a:latin typeface="Tahoma" panose="020B0604030504040204" pitchFamily="34" charset="0"/>
              </a:rPr>
              <a:t>Menyimpan</a:t>
            </a:r>
            <a:r>
              <a:rPr lang="en-US" altLang="en-US" sz="2955" dirty="0">
                <a:latin typeface="Tahoma" panose="020B0604030504040204" pitchFamily="34" charset="0"/>
              </a:rPr>
              <a:t> </a:t>
            </a:r>
            <a:r>
              <a:rPr lang="en-US" altLang="en-US" sz="2955" dirty="0" err="1">
                <a:latin typeface="Tahoma" panose="020B0604030504040204" pitchFamily="34" charset="0"/>
              </a:rPr>
              <a:t>semua</a:t>
            </a:r>
            <a:r>
              <a:rPr lang="en-US" altLang="en-US" sz="2955" dirty="0">
                <a:latin typeface="Tahoma" panose="020B0604030504040204" pitchFamily="34" charset="0"/>
              </a:rPr>
              <a:t> </a:t>
            </a:r>
            <a:r>
              <a:rPr lang="en-US" altLang="en-US" sz="2955" dirty="0" err="1">
                <a:latin typeface="Tahoma" panose="020B0604030504040204" pitchFamily="34" charset="0"/>
              </a:rPr>
              <a:t>objek</a:t>
            </a:r>
            <a:r>
              <a:rPr lang="en-US" altLang="en-US" sz="2955" dirty="0">
                <a:latin typeface="Tahoma" panose="020B0604030504040204" pitchFamily="34" charset="0"/>
              </a:rPr>
              <a:t> data yang </a:t>
            </a:r>
            <a:r>
              <a:rPr lang="en-US" altLang="en-US" sz="2955" dirty="0" err="1">
                <a:latin typeface="Tahoma" panose="020B0604030504040204" pitchFamily="34" charset="0"/>
              </a:rPr>
              <a:t>dibutuhkan</a:t>
            </a:r>
            <a:r>
              <a:rPr lang="en-US" altLang="en-US" sz="2955" dirty="0">
                <a:latin typeface="Tahoma" panose="020B0604030504040204" pitchFamily="34" charset="0"/>
              </a:rPr>
              <a:t> </a:t>
            </a:r>
            <a:r>
              <a:rPr lang="en-US" altLang="en-US" sz="2955" dirty="0" err="1">
                <a:latin typeface="Tahoma" panose="020B0604030504040204" pitchFamily="34" charset="0"/>
              </a:rPr>
              <a:t>dan</a:t>
            </a:r>
            <a:r>
              <a:rPr lang="en-US" altLang="en-US" sz="2955" dirty="0">
                <a:latin typeface="Tahoma" panose="020B0604030504040204" pitchFamily="34" charset="0"/>
              </a:rPr>
              <a:t> </a:t>
            </a:r>
            <a:r>
              <a:rPr lang="en-US" altLang="en-US" sz="2955" dirty="0" err="1">
                <a:latin typeface="Tahoma" panose="020B0604030504040204" pitchFamily="34" charset="0"/>
              </a:rPr>
              <a:t>dihasilkan</a:t>
            </a:r>
            <a:r>
              <a:rPr lang="en-US" altLang="en-US" sz="2955" dirty="0">
                <a:latin typeface="Tahoma" panose="020B0604030504040204" pitchFamily="34" charset="0"/>
              </a:rPr>
              <a:t> </a:t>
            </a:r>
            <a:r>
              <a:rPr lang="en-US" altLang="en-US" sz="2955" dirty="0" err="1">
                <a:latin typeface="Tahoma" panose="020B0604030504040204" pitchFamily="34" charset="0"/>
              </a:rPr>
              <a:t>oleh</a:t>
            </a:r>
            <a:r>
              <a:rPr lang="en-US" altLang="en-US" sz="2955" dirty="0">
                <a:latin typeface="Tahoma" panose="020B0604030504040204" pitchFamily="34" charset="0"/>
              </a:rPr>
              <a:t> PL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lang="en-US" altLang="en-US" sz="2586" dirty="0" err="1">
                <a:latin typeface="Tahoma" panose="020B0604030504040204" pitchFamily="34" charset="0"/>
              </a:rPr>
              <a:t>objek</a:t>
            </a:r>
            <a:r>
              <a:rPr lang="en-US" altLang="en-US" sz="2586" dirty="0">
                <a:latin typeface="Tahoma" panose="020B0604030504040204" pitchFamily="34" charset="0"/>
              </a:rPr>
              <a:t> data yang </a:t>
            </a:r>
            <a:r>
              <a:rPr lang="en-US" altLang="en-US" sz="2586" dirty="0" err="1">
                <a:latin typeface="Tahoma" panose="020B0604030504040204" pitchFamily="34" charset="0"/>
              </a:rPr>
              <a:t>muncul</a:t>
            </a:r>
            <a:r>
              <a:rPr lang="en-US" altLang="en-US" sz="2586" dirty="0">
                <a:latin typeface="Tahoma" panose="020B0604030504040204" pitchFamily="34" charset="0"/>
              </a:rPr>
              <a:t> </a:t>
            </a:r>
            <a:r>
              <a:rPr lang="en-US" altLang="en-US" sz="2586" dirty="0" err="1">
                <a:latin typeface="Tahoma" panose="020B0604030504040204" pitchFamily="34" charset="0"/>
              </a:rPr>
              <a:t>pada</a:t>
            </a:r>
            <a:r>
              <a:rPr lang="en-US" altLang="en-US" sz="2586" dirty="0">
                <a:latin typeface="Tahoma" panose="020B0604030504040204" pitchFamily="34" charset="0"/>
              </a:rPr>
              <a:t>:</a:t>
            </a:r>
          </a:p>
          <a:p>
            <a:pPr lvl="2" algn="just">
              <a:spcBef>
                <a:spcPct val="20000"/>
              </a:spcBef>
              <a:buFontTx/>
              <a:buChar char="•"/>
            </a:pPr>
            <a:r>
              <a:rPr lang="en-US" altLang="en-US" sz="2216" dirty="0">
                <a:latin typeface="Tahoma" panose="020B0604030504040204" pitchFamily="34" charset="0"/>
              </a:rPr>
              <a:t>ERD</a:t>
            </a:r>
          </a:p>
          <a:p>
            <a:pPr lvl="2" algn="just">
              <a:spcBef>
                <a:spcPct val="20000"/>
              </a:spcBef>
              <a:buFontTx/>
              <a:buChar char="•"/>
            </a:pPr>
            <a:r>
              <a:rPr lang="en-US" altLang="en-US" sz="2216" dirty="0">
                <a:latin typeface="Tahoma" panose="020B0604030504040204" pitchFamily="34" charset="0"/>
              </a:rPr>
              <a:t>DFD</a:t>
            </a:r>
          </a:p>
          <a:p>
            <a:pPr lvl="2" algn="just">
              <a:spcBef>
                <a:spcPct val="20000"/>
              </a:spcBef>
              <a:buFontTx/>
              <a:buChar char="•"/>
            </a:pPr>
            <a:r>
              <a:rPr lang="en-US" altLang="en-US" sz="2216" dirty="0">
                <a:latin typeface="Tahoma" panose="020B0604030504040204" pitchFamily="34" charset="0"/>
              </a:rPr>
              <a:t>STD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lang="en-US" altLang="en-US" sz="2586" dirty="0" err="1">
                <a:latin typeface="Tahoma" panose="020B0604030504040204" pitchFamily="34" charset="0"/>
              </a:rPr>
              <a:t>harus</a:t>
            </a:r>
            <a:r>
              <a:rPr lang="en-US" altLang="en-US" sz="2586" dirty="0">
                <a:latin typeface="Tahoma" panose="020B0604030504040204" pitchFamily="34" charset="0"/>
              </a:rPr>
              <a:t> </a:t>
            </a:r>
            <a:r>
              <a:rPr lang="en-US" altLang="en-US" sz="2586" dirty="0" err="1">
                <a:latin typeface="Tahoma" panose="020B0604030504040204" pitchFamily="34" charset="0"/>
              </a:rPr>
              <a:t>selengkap</a:t>
            </a:r>
            <a:r>
              <a:rPr lang="en-US" altLang="en-US" sz="2586" dirty="0">
                <a:latin typeface="Tahoma" panose="020B0604030504040204" pitchFamily="34" charset="0"/>
              </a:rPr>
              <a:t> </a:t>
            </a:r>
            <a:r>
              <a:rPr lang="en-US" altLang="en-US" sz="2586" dirty="0" err="1">
                <a:latin typeface="Tahoma" panose="020B0604030504040204" pitchFamily="34" charset="0"/>
              </a:rPr>
              <a:t>dan</a:t>
            </a:r>
            <a:r>
              <a:rPr lang="en-US" altLang="en-US" sz="2586" dirty="0">
                <a:latin typeface="Tahoma" panose="020B0604030504040204" pitchFamily="34" charset="0"/>
              </a:rPr>
              <a:t> </a:t>
            </a:r>
            <a:r>
              <a:rPr lang="en-US" altLang="en-US" sz="2586" dirty="0" err="1">
                <a:latin typeface="Tahoma" panose="020B0604030504040204" pitchFamily="34" charset="0"/>
              </a:rPr>
              <a:t>serinci</a:t>
            </a:r>
            <a:r>
              <a:rPr lang="en-US" altLang="en-US" sz="2586" dirty="0">
                <a:latin typeface="Tahoma" panose="020B0604030504040204" pitchFamily="34" charset="0"/>
              </a:rPr>
              <a:t> </a:t>
            </a:r>
            <a:r>
              <a:rPr lang="en-US" altLang="en-US" sz="2586" dirty="0" err="1">
                <a:latin typeface="Tahoma" panose="020B0604030504040204" pitchFamily="34" charset="0"/>
              </a:rPr>
              <a:t>mungkin</a:t>
            </a:r>
            <a:endParaRPr lang="en-US" altLang="en-US" sz="2586" dirty="0">
              <a:latin typeface="Tahoma" panose="020B0604030504040204" pitchFamily="34" charset="0"/>
            </a:endParaRPr>
          </a:p>
          <a:p>
            <a:pPr lvl="2" algn="just">
              <a:spcBef>
                <a:spcPct val="20000"/>
              </a:spcBef>
              <a:buFontTx/>
              <a:buChar char="•"/>
            </a:pPr>
            <a:r>
              <a:rPr lang="en-US" altLang="en-US" sz="2216" dirty="0" err="1">
                <a:latin typeface="Tahoma" panose="020B0604030504040204" pitchFamily="34" charset="0"/>
              </a:rPr>
              <a:t>contoh</a:t>
            </a:r>
            <a:r>
              <a:rPr lang="en-US" altLang="en-US" sz="2216" dirty="0">
                <a:latin typeface="Tahoma" panose="020B0604030504040204" pitchFamily="34" charset="0"/>
              </a:rPr>
              <a:t>: Nama = </a:t>
            </a:r>
            <a:r>
              <a:rPr lang="en-US" altLang="en-US" sz="2216" dirty="0" err="1">
                <a:latin typeface="Tahoma" panose="020B0604030504040204" pitchFamily="34" charset="0"/>
              </a:rPr>
              <a:t>nama_depan</a:t>
            </a:r>
            <a:r>
              <a:rPr lang="en-US" altLang="en-US" sz="2216" dirty="0">
                <a:latin typeface="Tahoma" panose="020B0604030504040204" pitchFamily="34" charset="0"/>
              </a:rPr>
              <a:t> + </a:t>
            </a:r>
            <a:r>
              <a:rPr lang="en-US" altLang="en-US" sz="2216" dirty="0" err="1">
                <a:latin typeface="Tahoma" panose="020B0604030504040204" pitchFamily="34" charset="0"/>
              </a:rPr>
              <a:t>nama_belakang</a:t>
            </a:r>
            <a:endParaRPr lang="en-US" altLang="en-US" sz="2216" dirty="0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ChangeArrowheads="1"/>
          </p:cNvSpPr>
          <p:nvPr/>
        </p:nvSpPr>
        <p:spPr bwMode="auto">
          <a:xfrm>
            <a:off x="990600" y="114665"/>
            <a:ext cx="7176823" cy="105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latin typeface="Tahoma" panose="020B0604030504040204" pitchFamily="34" charset="0"/>
              </a:rPr>
              <a:t>Data Dictionary (2)</a:t>
            </a:r>
          </a:p>
        </p:txBody>
      </p:sp>
      <p:sp>
        <p:nvSpPr>
          <p:cNvPr id="489475" name="Rectangle 3"/>
          <p:cNvSpPr>
            <a:spLocks noChangeArrowheads="1"/>
          </p:cNvSpPr>
          <p:nvPr/>
        </p:nvSpPr>
        <p:spPr bwMode="auto">
          <a:xfrm>
            <a:off x="-76200" y="1524000"/>
            <a:ext cx="9166412" cy="379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586" dirty="0" err="1">
                <a:latin typeface="Tahoma" panose="020B0604030504040204" pitchFamily="34" charset="0"/>
              </a:rPr>
              <a:t>Berisi</a:t>
            </a:r>
            <a:r>
              <a:rPr lang="en-US" altLang="en-US" sz="2586" dirty="0">
                <a:latin typeface="Tahoma" panose="020B0604030504040204" pitchFamily="34" charset="0"/>
              </a:rPr>
              <a:t>:</a:t>
            </a:r>
            <a:endParaRPr lang="en-US" altLang="en-US" sz="2955" dirty="0">
              <a:latin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Tx/>
              <a:buChar char="–"/>
            </a:pPr>
            <a:r>
              <a:rPr lang="en-US" altLang="en-US" sz="2216" dirty="0">
                <a:latin typeface="Tahoma" panose="020B0604030504040204" pitchFamily="34" charset="0"/>
              </a:rPr>
              <a:t>Name</a:t>
            </a:r>
            <a:endParaRPr lang="en-US" altLang="en-US" sz="2586" dirty="0">
              <a:latin typeface="Tahoma" panose="020B0604030504040204" pitchFamily="34" charset="0"/>
            </a:endParaRPr>
          </a:p>
          <a:p>
            <a:pPr lvl="2" algn="just">
              <a:lnSpc>
                <a:spcPct val="150000"/>
              </a:lnSpc>
              <a:buFontTx/>
              <a:buChar char="•"/>
            </a:pPr>
            <a:r>
              <a:rPr lang="en-US" altLang="en-US" sz="1847" dirty="0" err="1">
                <a:latin typeface="Tahoma" panose="020B0604030504040204" pitchFamily="34" charset="0"/>
              </a:rPr>
              <a:t>nama</a:t>
            </a:r>
            <a:r>
              <a:rPr lang="en-US" altLang="en-US" sz="1847" dirty="0">
                <a:latin typeface="Tahoma" panose="020B0604030504040204" pitchFamily="34" charset="0"/>
              </a:rPr>
              <a:t> </a:t>
            </a:r>
            <a:r>
              <a:rPr lang="en-US" altLang="en-US" sz="1847" dirty="0" err="1">
                <a:latin typeface="Tahoma" panose="020B0604030504040204" pitchFamily="34" charset="0"/>
              </a:rPr>
              <a:t>utama</a:t>
            </a:r>
            <a:r>
              <a:rPr lang="en-US" altLang="en-US" sz="1847" dirty="0">
                <a:latin typeface="Tahoma" panose="020B0604030504040204" pitchFamily="34" charset="0"/>
              </a:rPr>
              <a:t> yang </a:t>
            </a:r>
            <a:r>
              <a:rPr lang="en-US" altLang="en-US" sz="1847" dirty="0" err="1">
                <a:latin typeface="Tahoma" panose="020B0604030504040204" pitchFamily="34" charset="0"/>
              </a:rPr>
              <a:t>muncul</a:t>
            </a:r>
            <a:r>
              <a:rPr lang="en-US" altLang="en-US" sz="1847" dirty="0">
                <a:latin typeface="Tahoma" panose="020B0604030504040204" pitchFamily="34" charset="0"/>
              </a:rPr>
              <a:t> </a:t>
            </a:r>
            <a:r>
              <a:rPr lang="en-US" altLang="en-US" sz="1847" dirty="0" err="1">
                <a:latin typeface="Tahoma" panose="020B0604030504040204" pitchFamily="34" charset="0"/>
              </a:rPr>
              <a:t>pada</a:t>
            </a:r>
            <a:r>
              <a:rPr lang="en-US" altLang="en-US" sz="1847" dirty="0">
                <a:latin typeface="Tahoma" panose="020B0604030504040204" pitchFamily="34" charset="0"/>
              </a:rPr>
              <a:t> </a:t>
            </a:r>
            <a:r>
              <a:rPr lang="en-US" altLang="en-US" sz="1847" dirty="0" err="1">
                <a:latin typeface="Tahoma" panose="020B0604030504040204" pitchFamily="34" charset="0"/>
              </a:rPr>
              <a:t>objek</a:t>
            </a:r>
            <a:r>
              <a:rPr lang="en-US" altLang="en-US" sz="1847" dirty="0">
                <a:latin typeface="Tahoma" panose="020B0604030504040204" pitchFamily="34" charset="0"/>
              </a:rPr>
              <a:t> data, data store, </a:t>
            </a:r>
            <a:r>
              <a:rPr lang="en-US" altLang="en-US" sz="1847" dirty="0" err="1">
                <a:latin typeface="Tahoma" panose="020B0604030504040204" pitchFamily="34" charset="0"/>
              </a:rPr>
              <a:t>atau</a:t>
            </a:r>
            <a:r>
              <a:rPr lang="en-US" altLang="en-US" sz="1847" dirty="0">
                <a:latin typeface="Tahoma" panose="020B0604030504040204" pitchFamily="34" charset="0"/>
              </a:rPr>
              <a:t> external entity</a:t>
            </a:r>
          </a:p>
          <a:p>
            <a:pPr lvl="1" algn="just">
              <a:lnSpc>
                <a:spcPct val="150000"/>
              </a:lnSpc>
              <a:buFontTx/>
              <a:buChar char="–"/>
            </a:pPr>
            <a:r>
              <a:rPr lang="en-US" altLang="en-US" sz="2216" dirty="0">
                <a:latin typeface="Tahoma" panose="020B0604030504040204" pitchFamily="34" charset="0"/>
              </a:rPr>
              <a:t>Alias</a:t>
            </a:r>
            <a:endParaRPr lang="en-US" altLang="en-US" sz="2586" dirty="0">
              <a:latin typeface="Tahoma" panose="020B0604030504040204" pitchFamily="34" charset="0"/>
            </a:endParaRPr>
          </a:p>
          <a:p>
            <a:pPr lvl="2" algn="just">
              <a:lnSpc>
                <a:spcPct val="150000"/>
              </a:lnSpc>
              <a:buFontTx/>
              <a:buChar char="•"/>
            </a:pPr>
            <a:r>
              <a:rPr lang="en-US" altLang="en-US" sz="1847" dirty="0" err="1">
                <a:latin typeface="Tahoma" panose="020B0604030504040204" pitchFamily="34" charset="0"/>
              </a:rPr>
              <a:t>nama</a:t>
            </a:r>
            <a:r>
              <a:rPr lang="en-US" altLang="en-US" sz="1847" dirty="0">
                <a:latin typeface="Tahoma" panose="020B0604030504040204" pitchFamily="34" charset="0"/>
              </a:rPr>
              <a:t> lain yang </a:t>
            </a:r>
            <a:r>
              <a:rPr lang="en-US" altLang="en-US" sz="1847" dirty="0" err="1">
                <a:latin typeface="Tahoma" panose="020B0604030504040204" pitchFamily="34" charset="0"/>
              </a:rPr>
              <a:t>digunakan</a:t>
            </a:r>
            <a:endParaRPr lang="en-US" altLang="en-US" sz="2216" dirty="0">
              <a:latin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Tx/>
              <a:buChar char="–"/>
            </a:pPr>
            <a:r>
              <a:rPr lang="en-US" altLang="en-US" sz="2216" dirty="0">
                <a:latin typeface="Tahoma" panose="020B0604030504040204" pitchFamily="34" charset="0"/>
              </a:rPr>
              <a:t>Where-used/how-used</a:t>
            </a:r>
          </a:p>
          <a:p>
            <a:pPr lvl="2" algn="just">
              <a:lnSpc>
                <a:spcPct val="150000"/>
              </a:lnSpc>
              <a:buFontTx/>
              <a:buChar char="•"/>
            </a:pPr>
            <a:r>
              <a:rPr lang="en-US" altLang="en-US" sz="1847" dirty="0" err="1">
                <a:latin typeface="Tahoma" panose="020B0604030504040204" pitchFamily="34" charset="0"/>
              </a:rPr>
              <a:t>daftar</a:t>
            </a:r>
            <a:r>
              <a:rPr lang="en-US" altLang="en-US" sz="1847" dirty="0">
                <a:latin typeface="Tahoma" panose="020B0604030504040204" pitchFamily="34" charset="0"/>
              </a:rPr>
              <a:t> proses yang </a:t>
            </a:r>
            <a:r>
              <a:rPr lang="en-US" altLang="en-US" sz="1847" dirty="0" err="1">
                <a:latin typeface="Tahoma" panose="020B0604030504040204" pitchFamily="34" charset="0"/>
              </a:rPr>
              <a:t>menggunakan</a:t>
            </a:r>
            <a:r>
              <a:rPr lang="en-US" altLang="en-US" sz="1847" dirty="0">
                <a:latin typeface="Tahoma" panose="020B0604030504040204" pitchFamily="34" charset="0"/>
              </a:rPr>
              <a:t> data </a:t>
            </a:r>
            <a:r>
              <a:rPr lang="en-US" altLang="en-US" sz="1847" dirty="0" err="1">
                <a:latin typeface="Tahoma" panose="020B0604030504040204" pitchFamily="34" charset="0"/>
              </a:rPr>
              <a:t>dan</a:t>
            </a:r>
            <a:r>
              <a:rPr lang="en-US" altLang="en-US" sz="1847" dirty="0">
                <a:latin typeface="Tahoma" panose="020B0604030504040204" pitchFamily="34" charset="0"/>
              </a:rPr>
              <a:t> </a:t>
            </a:r>
            <a:r>
              <a:rPr lang="en-US" altLang="en-US" sz="1847" dirty="0" err="1">
                <a:latin typeface="Tahoma" panose="020B0604030504040204" pitchFamily="34" charset="0"/>
              </a:rPr>
              <a:t>bagaimana</a:t>
            </a:r>
            <a:r>
              <a:rPr lang="en-US" altLang="en-US" sz="1847" dirty="0">
                <a:latin typeface="Tahoma" panose="020B0604030504040204" pitchFamily="34" charset="0"/>
              </a:rPr>
              <a:t> </a:t>
            </a:r>
            <a:r>
              <a:rPr lang="en-US" altLang="en-US" sz="1847" dirty="0" err="1">
                <a:latin typeface="Tahoma" panose="020B0604030504040204" pitchFamily="34" charset="0"/>
              </a:rPr>
              <a:t>menggunakannya</a:t>
            </a:r>
            <a:endParaRPr lang="en-US" altLang="en-US" sz="1847" dirty="0">
              <a:latin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Tx/>
              <a:buChar char="–"/>
            </a:pPr>
            <a:r>
              <a:rPr lang="en-US" altLang="en-US" sz="2216" dirty="0">
                <a:latin typeface="Tahoma" panose="020B0604030504040204" pitchFamily="34" charset="0"/>
              </a:rPr>
              <a:t>Content description</a:t>
            </a:r>
          </a:p>
          <a:p>
            <a:pPr lvl="2" algn="just">
              <a:lnSpc>
                <a:spcPct val="150000"/>
              </a:lnSpc>
              <a:buFontTx/>
              <a:buChar char="•"/>
            </a:pPr>
            <a:r>
              <a:rPr lang="en-US" altLang="en-US" sz="1847" dirty="0" err="1">
                <a:latin typeface="Tahoma" panose="020B0604030504040204" pitchFamily="34" charset="0"/>
              </a:rPr>
              <a:t>notasi</a:t>
            </a:r>
            <a:r>
              <a:rPr lang="en-US" altLang="en-US" sz="1847" dirty="0">
                <a:latin typeface="Tahoma" panose="020B0604030504040204" pitchFamily="34" charset="0"/>
              </a:rPr>
              <a:t> </a:t>
            </a:r>
            <a:r>
              <a:rPr lang="en-US" altLang="en-US" sz="1847" dirty="0" err="1">
                <a:latin typeface="Tahoma" panose="020B0604030504040204" pitchFamily="34" charset="0"/>
              </a:rPr>
              <a:t>untuk</a:t>
            </a:r>
            <a:r>
              <a:rPr lang="en-US" altLang="en-US" sz="1847" dirty="0">
                <a:latin typeface="Tahoma" panose="020B0604030504040204" pitchFamily="34" charset="0"/>
              </a:rPr>
              <a:t> </a:t>
            </a:r>
            <a:r>
              <a:rPr lang="en-US" altLang="en-US" sz="1847" dirty="0" err="1">
                <a:latin typeface="Tahoma" panose="020B0604030504040204" pitchFamily="34" charset="0"/>
              </a:rPr>
              <a:t>merepresentasikan</a:t>
            </a:r>
            <a:r>
              <a:rPr lang="en-US" altLang="en-US" sz="1847" dirty="0">
                <a:latin typeface="Tahoma" panose="020B0604030504040204" pitchFamily="34" charset="0"/>
              </a:rPr>
              <a:t> </a:t>
            </a:r>
            <a:r>
              <a:rPr lang="en-US" altLang="en-US" sz="1847" dirty="0" err="1">
                <a:latin typeface="Tahoma" panose="020B0604030504040204" pitchFamily="34" charset="0"/>
              </a:rPr>
              <a:t>isi</a:t>
            </a:r>
            <a:r>
              <a:rPr lang="en-US" altLang="en-US" sz="1847" dirty="0">
                <a:latin typeface="Tahoma" panose="020B0604030504040204" pitchFamily="34" charset="0"/>
              </a:rPr>
              <a:t> data</a:t>
            </a:r>
          </a:p>
          <a:p>
            <a:pPr lvl="1" algn="just">
              <a:lnSpc>
                <a:spcPct val="150000"/>
              </a:lnSpc>
              <a:buFontTx/>
              <a:buChar char="–"/>
            </a:pPr>
            <a:r>
              <a:rPr lang="en-US" altLang="en-US" sz="2216" dirty="0">
                <a:latin typeface="Tahoma" panose="020B0604030504040204" pitchFamily="34" charset="0"/>
              </a:rPr>
              <a:t>Supplementary information</a:t>
            </a:r>
            <a:endParaRPr lang="en-US" altLang="en-US" sz="2586" dirty="0">
              <a:latin typeface="Tahoma" panose="020B0604030504040204" pitchFamily="34" charset="0"/>
            </a:endParaRPr>
          </a:p>
          <a:p>
            <a:pPr lvl="2" algn="just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altLang="en-US" sz="2216" dirty="0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ChangeArrowheads="1"/>
          </p:cNvSpPr>
          <p:nvPr/>
        </p:nvSpPr>
        <p:spPr bwMode="auto">
          <a:xfrm>
            <a:off x="597391" y="0"/>
            <a:ext cx="8021155" cy="105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latin typeface="Tahoma" panose="020B0604030504040204" pitchFamily="34" charset="0"/>
              </a:rPr>
              <a:t>Data Dictionary (3)</a:t>
            </a:r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633250" y="2092141"/>
            <a:ext cx="8021155" cy="379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1662">
                <a:latin typeface="Tahoma" panose="020B0604030504040204" pitchFamily="34" charset="0"/>
              </a:rPr>
              <a:t>Notasi:</a:t>
            </a:r>
          </a:p>
          <a:p>
            <a:pPr>
              <a:spcBef>
                <a:spcPct val="20000"/>
              </a:spcBef>
            </a:pPr>
            <a:r>
              <a:rPr lang="en-US" altLang="en-US" sz="1662">
                <a:latin typeface="Tahoma" panose="020B0604030504040204" pitchFamily="34" charset="0"/>
              </a:rPr>
              <a:t>		</a:t>
            </a:r>
            <a:r>
              <a:rPr lang="en-US" altLang="en-US" sz="1662" b="1">
                <a:latin typeface="Tahoma" panose="020B0604030504040204" pitchFamily="34" charset="0"/>
              </a:rPr>
              <a:t>Jenis</a:t>
            </a:r>
            <a:r>
              <a:rPr lang="en-US" altLang="en-US" sz="1662">
                <a:latin typeface="Tahoma" panose="020B0604030504040204" pitchFamily="34" charset="0"/>
              </a:rPr>
              <a:t>		</a:t>
            </a:r>
            <a:r>
              <a:rPr lang="en-US" altLang="en-US" sz="1662" b="1">
                <a:latin typeface="Tahoma" panose="020B0604030504040204" pitchFamily="34" charset="0"/>
              </a:rPr>
              <a:t>Notasi</a:t>
            </a:r>
            <a:r>
              <a:rPr lang="en-US" altLang="en-US" sz="1662">
                <a:latin typeface="Tahoma" panose="020B0604030504040204" pitchFamily="34" charset="0"/>
              </a:rPr>
              <a:t>		</a:t>
            </a:r>
            <a:r>
              <a:rPr lang="en-US" altLang="en-US" sz="1662" b="1">
                <a:latin typeface="Tahoma" panose="020B0604030504040204" pitchFamily="34" charset="0"/>
              </a:rPr>
              <a:t>Arti</a:t>
            </a:r>
            <a:r>
              <a:rPr lang="en-US" altLang="en-US" sz="1662">
                <a:latin typeface="Tahoma" panose="020B0604030504040204" pitchFamily="34" charset="0"/>
              </a:rPr>
              <a:t>	</a:t>
            </a:r>
          </a:p>
          <a:p>
            <a:pPr>
              <a:spcBef>
                <a:spcPct val="20000"/>
              </a:spcBef>
            </a:pPr>
            <a:r>
              <a:rPr lang="en-US" altLang="en-US" sz="1662">
                <a:latin typeface="Tahoma" panose="020B0604030504040204" pitchFamily="34" charset="0"/>
              </a:rPr>
              <a:t>		======================================</a:t>
            </a:r>
          </a:p>
          <a:p>
            <a:pPr>
              <a:spcBef>
                <a:spcPct val="20000"/>
              </a:spcBef>
            </a:pPr>
            <a:r>
              <a:rPr lang="en-US" altLang="en-US" sz="1662">
                <a:latin typeface="Tahoma" panose="020B0604030504040204" pitchFamily="34" charset="0"/>
              </a:rPr>
              <a:t>				=		Terdiri atas	</a:t>
            </a:r>
          </a:p>
          <a:p>
            <a:pPr>
              <a:spcBef>
                <a:spcPct val="20000"/>
              </a:spcBef>
            </a:pPr>
            <a:r>
              <a:rPr lang="en-US" altLang="en-US" sz="1662">
                <a:latin typeface="Tahoma" panose="020B0604030504040204" pitchFamily="34" charset="0"/>
              </a:rPr>
              <a:t>		urutan		+		dan	</a:t>
            </a:r>
          </a:p>
          <a:p>
            <a:pPr>
              <a:spcBef>
                <a:spcPct val="20000"/>
              </a:spcBef>
            </a:pPr>
            <a:r>
              <a:rPr lang="en-US" altLang="en-US" sz="1662">
                <a:latin typeface="Tahoma" panose="020B0604030504040204" pitchFamily="34" charset="0"/>
              </a:rPr>
              <a:t>		pilihan		[    |    ]		atau	</a:t>
            </a:r>
          </a:p>
          <a:p>
            <a:pPr>
              <a:spcBef>
                <a:spcPct val="20000"/>
              </a:spcBef>
            </a:pPr>
            <a:r>
              <a:rPr lang="en-US" altLang="en-US" sz="1662">
                <a:latin typeface="Tahoma" panose="020B0604030504040204" pitchFamily="34" charset="0"/>
              </a:rPr>
              <a:t>		pengulangan	{       } </a:t>
            </a:r>
            <a:r>
              <a:rPr lang="en-US" altLang="en-US" sz="1662" baseline="30000">
                <a:latin typeface="Tahoma" panose="020B0604030504040204" pitchFamily="34" charset="0"/>
              </a:rPr>
              <a:t>n</a:t>
            </a:r>
            <a:r>
              <a:rPr lang="en-US" altLang="en-US" sz="1662">
                <a:latin typeface="Tahoma" panose="020B0604030504040204" pitchFamily="34" charset="0"/>
              </a:rPr>
              <a:t>		Pengulangan sebanyak n kali</a:t>
            </a:r>
          </a:p>
          <a:p>
            <a:pPr>
              <a:spcBef>
                <a:spcPct val="20000"/>
              </a:spcBef>
            </a:pPr>
            <a:r>
              <a:rPr lang="en-US" altLang="en-US" sz="1662">
                <a:latin typeface="Tahoma" panose="020B0604030504040204" pitchFamily="34" charset="0"/>
              </a:rPr>
              <a:t>				(     )		Data optional	</a:t>
            </a:r>
          </a:p>
          <a:p>
            <a:pPr>
              <a:spcBef>
                <a:spcPct val="20000"/>
              </a:spcBef>
            </a:pPr>
            <a:r>
              <a:rPr lang="en-US" altLang="en-US" sz="1662">
                <a:latin typeface="Tahoma" panose="020B0604030504040204" pitchFamily="34" charset="0"/>
              </a:rPr>
              <a:t>				*    *		pembatas komentar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ChangeArrowheads="1"/>
          </p:cNvSpPr>
          <p:nvPr/>
        </p:nvSpPr>
        <p:spPr bwMode="auto">
          <a:xfrm>
            <a:off x="838200" y="31376"/>
            <a:ext cx="7176823" cy="105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latin typeface="Tahoma" panose="020B0604030504040204" pitchFamily="34" charset="0"/>
              </a:rPr>
              <a:t>Data Dictionary (4)</a:t>
            </a:r>
          </a:p>
        </p:txBody>
      </p:sp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0" y="2092141"/>
            <a:ext cx="9144000" cy="379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dirty="0" err="1">
                <a:latin typeface="Tahoma" panose="020B0604030504040204" pitchFamily="34" charset="0"/>
              </a:rPr>
              <a:t>Contoh</a:t>
            </a:r>
            <a:r>
              <a:rPr lang="en-US" altLang="en-US" sz="2800" dirty="0">
                <a:latin typeface="Tahoma" panose="020B0604030504040204" pitchFamily="34" charset="0"/>
              </a:rPr>
              <a:t>:</a:t>
            </a:r>
          </a:p>
          <a:p>
            <a:pPr lvl="1" algn="just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en-US" dirty="0" err="1">
                <a:latin typeface="Tahoma" panose="020B0604030504040204" pitchFamily="34" charset="0"/>
              </a:rPr>
              <a:t>nama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mahasiswa</a:t>
            </a:r>
            <a:r>
              <a:rPr lang="en-US" altLang="en-US" dirty="0">
                <a:latin typeface="Tahoma" panose="020B0604030504040204" pitchFamily="34" charset="0"/>
              </a:rPr>
              <a:t> = </a:t>
            </a:r>
            <a:r>
              <a:rPr lang="en-US" altLang="en-US" dirty="0" err="1">
                <a:latin typeface="Tahoma" panose="020B0604030504040204" pitchFamily="34" charset="0"/>
              </a:rPr>
              <a:t>nama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depan</a:t>
            </a:r>
            <a:r>
              <a:rPr lang="en-US" altLang="en-US" dirty="0">
                <a:latin typeface="Tahoma" panose="020B0604030504040204" pitchFamily="34" charset="0"/>
              </a:rPr>
              <a:t> + </a:t>
            </a:r>
            <a:r>
              <a:rPr lang="en-US" altLang="en-US" dirty="0" err="1" smtClean="0">
                <a:latin typeface="Tahoma" panose="020B0604030504040204" pitchFamily="34" charset="0"/>
              </a:rPr>
              <a:t>nama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</a:rPr>
              <a:t>belakang</a:t>
            </a:r>
            <a:endParaRPr lang="en-US" altLang="en-US" dirty="0">
              <a:latin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en-US" dirty="0" err="1">
                <a:latin typeface="Tahoma" panose="020B0604030504040204" pitchFamily="34" charset="0"/>
              </a:rPr>
              <a:t>jenis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kelamin</a:t>
            </a:r>
            <a:r>
              <a:rPr lang="en-US" altLang="en-US" dirty="0">
                <a:latin typeface="Tahoma" panose="020B0604030504040204" pitchFamily="34" charset="0"/>
              </a:rPr>
              <a:t> =   [</a:t>
            </a:r>
            <a:r>
              <a:rPr lang="en-US" altLang="en-US" dirty="0" err="1">
                <a:latin typeface="Tahoma" panose="020B0604030504040204" pitchFamily="34" charset="0"/>
              </a:rPr>
              <a:t>perempuan</a:t>
            </a:r>
            <a:r>
              <a:rPr lang="en-US" altLang="en-US" dirty="0">
                <a:latin typeface="Tahoma" panose="020B0604030504040204" pitchFamily="34" charset="0"/>
              </a:rPr>
              <a:t> | </a:t>
            </a:r>
            <a:r>
              <a:rPr lang="en-US" altLang="en-US" dirty="0" err="1">
                <a:latin typeface="Tahoma" panose="020B0604030504040204" pitchFamily="34" charset="0"/>
              </a:rPr>
              <a:t>laki-laki</a:t>
            </a:r>
            <a:r>
              <a:rPr lang="en-US" altLang="en-US" dirty="0">
                <a:latin typeface="Tahoma" panose="020B0604030504040204" pitchFamily="34" charset="0"/>
              </a:rPr>
              <a:t>]</a:t>
            </a:r>
          </a:p>
          <a:p>
            <a:pPr lvl="1" algn="just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en-US" dirty="0" err="1">
                <a:latin typeface="Tahoma" panose="020B0604030504040204" pitchFamily="34" charset="0"/>
              </a:rPr>
              <a:t>nomor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telepon</a:t>
            </a:r>
            <a:r>
              <a:rPr lang="en-US" altLang="en-US" dirty="0">
                <a:latin typeface="Tahoma" panose="020B0604030504040204" pitchFamily="34" charset="0"/>
              </a:rPr>
              <a:t> =  (</a:t>
            </a:r>
            <a:r>
              <a:rPr lang="en-US" altLang="en-US" dirty="0" err="1">
                <a:latin typeface="Tahoma" panose="020B0604030504040204" pitchFamily="34" charset="0"/>
              </a:rPr>
              <a:t>kode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negara</a:t>
            </a:r>
            <a:r>
              <a:rPr lang="en-US" altLang="en-US" dirty="0">
                <a:latin typeface="Tahoma" panose="020B0604030504040204" pitchFamily="34" charset="0"/>
              </a:rPr>
              <a:t>) + </a:t>
            </a:r>
            <a:r>
              <a:rPr lang="en-US" altLang="en-US" dirty="0" err="1">
                <a:latin typeface="Tahoma" panose="020B0604030504040204" pitchFamily="34" charset="0"/>
              </a:rPr>
              <a:t>kode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</a:rPr>
              <a:t>wilayah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+ </a:t>
            </a:r>
            <a:r>
              <a:rPr lang="en-US" altLang="en-US" dirty="0" err="1">
                <a:latin typeface="Tahoma" panose="020B0604030504040204" pitchFamily="34" charset="0"/>
              </a:rPr>
              <a:t>nomor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ChangeArrowheads="1"/>
          </p:cNvSpPr>
          <p:nvPr/>
        </p:nvSpPr>
        <p:spPr bwMode="auto">
          <a:xfrm>
            <a:off x="838200" y="31376"/>
            <a:ext cx="7176823" cy="105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dirty="0" smtClean="0">
                <a:solidFill>
                  <a:schemeClr val="bg1"/>
                </a:solidFill>
                <a:latin typeface="Tahoma" panose="020B0604030504040204" pitchFamily="34" charset="0"/>
              </a:rPr>
              <a:t>Analysis OO</a:t>
            </a:r>
            <a:endParaRPr lang="en-US" altLang="en-US" sz="36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87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092141"/>
            <a:ext cx="9144000" cy="379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id-ID" sz="2800" dirty="0"/>
              <a:t>Penjelasan Pemodelan OO; 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id-ID" sz="2800" dirty="0" smtClean="0"/>
              <a:t>Pengenalan </a:t>
            </a:r>
            <a:r>
              <a:rPr lang="id-ID" sz="2800" dirty="0"/>
              <a:t>OOA+Diagram</a:t>
            </a:r>
            <a:endParaRPr lang="en-US" alt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7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bg1"/>
                </a:solidFill>
              </a:rPr>
              <a:t>OO Modeling Using UML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965" y="1887071"/>
            <a:ext cx="8305800" cy="495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Clr>
                <a:schemeClr val="hlink"/>
              </a:buClr>
              <a:buNone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Clr>
                <a:schemeClr val="hlink"/>
              </a:buClr>
              <a:buBlip>
                <a:blip r:embed="rId2"/>
              </a:buBlip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Sejarah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OOAD </a:t>
            </a:r>
          </a:p>
          <a:p>
            <a:pPr>
              <a:buClr>
                <a:schemeClr val="hlink"/>
              </a:buClr>
              <a:buBlip>
                <a:blip r:embed="rId2"/>
              </a:buBlip>
              <a:defRPr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Diagram</a:t>
            </a:r>
          </a:p>
          <a:p>
            <a:pPr marL="0" indent="0">
              <a:buClr>
                <a:schemeClr val="hlink"/>
              </a:buClr>
              <a:buNone/>
              <a:defRPr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hlink"/>
              </a:buClr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Literature</a:t>
            </a:r>
          </a:p>
          <a:p>
            <a:pPr>
              <a:buClr>
                <a:schemeClr val="hlink"/>
              </a:buClr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Fowler</a:t>
            </a:r>
          </a:p>
          <a:p>
            <a:pPr>
              <a:buClr>
                <a:schemeClr val="hlink"/>
              </a:buClr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Jacobson</a:t>
            </a:r>
          </a:p>
        </p:txBody>
      </p:sp>
    </p:spTree>
    <p:extLst>
      <p:ext uri="{BB962C8B-B14F-4D97-AF65-F5344CB8AC3E}">
        <p14:creationId xmlns:p14="http://schemas.microsoft.com/office/powerpoint/2010/main" val="21043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Evolution of OO Development Methods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6" t="26389" r="30570" b="32213"/>
          <a:stretch/>
        </p:blipFill>
        <p:spPr bwMode="auto">
          <a:xfrm>
            <a:off x="915920" y="1905000"/>
            <a:ext cx="7327127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57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Definisi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Analisis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Terstruktur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-76200" y="1828800"/>
            <a:ext cx="9107214" cy="5334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60070" indent="-514350" algn="just">
              <a:lnSpc>
                <a:spcPct val="150000"/>
              </a:lnSpc>
              <a:buAutoNum type="arabicPeriod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Mengasumsikan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proses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mengubah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entitas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terpisah</a:t>
            </a:r>
            <a:endParaRPr lang="en-US" sz="24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2920" indent="-457200" algn="just">
              <a:lnSpc>
                <a:spcPct val="150000"/>
              </a:lnSpc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Objek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dimodelkan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mendefinisikan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atribut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relasi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dimiliki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2920" indent="-457200" algn="just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Proses-prose</a:t>
            </a:r>
            <a:r>
              <a:rPr lang="id-ID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memanipulasi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objek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dimodelkan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menggambarkan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bagaimana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proses-proses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tersebut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mengubah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aliran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objek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melalui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19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History of OOAD leading to UML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8" t="36637" r="33822" b="22845"/>
          <a:stretch/>
        </p:blipFill>
        <p:spPr bwMode="auto">
          <a:xfrm>
            <a:off x="1066800" y="1676400"/>
            <a:ext cx="7010400" cy="481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1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History of OOAD leading to UML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36712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71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History of UML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t="25647" r="31539" b="31681"/>
          <a:stretch/>
        </p:blipFill>
        <p:spPr bwMode="auto">
          <a:xfrm>
            <a:off x="680896" y="1600200"/>
            <a:ext cx="7782208" cy="4922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9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The Unified Modeling Language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524000"/>
            <a:ext cx="8991600" cy="4953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Rumbaugh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mulai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bekerja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Unified Modeling Language (UML)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tahun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1994 di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bawah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naungan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Rational Inc.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hanya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menawarkan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notasi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bukan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metodologi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bagaimana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melakukan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pemodelan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oleh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pengembangan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Objectory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(Jacobson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Rational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bg1"/>
                </a:solidFill>
              </a:rPr>
              <a:t>The Unified Modeling Language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6894" y="1752600"/>
            <a:ext cx="9117106" cy="4953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diusulkan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oleh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Rational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Hewlett-Packard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desain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berorientasi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objek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yang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diadopsi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oleh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OMG (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Object Management 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Group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d-ID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Vendor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memodifikasi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mereka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membuat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mereka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konsisten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UML.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28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bg1"/>
                </a:solidFill>
              </a:rPr>
              <a:t>UML Diagrams (1)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8" t="28618" r="27872" b="14473"/>
          <a:stretch/>
        </p:blipFill>
        <p:spPr bwMode="auto">
          <a:xfrm>
            <a:off x="609600" y="1676400"/>
            <a:ext cx="7772400" cy="50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9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41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bg1"/>
                </a:solidFill>
              </a:rPr>
              <a:t>UML Diagrams (2)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7" t="22369" r="24543" b="22040"/>
          <a:stretch/>
        </p:blipFill>
        <p:spPr bwMode="auto">
          <a:xfrm>
            <a:off x="559551" y="1752600"/>
            <a:ext cx="8051049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4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299" y="1524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bg1"/>
                </a:solidFill>
              </a:rPr>
              <a:t>Diagrams </a:t>
            </a:r>
            <a:r>
              <a:rPr lang="en-US" sz="3600" dirty="0">
                <a:solidFill>
                  <a:schemeClr val="bg1"/>
                </a:solidFill>
              </a:rPr>
              <a:t>and Process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8" t="24671" r="22509" b="21710"/>
          <a:stretch/>
        </p:blipFill>
        <p:spPr bwMode="auto">
          <a:xfrm>
            <a:off x="681318" y="1981200"/>
            <a:ext cx="790609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9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Diagrams </a:t>
            </a:r>
            <a:r>
              <a:rPr lang="en-US" sz="4000" dirty="0">
                <a:solidFill>
                  <a:schemeClr val="bg1"/>
                </a:solidFill>
              </a:rPr>
              <a:t>and Process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3" t="24671" r="21770" b="23684"/>
          <a:stretch/>
        </p:blipFill>
        <p:spPr bwMode="auto">
          <a:xfrm>
            <a:off x="498941" y="2286000"/>
            <a:ext cx="799371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12573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 Diagrams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Diagrams </a:t>
            </a:r>
            <a:r>
              <a:rPr lang="en-US" sz="4000" dirty="0">
                <a:solidFill>
                  <a:schemeClr val="bg1"/>
                </a:solidFill>
              </a:rPr>
              <a:t>and Process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6629" y="131557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&amp; Package Diagrams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8" t="31908" r="21954" b="15789"/>
          <a:stretch/>
        </p:blipFill>
        <p:spPr bwMode="auto">
          <a:xfrm>
            <a:off x="502488" y="2402541"/>
            <a:ext cx="798662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3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5|15|14.5|14.9"/>
</p:tagLst>
</file>

<file path=ppt/theme/theme1.xml><?xml version="1.0" encoding="utf-8"?>
<a:theme xmlns:a="http://schemas.openxmlformats.org/drawingml/2006/main" name="templateslideR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templateRPL</Template>
  <TotalTime>1359</TotalTime>
  <Words>3791</Words>
  <Application>Microsoft Office PowerPoint</Application>
  <PresentationFormat>On-screen Show (4:3)</PresentationFormat>
  <Paragraphs>860</Paragraphs>
  <Slides>106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8" baseType="lpstr">
      <vt:lpstr>templateslideRPL</vt:lpstr>
      <vt:lpstr>Visio</vt:lpstr>
      <vt:lpstr>Analysis Modeling (1 &amp; 2)</vt:lpstr>
      <vt:lpstr>Kenapa Analisis Kebutuhan</vt:lpstr>
      <vt:lpstr>Definisi Analisis Kebutuhan</vt:lpstr>
      <vt:lpstr>Definisi Analisis Kebutuhan</vt:lpstr>
      <vt:lpstr>Langkah-Langkah Analisis Kebutuhan</vt:lpstr>
      <vt:lpstr>Langkah-Langkah Analisis Kebutuhan</vt:lpstr>
      <vt:lpstr>Langkah-Langkah Analisis Kebutuhan</vt:lpstr>
      <vt:lpstr>Pendekatan Analisis Kebutuhan</vt:lpstr>
      <vt:lpstr>Definisi Analisis Terstruktur</vt:lpstr>
      <vt:lpstr>Analysis Model (1)</vt:lpstr>
      <vt:lpstr>Analysis Model</vt:lpstr>
      <vt:lpstr>Analysis Model Guidelines (1)</vt:lpstr>
      <vt:lpstr>Analysis Model Guidelines (2)</vt:lpstr>
      <vt:lpstr>Analysis Model Objectives</vt:lpstr>
      <vt:lpstr>Analysis Model Rules of Thumb</vt:lpstr>
      <vt:lpstr>Analysis Model Rules of Thumb</vt:lpstr>
      <vt:lpstr>Structured Analysis Model Elements (1)</vt:lpstr>
      <vt:lpstr>Structured Analysis Model Elements (2)</vt:lpstr>
      <vt:lpstr>DFD</vt:lpstr>
      <vt:lpstr>Dekomposisi Fungsional &amp; DFD</vt:lpstr>
      <vt:lpstr>Functional Modeling and Information Flow (DFD)</vt:lpstr>
      <vt:lpstr>Elemen DFD</vt:lpstr>
      <vt:lpstr>Notasi pada DFD</vt:lpstr>
      <vt:lpstr>Symbols</vt:lpstr>
      <vt:lpstr>Symbols</vt:lpstr>
      <vt:lpstr>Symbols</vt:lpstr>
      <vt:lpstr>Symbols</vt:lpstr>
      <vt:lpstr>Symbols</vt:lpstr>
      <vt:lpstr>Symbols</vt:lpstr>
      <vt:lpstr>Symbols</vt:lpstr>
      <vt:lpstr>Context Level DFD</vt:lpstr>
      <vt:lpstr>PowerPoint Presentation</vt:lpstr>
      <vt:lpstr>PowerPoint Presentation</vt:lpstr>
      <vt:lpstr>Context Level DFD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 Level DFD</vt:lpstr>
      <vt:lpstr>Leveling</vt:lpstr>
      <vt:lpstr>Leveling</vt:lpstr>
      <vt:lpstr>Overview/Level 1 Diagram</vt:lpstr>
      <vt:lpstr>PowerPoint Presentation</vt:lpstr>
      <vt:lpstr>PowerPoint Presentation</vt:lpstr>
      <vt:lpstr>Overview Diagram</vt:lpstr>
      <vt:lpstr>PowerPoint Presentation</vt:lpstr>
      <vt:lpstr>PowerPoint Presentation</vt:lpstr>
      <vt:lpstr>Overview Diagram</vt:lpstr>
      <vt:lpstr>Overview Diagram</vt:lpstr>
      <vt:lpstr>Balancing</vt:lpstr>
      <vt:lpstr>PowerPoint Presentation</vt:lpstr>
      <vt:lpstr>Balancing</vt:lpstr>
      <vt:lpstr>Data Stores</vt:lpstr>
      <vt:lpstr>Data Stores</vt:lpstr>
      <vt:lpstr>Balancing</vt:lpstr>
      <vt:lpstr>Data Stores</vt:lpstr>
      <vt:lpstr>Data Stores</vt:lpstr>
      <vt:lpstr>Summary of  the Overview Diagram</vt:lpstr>
      <vt:lpstr>PowerPoint Presentation</vt:lpstr>
      <vt:lpstr>PowerPoint Presentation</vt:lpstr>
      <vt:lpstr>Functional Primitive</vt:lpstr>
      <vt:lpstr>PowerPoint Presentation</vt:lpstr>
      <vt:lpstr>PowerPoint Presentation</vt:lpstr>
      <vt:lpstr>Error Stub (1)</vt:lpstr>
      <vt:lpstr>Error Stub (2)</vt:lpstr>
      <vt:lpstr>Balancing</vt:lpstr>
      <vt:lpstr>Contoh Kasus </vt:lpstr>
      <vt:lpstr>Contoh Kasus (lanj)</vt:lpstr>
      <vt:lpstr>Contoh Kasus (lanj)</vt:lpstr>
      <vt:lpstr>Menyusun DFD – Analisis</vt:lpstr>
      <vt:lpstr>Menyusun DFD – Analisis</vt:lpstr>
      <vt:lpstr>Menyusun DFD – Analisis</vt:lpstr>
      <vt:lpstr>DFD Level 0 / Context Diagram (CD)</vt:lpstr>
      <vt:lpstr>DFD Level 1</vt:lpstr>
      <vt:lpstr>DFD Level 2</vt:lpstr>
      <vt:lpstr>Data Modeling (ERD)</vt:lpstr>
      <vt:lpstr>Behavioral Modeling (STD)</vt:lpstr>
      <vt:lpstr>Behavioral Modeling (STD)</vt:lpstr>
      <vt:lpstr>Behavioral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 Modeling Using UML</vt:lpstr>
      <vt:lpstr>Evolution of OO Development Methods</vt:lpstr>
      <vt:lpstr>History of OOAD leading to UML</vt:lpstr>
      <vt:lpstr>History of OOAD leading to UML</vt:lpstr>
      <vt:lpstr>History of UML</vt:lpstr>
      <vt:lpstr>The Unified Modeling Language</vt:lpstr>
      <vt:lpstr>The Unified Modeling Language</vt:lpstr>
      <vt:lpstr>UML Diagrams (1)</vt:lpstr>
      <vt:lpstr>UML Diagrams (2)</vt:lpstr>
      <vt:lpstr>Diagrams and Process</vt:lpstr>
      <vt:lpstr>Diagrams and Process</vt:lpstr>
      <vt:lpstr>Diagrams and Process</vt:lpstr>
      <vt:lpstr>Diagrams and Process</vt:lpstr>
      <vt:lpstr>Diagrams and Process</vt:lpstr>
      <vt:lpstr>Diagrams and Process</vt:lpstr>
      <vt:lpstr>Texts and Process</vt:lpstr>
      <vt:lpstr>Diagrams and Process</vt:lpstr>
      <vt:lpstr>UML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</dc:title>
  <dc:creator>Egi</dc:creator>
  <cp:lastModifiedBy>USER</cp:lastModifiedBy>
  <cp:revision>132</cp:revision>
  <dcterms:created xsi:type="dcterms:W3CDTF">2016-02-11T06:11:04Z</dcterms:created>
  <dcterms:modified xsi:type="dcterms:W3CDTF">2016-05-09T04:01:10Z</dcterms:modified>
</cp:coreProperties>
</file>