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3" r:id="rId4"/>
    <p:sldId id="295" r:id="rId5"/>
    <p:sldId id="297" r:id="rId6"/>
    <p:sldId id="299" r:id="rId7"/>
    <p:sldId id="301" r:id="rId8"/>
    <p:sldId id="303" r:id="rId9"/>
    <p:sldId id="309" r:id="rId10"/>
    <p:sldId id="313" r:id="rId11"/>
    <p:sldId id="315" r:id="rId12"/>
    <p:sldId id="317" r:id="rId13"/>
    <p:sldId id="319" r:id="rId14"/>
    <p:sldId id="321" r:id="rId15"/>
    <p:sldId id="323" r:id="rId16"/>
    <p:sldId id="325" r:id="rId17"/>
    <p:sldId id="327" r:id="rId18"/>
    <p:sldId id="329" r:id="rId19"/>
    <p:sldId id="331" r:id="rId20"/>
    <p:sldId id="333" r:id="rId21"/>
    <p:sldId id="335" r:id="rId22"/>
    <p:sldId id="337" r:id="rId23"/>
    <p:sldId id="339" r:id="rId24"/>
    <p:sldId id="341" r:id="rId25"/>
    <p:sldId id="343" r:id="rId26"/>
    <p:sldId id="345" r:id="rId27"/>
    <p:sldId id="351" r:id="rId28"/>
    <p:sldId id="353" r:id="rId29"/>
    <p:sldId id="355" r:id="rId30"/>
    <p:sldId id="357" r:id="rId31"/>
    <p:sldId id="359" r:id="rId32"/>
    <p:sldId id="361" r:id="rId33"/>
    <p:sldId id="365" r:id="rId34"/>
    <p:sldId id="367" r:id="rId35"/>
    <p:sldId id="363" r:id="rId36"/>
    <p:sldId id="370" r:id="rId37"/>
    <p:sldId id="372" r:id="rId38"/>
    <p:sldId id="374" r:id="rId39"/>
    <p:sldId id="376" r:id="rId40"/>
    <p:sldId id="378" r:id="rId41"/>
    <p:sldId id="381" r:id="rId42"/>
    <p:sldId id="383" r:id="rId43"/>
    <p:sldId id="385" r:id="rId44"/>
    <p:sldId id="387" r:id="rId45"/>
    <p:sldId id="389" r:id="rId46"/>
    <p:sldId id="391" r:id="rId47"/>
    <p:sldId id="393" r:id="rId48"/>
    <p:sldId id="395" r:id="rId49"/>
    <p:sldId id="347" r:id="rId5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2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2: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9960" y="4000504"/>
          <a:ext cx="8234006" cy="785818"/>
        </p:xfrm>
        <a:graphic>
          <a:graphicData uri="http://schemas.openxmlformats.org/presentationml/2006/ole">
            <p:oleObj spid="_x0000_s43011" name="Equation" r:id="rId3" imgW="2298700" imgH="2159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3: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071538" y="3923554"/>
          <a:ext cx="6572296" cy="975244"/>
        </p:xfrm>
        <a:graphic>
          <a:graphicData uri="http://schemas.openxmlformats.org/presentationml/2006/ole">
            <p:oleObj spid="_x0000_s44036" name="Equation" r:id="rId3" imgW="1473200" imgH="215900" progId="Equation.3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4: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57832" y="4214818"/>
          <a:ext cx="7243192" cy="785818"/>
        </p:xfrm>
        <a:graphic>
          <a:graphicData uri="http://schemas.openxmlformats.org/presentationml/2006/ole">
            <p:oleObj spid="_x0000_s45061" name="Equation" r:id="rId3" imgW="2019300" imgH="215900" progId="Equation.3">
              <p:embed/>
            </p:oleObj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5: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507595" y="3999753"/>
          <a:ext cx="5707611" cy="858007"/>
        </p:xfrm>
        <a:graphic>
          <a:graphicData uri="http://schemas.openxmlformats.org/presentationml/2006/ole">
            <p:oleObj spid="_x0000_s46086" name="Equation" r:id="rId3" imgW="1459866" imgH="215806" progId="Equation.3">
              <p:embed/>
            </p:oleObj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6: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627271" y="4071942"/>
          <a:ext cx="5373621" cy="785818"/>
        </p:xfrm>
        <a:graphic>
          <a:graphicData uri="http://schemas.openxmlformats.org/presentationml/2006/ole">
            <p:oleObj spid="_x0000_s47111" name="Equation" r:id="rId3" imgW="1294838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7: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71538" y="4071942"/>
          <a:ext cx="6719923" cy="862017"/>
        </p:xfrm>
        <a:graphic>
          <a:graphicData uri="http://schemas.openxmlformats.org/presentationml/2006/ole">
            <p:oleObj spid="_x0000_s48131" name="Equation" r:id="rId3" imgW="17907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8: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775159" y="4071942"/>
          <a:ext cx="5154295" cy="933455"/>
        </p:xfrm>
        <a:graphic>
          <a:graphicData uri="http://schemas.openxmlformats.org/presentationml/2006/ole">
            <p:oleObj spid="_x0000_s49155" name="Equation" r:id="rId3" imgW="1205977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9: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687651" y="4210057"/>
          <a:ext cx="7527687" cy="790579"/>
        </p:xfrm>
        <a:graphic>
          <a:graphicData uri="http://schemas.openxmlformats.org/presentationml/2006/ole">
            <p:oleObj spid="_x0000_s51203" name="Equation" r:id="rId3" imgW="20828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10: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428728" y="4286256"/>
          <a:ext cx="6187140" cy="790579"/>
        </p:xfrm>
        <a:graphic>
          <a:graphicData uri="http://schemas.openxmlformats.org/presentationml/2006/ole">
            <p:oleObj spid="_x0000_s53251" name="Equation" r:id="rId3" imgW="1713756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Tautologi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Proposisi majemuk yang selalu bernilai </a:t>
            </a:r>
            <a:r>
              <a:rPr lang="id-ID" sz="4400" b="1" u="sng" dirty="0" smtClean="0">
                <a:solidFill>
                  <a:srgbClr val="FF0000"/>
                </a:solidFill>
              </a:rPr>
              <a:t>BENAR</a:t>
            </a:r>
          </a:p>
          <a:p>
            <a:pPr>
              <a:buNone/>
            </a:pPr>
            <a:endParaRPr lang="id-ID" sz="4400" b="1" dirty="0" smtClean="0">
              <a:solidFill>
                <a:srgbClr val="FFFF00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Kontradiksi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Proposisi majemuk yang selalu bernilai </a:t>
            </a:r>
            <a:r>
              <a:rPr lang="id-ID" sz="4400" b="1" u="sng" dirty="0" smtClean="0">
                <a:solidFill>
                  <a:srgbClr val="FF0000"/>
                </a:solidFill>
              </a:rPr>
              <a:t>SALAH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Kalkulus proposisi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</a:p>
          <a:p>
            <a:pPr marL="1143000" indent="-1143000">
              <a:buAutoNum type="arabicPeriod"/>
            </a:pPr>
            <a:r>
              <a:rPr lang="id-ID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Aturan inferensi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Tautologi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Proposisi majemuk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5294254" y="2143116"/>
          <a:ext cx="2563894" cy="719141"/>
        </p:xfrm>
        <a:graphic>
          <a:graphicData uri="http://schemas.openxmlformats.org/presentationml/2006/ole">
            <p:oleObj spid="_x0000_s56323" name="Equation" r:id="rId3" imgW="774364" imgH="215806" progId="Equation.3">
              <p:embed/>
            </p:oleObj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76396" y="3157558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02"/>
                <a:gridCol w="1143008"/>
                <a:gridCol w="1571636"/>
                <a:gridCol w="2357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p</a:t>
                      </a:r>
                      <a:endParaRPr lang="id-ID" sz="3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q</a:t>
                      </a:r>
                      <a:endParaRPr lang="id-ID" sz="3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p </a:t>
                      </a:r>
                      <a:r>
                        <a:rPr lang="id-ID" sz="3600" i="1" dirty="0" smtClean="0">
                          <a:sym typeface="Symbol"/>
                        </a:rPr>
                        <a:t> q</a:t>
                      </a:r>
                      <a:endParaRPr lang="id-ID" sz="3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(p </a:t>
                      </a:r>
                      <a:r>
                        <a:rPr lang="id-ID" sz="3600" i="1" dirty="0" smtClean="0">
                          <a:sym typeface="Symbol"/>
                        </a:rPr>
                        <a:t>q)q</a:t>
                      </a:r>
                      <a:endParaRPr lang="id-ID" sz="3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Kontradiksi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Proposisi majemuk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04959" y="3071810"/>
          <a:ext cx="64531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97"/>
                <a:gridCol w="1209981"/>
                <a:gridCol w="1663724"/>
                <a:gridCol w="24955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p</a:t>
                      </a:r>
                      <a:endParaRPr lang="id-ID" sz="3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q</a:t>
                      </a:r>
                      <a:endParaRPr lang="id-ID" sz="3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>
                          <a:sym typeface="Symbol"/>
                        </a:rPr>
                        <a:t></a:t>
                      </a:r>
                      <a:r>
                        <a:rPr lang="id-ID" sz="3600" i="1" dirty="0" smtClean="0"/>
                        <a:t>p </a:t>
                      </a:r>
                      <a:r>
                        <a:rPr lang="id-ID" sz="3600" i="1" dirty="0" smtClean="0">
                          <a:sym typeface="Symbol"/>
                        </a:rPr>
                        <a:t> q</a:t>
                      </a:r>
                      <a:endParaRPr lang="id-ID" sz="3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i="1" dirty="0" smtClean="0"/>
                        <a:t>p </a:t>
                      </a:r>
                      <a:r>
                        <a:rPr lang="id-ID" sz="3600" i="1" dirty="0" smtClean="0">
                          <a:sym typeface="Symbol"/>
                        </a:rPr>
                        <a:t> (p  q) </a:t>
                      </a:r>
                      <a:endParaRPr lang="id-ID" sz="3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B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243523" y="2090730"/>
          <a:ext cx="2900377" cy="766766"/>
        </p:xfrm>
        <a:graphic>
          <a:graphicData uri="http://schemas.openxmlformats.org/presentationml/2006/ole">
            <p:oleObj spid="_x0000_s58371" name="Equation" r:id="rId3" imgW="812447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Negasi / Ingkaran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)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Negasi B adalah S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Negasi S adalah B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Negasi dari suatu Proposisi majemuk ?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Negasi dari Konjungsi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Negasi / Ingkaran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)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Negasi dari proposisi majemuk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57224" y="2928934"/>
          <a:ext cx="74295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357454"/>
                <a:gridCol w="1643074"/>
                <a:gridCol w="2714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No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Pro Maj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Rumus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Negasi</a:t>
                      </a:r>
                      <a:endParaRPr lang="id-ID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Konjungsi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r>
                        <a:rPr lang="id-ID" sz="3200" b="1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 q</a:t>
                      </a:r>
                      <a:endParaRPr lang="id-ID" sz="32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0000CC"/>
                          </a:solidFill>
                          <a:sym typeface="Symbol"/>
                        </a:rPr>
                        <a:t>p  q</a:t>
                      </a:r>
                      <a:endParaRPr lang="id-ID" sz="3200" b="1" i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2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Disjungsi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p  q</a:t>
                      </a:r>
                      <a:endParaRPr lang="id-ID" sz="32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0000CC"/>
                          </a:solidFill>
                          <a:sym typeface="Symbol"/>
                        </a:rPr>
                        <a:t>p  q</a:t>
                      </a:r>
                      <a:endParaRPr lang="id-ID" sz="3200" b="1" i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Implikasi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p  q</a:t>
                      </a:r>
                      <a:endParaRPr lang="id-ID" sz="32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0000CC"/>
                          </a:solidFill>
                          <a:sym typeface="Symbol"/>
                        </a:rPr>
                        <a:t>p  q</a:t>
                      </a:r>
                      <a:endParaRPr lang="id-ID" sz="3200" b="1" i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4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Bi Implikasi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p  q</a:t>
                      </a:r>
                      <a:endParaRPr lang="id-ID" sz="32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i="1" dirty="0" smtClean="0">
                          <a:solidFill>
                            <a:srgbClr val="0000CC"/>
                          </a:solidFill>
                          <a:sym typeface="Symbol"/>
                        </a:rPr>
                        <a:t>p  q</a:t>
                      </a:r>
                    </a:p>
                    <a:p>
                      <a:pPr algn="ctr"/>
                      <a:r>
                        <a:rPr lang="id-ID" sz="3200" b="1" i="1" dirty="0" smtClean="0">
                          <a:solidFill>
                            <a:srgbClr val="0000CC"/>
                          </a:solidFill>
                          <a:sym typeface="Symbol"/>
                        </a:rPr>
                        <a:t>p  q</a:t>
                      </a:r>
                      <a:endParaRPr lang="id-ID" sz="3200" b="1" i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Tentukan Negasi daricproposisi majemuk berikut</a:t>
            </a:r>
          </a:p>
          <a:p>
            <a:pPr marL="742950" lvl="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Bunga mawar berbau harum dan      bunga matahari berwarna biru</a:t>
            </a:r>
          </a:p>
          <a:p>
            <a:pPr marL="742950" lvl="0" indent="-742950">
              <a:buAutoNum type="arabicPeriod"/>
            </a:pPr>
            <a:r>
              <a:rPr lang="id-ID" sz="4400" dirty="0" smtClean="0">
                <a:solidFill>
                  <a:srgbClr val="FF0000"/>
                </a:solidFill>
              </a:rPr>
              <a:t>3 adalah angka ganjil dan Soekarno presiden RI pertama</a:t>
            </a:r>
          </a:p>
          <a:p>
            <a:pPr marL="742950" lvl="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Pemuda itu tidak tinggi atau tampan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AutoNum type="arabicPeriod" startAt="4"/>
            </a:pPr>
            <a:r>
              <a:rPr lang="id-ID" sz="4400" dirty="0" smtClean="0">
                <a:solidFill>
                  <a:srgbClr val="0000CC"/>
                </a:solidFill>
              </a:rPr>
              <a:t>Hari ini hujan atau Hartono tidak jadi pergi ke Jogjakarta</a:t>
            </a:r>
          </a:p>
          <a:p>
            <a:pPr marL="742950" indent="-742950">
              <a:buAutoNum type="arabicPeriod" startAt="4"/>
            </a:pPr>
            <a:r>
              <a:rPr lang="id-ID" sz="4400" dirty="0" smtClean="0">
                <a:solidFill>
                  <a:srgbClr val="FF0000"/>
                </a:solidFill>
              </a:rPr>
              <a:t>Jika matahari bersinar maka udara terasa hangat</a:t>
            </a:r>
          </a:p>
          <a:p>
            <a:pPr marL="742950" indent="-742950">
              <a:buAutoNum type="arabicPeriod" startAt="4"/>
            </a:pPr>
            <a:r>
              <a:rPr lang="id-ID" sz="4400" dirty="0" smtClean="0">
                <a:solidFill>
                  <a:srgbClr val="0000CC"/>
                </a:solidFill>
              </a:rPr>
              <a:t>Jika ABCD adalah belah ketupat maka diagonalnya saling berpotongan ditengah-tengah</a:t>
            </a:r>
          </a:p>
          <a:p>
            <a:pPr marL="742950" indent="-742950">
              <a:buAutoNum type="arabicPeriod" startAt="4"/>
            </a:pPr>
            <a:r>
              <a:rPr lang="id-ID" sz="4400" dirty="0" smtClean="0">
                <a:solidFill>
                  <a:srgbClr val="FF0000"/>
                </a:solidFill>
              </a:rPr>
              <a:t>Jika Dono tidak mengambil mata kuliah Log If maka dia jumlah SKS nya masih kurang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/>
          </a:bodyPr>
          <a:lstStyle/>
          <a:p>
            <a:pPr marL="742950" indent="-742950">
              <a:buAutoNum type="arabicPeriod" startAt="8"/>
            </a:pPr>
            <a:r>
              <a:rPr lang="id-ID" sz="4400" dirty="0" smtClean="0">
                <a:solidFill>
                  <a:srgbClr val="0000CC"/>
                </a:solidFill>
              </a:rPr>
              <a:t>Udara di luar panas jika dan hanya jika Budi membeli es teh</a:t>
            </a:r>
          </a:p>
          <a:p>
            <a:pPr marL="742950" indent="-742950">
              <a:buAutoNum type="arabicPeriod" startAt="8"/>
            </a:pPr>
            <a:r>
              <a:rPr lang="id-ID" sz="4400" dirty="0" smtClean="0">
                <a:solidFill>
                  <a:srgbClr val="FF0000"/>
                </a:solidFill>
              </a:rPr>
              <a:t>Susanto naik jabatan jika dan hanya jika dia mempunyai koneksi</a:t>
            </a:r>
          </a:p>
          <a:p>
            <a:pPr marL="742950" indent="-742950">
              <a:buAutoNum type="arabicPeriod" startAt="8"/>
            </a:pPr>
            <a:r>
              <a:rPr lang="id-ID" sz="4400" dirty="0" smtClean="0">
                <a:solidFill>
                  <a:srgbClr val="0000CC"/>
                </a:solidFill>
              </a:rPr>
              <a:t>Kereta api datang terlambat jika dan hanya jika saya membutuhkan kereta hari itu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Proses pembuktian Benar (valid) atau salahnya suatu kesimpulan secara logika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Dalam pembuktian kesimpulan diperlukan beberapa premis yang atau argumen yang dinyatakan dalam bentuk proposisi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Argumen atau premis selalu bernilai Benar maka Kesimp B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Jika diketahui premis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, 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i="1" dirty="0" smtClean="0">
                <a:solidFill>
                  <a:srgbClr val="0000CC"/>
                </a:solidFill>
              </a:rPr>
              <a:t>, 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3</a:t>
            </a:r>
            <a:r>
              <a:rPr lang="id-ID" sz="4400" i="1" dirty="0" smtClean="0">
                <a:solidFill>
                  <a:srgbClr val="0000CC"/>
                </a:solidFill>
              </a:rPr>
              <a:t>, 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4</a:t>
            </a:r>
            <a:r>
              <a:rPr lang="id-ID" sz="4400" i="1" dirty="0" smtClean="0">
                <a:solidFill>
                  <a:srgbClr val="0000CC"/>
                </a:solidFill>
              </a:rPr>
              <a:t>, . . . , 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n</a:t>
            </a:r>
            <a:r>
              <a:rPr lang="id-ID" sz="4400" dirty="0" smtClean="0">
                <a:solidFill>
                  <a:srgbClr val="0000CC"/>
                </a:solidFill>
              </a:rPr>
              <a:t> dan menghasilkan sebuah kesimpulan atau Conclusi </a:t>
            </a:r>
            <a:r>
              <a:rPr lang="id-ID" sz="4400" i="1" dirty="0" smtClean="0">
                <a:solidFill>
                  <a:srgbClr val="0000CC"/>
                </a:solidFill>
              </a:rPr>
              <a:t>Q</a:t>
            </a:r>
            <a:r>
              <a:rPr lang="id-ID" sz="4400" dirty="0" smtClean="0">
                <a:solidFill>
                  <a:srgbClr val="0000CC"/>
                </a:solidFill>
              </a:rPr>
              <a:t> dirumuskan :</a:t>
            </a:r>
          </a:p>
          <a:p>
            <a:pPr algn="ctr"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</a:t>
            </a:r>
            <a:r>
              <a:rPr lang="id-ID" sz="4400" b="1" i="1" dirty="0" smtClean="0">
                <a:solidFill>
                  <a:srgbClr val="FF0000"/>
                </a:solidFill>
              </a:rPr>
              <a:t>P</a:t>
            </a:r>
            <a:r>
              <a:rPr lang="id-ID" sz="4400" b="1" i="1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b="1" i="1" dirty="0" smtClean="0">
                <a:solidFill>
                  <a:srgbClr val="FF0000"/>
                </a:solidFill>
              </a:rPr>
              <a:t> </a:t>
            </a:r>
            <a:r>
              <a:rPr lang="id-ID" sz="4400" b="1" i="1" dirty="0" smtClean="0">
                <a:solidFill>
                  <a:srgbClr val="FF0000"/>
                </a:solidFill>
                <a:sym typeface="Symbol"/>
              </a:rPr>
              <a:t> </a:t>
            </a:r>
            <a:r>
              <a:rPr lang="id-ID" sz="4400" b="1" i="1" dirty="0" smtClean="0">
                <a:solidFill>
                  <a:srgbClr val="FF0000"/>
                </a:solidFill>
              </a:rPr>
              <a:t>P</a:t>
            </a:r>
            <a:r>
              <a:rPr lang="id-ID" sz="4400" b="1" i="1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b="1" i="1" dirty="0" smtClean="0">
                <a:solidFill>
                  <a:srgbClr val="FF0000"/>
                </a:solidFill>
              </a:rPr>
              <a:t> </a:t>
            </a:r>
            <a:r>
              <a:rPr lang="id-ID" sz="4400" b="1" i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id-ID" sz="4400" b="1" i="1" dirty="0" smtClean="0">
                <a:solidFill>
                  <a:srgbClr val="FF0000"/>
                </a:solidFill>
              </a:rPr>
              <a:t> P</a:t>
            </a:r>
            <a:r>
              <a:rPr lang="id-ID" sz="4400" b="1" i="1" baseline="-25000" dirty="0" smtClean="0">
                <a:solidFill>
                  <a:srgbClr val="FF0000"/>
                </a:solidFill>
              </a:rPr>
              <a:t>3</a:t>
            </a:r>
            <a:r>
              <a:rPr lang="id-ID" sz="4400" b="1" i="1" dirty="0" smtClean="0">
                <a:solidFill>
                  <a:srgbClr val="FF0000"/>
                </a:solidFill>
              </a:rPr>
              <a:t> </a:t>
            </a:r>
            <a:r>
              <a:rPr lang="id-ID" sz="4400" b="1" i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id-ID" sz="4400" b="1" i="1" dirty="0" smtClean="0">
                <a:solidFill>
                  <a:srgbClr val="FF0000"/>
                </a:solidFill>
              </a:rPr>
              <a:t> P</a:t>
            </a:r>
            <a:r>
              <a:rPr lang="id-ID" sz="4400" b="1" i="1" baseline="-25000" dirty="0" smtClean="0">
                <a:solidFill>
                  <a:srgbClr val="FF0000"/>
                </a:solidFill>
              </a:rPr>
              <a:t>4</a:t>
            </a:r>
            <a:r>
              <a:rPr lang="id-ID" sz="4400" b="1" i="1" dirty="0" smtClean="0">
                <a:solidFill>
                  <a:srgbClr val="FF0000"/>
                </a:solidFill>
              </a:rPr>
              <a:t> </a:t>
            </a:r>
            <a:r>
              <a:rPr lang="id-ID" sz="4400" b="1" i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id-ID" sz="4400" b="1" i="1" dirty="0" smtClean="0">
                <a:solidFill>
                  <a:srgbClr val="FF0000"/>
                </a:solidFill>
              </a:rPr>
              <a:t> . . . </a:t>
            </a:r>
            <a:r>
              <a:rPr lang="id-ID" sz="4400" b="1" i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id-ID" sz="4400" b="1" i="1" dirty="0" smtClean="0">
                <a:solidFill>
                  <a:srgbClr val="FF0000"/>
                </a:solidFill>
              </a:rPr>
              <a:t> P</a:t>
            </a:r>
            <a:r>
              <a:rPr lang="id-ID" sz="4400" b="1" i="1" baseline="-25000" dirty="0" smtClean="0">
                <a:solidFill>
                  <a:srgbClr val="FF0000"/>
                </a:solidFill>
              </a:rPr>
              <a:t>n</a:t>
            </a:r>
            <a:r>
              <a:rPr lang="id-ID" sz="4400" b="1" dirty="0" smtClean="0">
                <a:solidFill>
                  <a:srgbClr val="FF0000"/>
                </a:solidFill>
              </a:rPr>
              <a:t> </a:t>
            </a:r>
            <a:r>
              <a:rPr lang="id-ID" sz="4400" b="1" i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id-ID" sz="4400" b="1" i="1" dirty="0" smtClean="0">
                <a:solidFill>
                  <a:srgbClr val="FF0000"/>
                </a:solidFill>
              </a:rPr>
              <a:t>Q</a:t>
            </a:r>
            <a:endParaRPr lang="id-ID" sz="44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Ada tiga cara untuk membuktikan suatu kesimpulan benar (valid) atau tidak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1. Tabel Kebenaran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2. Penyederhanaan Aljabar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3. Aturan Inferensi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66" y="1285860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Proses penentuan nilai kebenaran proposisi majemuk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Ada beberapa jenis proposisi majemuk yaitu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1. Konjungsi		2.  Disjungsi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3. Implikasi			4.  Bi Implikasi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5. Tautologi		6.  Kontradiksi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7. Negasi</a:t>
            </a:r>
          </a:p>
          <a:p>
            <a:pPr algn="just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1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premis </a:t>
            </a:r>
            <a:r>
              <a:rPr lang="id-ID" sz="4400" i="1" dirty="0" smtClean="0">
                <a:solidFill>
                  <a:srgbClr val="0000CC"/>
                </a:solidFill>
              </a:rPr>
              <a:t>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p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apakah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q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merupakan kesimpulan yang valid ?, tunjukan dengan Tabel Kebenaran</a:t>
            </a: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Penyelesaian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=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=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p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maka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Q = q,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hal ini dapat dirumuskan menjadi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i="1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Q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 atau </a:t>
            </a: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((p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p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 q</a:t>
            </a: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Tabelnya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Tabelnya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Tidak Valid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19532" y="2204092"/>
          <a:ext cx="8858281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4"/>
                <a:gridCol w="442914"/>
                <a:gridCol w="1107285"/>
                <a:gridCol w="738190"/>
                <a:gridCol w="2140751"/>
                <a:gridCol w="738190"/>
                <a:gridCol w="3248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pq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p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(pq)p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q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((pq)p)q</a:t>
                      </a:r>
                      <a:endParaRPr lang="id-ID" sz="3200" i="1" dirty="0"/>
                    </a:p>
                  </a:txBody>
                  <a:tcPr/>
                </a:tc>
              </a:tr>
              <a:tr h="21716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2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apakah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merupakan kesimpulan yang valid ?, tunjukan dengan Tabel Kebenaran</a:t>
            </a: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Penyelesaian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=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=</a:t>
            </a:r>
            <a:r>
              <a:rPr lang="id-ID" sz="4400" i="1" dirty="0" smtClean="0">
                <a:solidFill>
                  <a:srgbClr val="0000CC"/>
                </a:solidFill>
              </a:rPr>
              <a:t> (q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r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maka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Q = </a:t>
            </a:r>
            <a:r>
              <a:rPr lang="id-ID" sz="4400" i="1" dirty="0" smtClean="0">
                <a:solidFill>
                  <a:srgbClr val="0000CC"/>
                </a:solidFill>
              </a:rPr>
              <a:t>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r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,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hal ini dapat dirumuskan menjadi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i="1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Q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 atau </a:t>
            </a: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((p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(q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r</a:t>
            </a:r>
            <a:r>
              <a:rPr lang="id-ID" sz="4400" i="1" dirty="0" smtClean="0">
                <a:solidFill>
                  <a:srgbClr val="0000CC"/>
                </a:solidFill>
              </a:rPr>
              <a:t>))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 </a:t>
            </a:r>
            <a:r>
              <a:rPr lang="id-ID" sz="4400" i="1" dirty="0" smtClean="0">
                <a:solidFill>
                  <a:srgbClr val="0000CC"/>
                </a:solidFill>
              </a:rPr>
              <a:t>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 r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endParaRPr lang="id-ID" sz="4400" i="1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Tabelnya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Misal : 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</a:rPr>
              <a:t>A=</a:t>
            </a:r>
            <a:r>
              <a:rPr lang="id-ID" sz="3600" i="1" dirty="0" smtClean="0">
                <a:solidFill>
                  <a:srgbClr val="0000CC"/>
                </a:solidFill>
              </a:rPr>
              <a:t>(p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3600" i="1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</a:rPr>
              <a:t>B=</a:t>
            </a:r>
            <a:r>
              <a:rPr lang="id-ID" sz="3600" i="1" dirty="0" smtClean="0">
                <a:solidFill>
                  <a:srgbClr val="0000CC"/>
                </a:solidFill>
              </a:rPr>
              <a:t>(q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3600" i="1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C=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(AB)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D</a:t>
            </a:r>
            <a:r>
              <a:rPr lang="id-ID" sz="3600" dirty="0" smtClean="0">
                <a:solidFill>
                  <a:srgbClr val="0000CC"/>
                </a:solidFill>
              </a:rPr>
              <a:t>=</a:t>
            </a:r>
            <a:r>
              <a:rPr lang="id-ID" sz="3600" i="1" dirty="0" smtClean="0">
                <a:solidFill>
                  <a:srgbClr val="0000CC"/>
                </a:solidFill>
              </a:rPr>
              <a:t>(p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3600" i="1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E=</a:t>
            </a:r>
            <a:r>
              <a:rPr lang="id-ID" sz="3600" dirty="0" smtClean="0">
                <a:solidFill>
                  <a:srgbClr val="0000CC"/>
                </a:solidFill>
              </a:rPr>
              <a:t> C</a:t>
            </a:r>
            <a:r>
              <a:rPr lang="id-ID" sz="3600" dirty="0" smtClean="0">
                <a:solidFill>
                  <a:srgbClr val="0000CC"/>
                </a:solidFill>
                <a:sym typeface="Symbol"/>
              </a:rPr>
              <a:t>D </a:t>
            </a:r>
          </a:p>
          <a:p>
            <a:pPr>
              <a:buNone/>
            </a:pPr>
            <a:endParaRPr lang="id-ID" sz="36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Valid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357554" y="1369716"/>
          <a:ext cx="500065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7"/>
                <a:gridCol w="500066"/>
                <a:gridCol w="500066"/>
                <a:gridCol w="714380"/>
                <a:gridCol w="714380"/>
                <a:gridCol w="714380"/>
                <a:gridCol w="714380"/>
                <a:gridCol w="7143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r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A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B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C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D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E</a:t>
                      </a:r>
                      <a:endParaRPr lang="id-ID" sz="3200" i="1" dirty="0"/>
                    </a:p>
                  </a:txBody>
                  <a:tcPr/>
                </a:tc>
              </a:tr>
              <a:tr h="21716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Contoh 3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r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apakah </a:t>
            </a:r>
            <a:r>
              <a:rPr lang="id-ID" sz="4400" i="1" dirty="0" smtClean="0">
                <a:solidFill>
                  <a:srgbClr val="0000CC"/>
                </a:solidFill>
              </a:rPr>
              <a:t>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r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merupakan kesimpulan yang valid ?, tunjukan dengan Tabel Kebenaran</a:t>
            </a: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Penyelesaian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jika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=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=</a:t>
            </a:r>
            <a:r>
              <a:rPr lang="id-ID" sz="4400" i="1" dirty="0" smtClean="0">
                <a:solidFill>
                  <a:srgbClr val="0000CC"/>
                </a:solidFill>
              </a:rPr>
              <a:t>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r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maka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Q = </a:t>
            </a:r>
            <a:r>
              <a:rPr lang="id-ID" sz="4400" i="1" dirty="0" smtClean="0">
                <a:solidFill>
                  <a:srgbClr val="0000CC"/>
                </a:solidFill>
              </a:rPr>
              <a:t>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r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,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hal ini dapat dirumuskan menjadi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1</a:t>
            </a:r>
            <a:r>
              <a:rPr lang="id-ID" sz="4400" i="1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baseline="-25000" dirty="0" smtClean="0">
                <a:solidFill>
                  <a:srgbClr val="0000CC"/>
                </a:solidFill>
              </a:rPr>
              <a:t>2</a:t>
            </a:r>
            <a:r>
              <a:rPr lang="id-ID" sz="4400" i="1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Q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 atau </a:t>
            </a: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((p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</a:t>
            </a:r>
            <a:r>
              <a:rPr lang="id-ID" sz="4400" i="1" dirty="0" smtClean="0">
                <a:solidFill>
                  <a:srgbClr val="0000CC"/>
                </a:solidFill>
              </a:rPr>
              <a:t>)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r</a:t>
            </a:r>
            <a:r>
              <a:rPr lang="id-ID" sz="4400" i="1" dirty="0" smtClean="0">
                <a:solidFill>
                  <a:srgbClr val="0000CC"/>
                </a:solidFill>
              </a:rPr>
              <a:t>))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 </a:t>
            </a:r>
            <a:r>
              <a:rPr lang="id-ID" sz="4400" i="1" dirty="0" smtClean="0">
                <a:solidFill>
                  <a:srgbClr val="0000CC"/>
                </a:solidFill>
              </a:rPr>
              <a:t>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r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endParaRPr lang="id-ID" sz="4400" i="1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Tabelnya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Misal : 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</a:rPr>
              <a:t>A=</a:t>
            </a:r>
            <a:r>
              <a:rPr lang="id-ID" sz="3600" i="1" dirty="0" smtClean="0">
                <a:solidFill>
                  <a:srgbClr val="0000CC"/>
                </a:solidFill>
              </a:rPr>
              <a:t>(p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q</a:t>
            </a:r>
            <a:r>
              <a:rPr lang="id-ID" sz="3600" i="1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</a:rPr>
              <a:t>B=</a:t>
            </a:r>
            <a:r>
              <a:rPr lang="id-ID" sz="3600" i="1" dirty="0" smtClean="0">
                <a:solidFill>
                  <a:srgbClr val="0000CC"/>
                </a:solidFill>
              </a:rPr>
              <a:t>(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p r</a:t>
            </a:r>
            <a:r>
              <a:rPr lang="id-ID" sz="3600" i="1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C=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(AB)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D</a:t>
            </a:r>
            <a:r>
              <a:rPr lang="id-ID" sz="3600" dirty="0" smtClean="0">
                <a:solidFill>
                  <a:srgbClr val="0000CC"/>
                </a:solidFill>
              </a:rPr>
              <a:t>=</a:t>
            </a:r>
            <a:r>
              <a:rPr lang="id-ID" sz="3600" i="1" dirty="0" smtClean="0">
                <a:solidFill>
                  <a:srgbClr val="0000CC"/>
                </a:solidFill>
              </a:rPr>
              <a:t>(q</a:t>
            </a:r>
            <a:r>
              <a:rPr lang="id-ID" sz="3600" i="1" dirty="0" smtClean="0">
                <a:solidFill>
                  <a:srgbClr val="0000CC"/>
                </a:solidFill>
                <a:sym typeface="Symbol"/>
              </a:rPr>
              <a:t> r</a:t>
            </a:r>
            <a:r>
              <a:rPr lang="id-ID" sz="3600" i="1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E=</a:t>
            </a:r>
            <a:r>
              <a:rPr lang="id-ID" sz="3600" dirty="0" smtClean="0">
                <a:solidFill>
                  <a:srgbClr val="0000CC"/>
                </a:solidFill>
              </a:rPr>
              <a:t> C</a:t>
            </a:r>
            <a:r>
              <a:rPr lang="id-ID" sz="3600" dirty="0" smtClean="0">
                <a:solidFill>
                  <a:srgbClr val="0000CC"/>
                </a:solidFill>
                <a:sym typeface="Symbol"/>
              </a:rPr>
              <a:t>D </a:t>
            </a:r>
          </a:p>
          <a:p>
            <a:pPr>
              <a:buNone/>
            </a:pPr>
            <a:endParaRPr lang="id-ID" sz="36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3600" dirty="0" smtClean="0">
                <a:solidFill>
                  <a:srgbClr val="0000CC"/>
                </a:solidFill>
                <a:sym typeface="Symbol"/>
              </a:rPr>
              <a:t>Valid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00363" y="1369716"/>
          <a:ext cx="535784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38"/>
                <a:gridCol w="468812"/>
                <a:gridCol w="468812"/>
                <a:gridCol w="732241"/>
                <a:gridCol w="642942"/>
                <a:gridCol w="714380"/>
                <a:gridCol w="642942"/>
                <a:gridCol w="616150"/>
                <a:gridCol w="6697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r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p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A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ym typeface="Symbol"/>
                        </a:rPr>
                        <a:t>B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C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D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E</a:t>
                      </a:r>
                      <a:endParaRPr lang="id-ID" sz="3200" i="1" dirty="0"/>
                    </a:p>
                  </a:txBody>
                  <a:tcPr/>
                </a:tc>
              </a:tr>
              <a:tr h="21716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B</a:t>
                      </a:r>
                      <a:endParaRPr lang="id-ID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1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suatu</a:t>
            </a:r>
            <a:r>
              <a:rPr lang="en-US" sz="4400" dirty="0" smtClean="0">
                <a:solidFill>
                  <a:srgbClr val="0000CC"/>
                </a:solidFill>
              </a:rPr>
              <a:t> argument </a:t>
            </a:r>
            <a:r>
              <a:rPr lang="en-US" sz="4400" dirty="0" err="1" smtClean="0">
                <a:solidFill>
                  <a:srgbClr val="0000CC"/>
                </a:solidFill>
              </a:rPr>
              <a:t>berikut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P1	: 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suku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bunga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naik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harga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saham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turun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P2	: 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harga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saham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turun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banyak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 </a:t>
            </a:r>
            <a:r>
              <a:rPr lang="en-US" sz="4400" dirty="0" smtClean="0">
                <a:solidFill>
                  <a:srgbClr val="0000CC"/>
                </a:solidFill>
              </a:rPr>
              <a:t>investor </a:t>
            </a:r>
            <a:r>
              <a:rPr lang="en-US" sz="4400" dirty="0" err="1" smtClean="0">
                <a:solidFill>
                  <a:srgbClr val="0000CC"/>
                </a:solidFill>
              </a:rPr>
              <a:t>kecewa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P3	: </a:t>
            </a:r>
            <a:r>
              <a:rPr lang="en-US" sz="4400" dirty="0" err="1" smtClean="0">
                <a:solidFill>
                  <a:srgbClr val="0000CC"/>
                </a:solidFill>
              </a:rPr>
              <a:t>suku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bunga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naik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Q	: </a:t>
            </a:r>
            <a:r>
              <a:rPr lang="en-US" sz="4400" dirty="0" err="1" smtClean="0">
                <a:solidFill>
                  <a:srgbClr val="0000CC"/>
                </a:solidFill>
              </a:rPr>
              <a:t>banyak</a:t>
            </a:r>
            <a:r>
              <a:rPr lang="en-US" sz="4400" dirty="0" smtClean="0">
                <a:solidFill>
                  <a:srgbClr val="0000CC"/>
                </a:solidFill>
              </a:rPr>
              <a:t> investor </a:t>
            </a:r>
            <a:r>
              <a:rPr lang="en-US" sz="4400" dirty="0" err="1" smtClean="0">
                <a:solidFill>
                  <a:srgbClr val="0000CC"/>
                </a:solidFill>
              </a:rPr>
              <a:t>kecewa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Tunjukan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dengan Tabel Kebenaran apakah kesimpulan itu valid ?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66" y="1285860"/>
            <a:ext cx="8229600" cy="5214974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Nilai Kebenaran Proposisi Majemuk dapat dilihat pada Tabel Kebenaran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Setiap Proposisi Majemuk mempunyai Kunci yang harus diingat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2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suatu</a:t>
            </a:r>
            <a:r>
              <a:rPr lang="en-US" sz="4400" dirty="0" smtClean="0">
                <a:solidFill>
                  <a:srgbClr val="0000CC"/>
                </a:solidFill>
              </a:rPr>
              <a:t> argument </a:t>
            </a:r>
            <a:r>
              <a:rPr lang="en-US" sz="4400" dirty="0" err="1" smtClean="0">
                <a:solidFill>
                  <a:srgbClr val="0000CC"/>
                </a:solidFill>
              </a:rPr>
              <a:t>berikut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P1	: 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belajar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informatika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saya</a:t>
            </a:r>
            <a:r>
              <a:rPr lang="en-US" sz="4400" dirty="0" smtClean="0">
                <a:solidFill>
                  <a:srgbClr val="0000CC"/>
                </a:solidFill>
              </a:rPr>
              <a:t> lulus </a:t>
            </a:r>
            <a:r>
              <a:rPr lang="en-US" sz="4400" dirty="0" err="1" smtClean="0">
                <a:solidFill>
                  <a:srgbClr val="0000CC"/>
                </a:solidFill>
              </a:rPr>
              <a:t>ujian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P2	: 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tidak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bermain</a:t>
            </a:r>
            <a:r>
              <a:rPr lang="en-US" sz="4400" dirty="0" smtClean="0">
                <a:solidFill>
                  <a:srgbClr val="0000CC"/>
                </a:solidFill>
              </a:rPr>
              <a:t> game,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 </a:t>
            </a:r>
            <a:r>
              <a:rPr lang="en-US" sz="4400" dirty="0" err="1" smtClean="0">
                <a:solidFill>
                  <a:srgbClr val="0000CC"/>
                </a:solidFill>
              </a:rPr>
              <a:t>saya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belajar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informatika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P3	: </a:t>
            </a:r>
            <a:r>
              <a:rPr lang="en-US" sz="4400" dirty="0" err="1" smtClean="0">
                <a:solidFill>
                  <a:srgbClr val="0000CC"/>
                </a:solidFill>
              </a:rPr>
              <a:t>ternyata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tidak</a:t>
            </a:r>
            <a:r>
              <a:rPr lang="en-US" sz="4400" dirty="0" smtClean="0">
                <a:solidFill>
                  <a:srgbClr val="0000CC"/>
                </a:solidFill>
              </a:rPr>
              <a:t> lulus </a:t>
            </a:r>
            <a:r>
              <a:rPr lang="en-US" sz="4400" dirty="0" err="1" smtClean="0">
                <a:solidFill>
                  <a:srgbClr val="0000CC"/>
                </a:solidFill>
              </a:rPr>
              <a:t>ujian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0000CC"/>
                </a:solidFill>
              </a:rPr>
              <a:t>Q	: </a:t>
            </a:r>
            <a:r>
              <a:rPr lang="en-US" sz="4400" dirty="0" err="1" smtClean="0">
                <a:solidFill>
                  <a:srgbClr val="0000CC"/>
                </a:solidFill>
              </a:rPr>
              <a:t>berarti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bermain</a:t>
            </a:r>
            <a:r>
              <a:rPr lang="en-US" sz="4400" dirty="0" smtClean="0">
                <a:solidFill>
                  <a:srgbClr val="0000CC"/>
                </a:solidFill>
              </a:rPr>
              <a:t> game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Tunjukan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dengan Tabel Kebenaran apakah kesimpulan itu valid ?</a:t>
            </a:r>
          </a:p>
          <a:p>
            <a:pPr lvl="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3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Apakah </a:t>
            </a:r>
            <a:r>
              <a:rPr lang="id-ID" sz="4400" i="1" dirty="0" smtClean="0">
                <a:solidFill>
                  <a:srgbClr val="0000CC"/>
                </a:solidFill>
              </a:rPr>
              <a:t>(s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dirty="0" smtClean="0">
                <a:solidFill>
                  <a:srgbClr val="0000CC"/>
                </a:solidFill>
              </a:rPr>
              <a:t> merupakan kesimpulan yang valid dari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(qr)</a:t>
            </a:r>
            <a:r>
              <a:rPr lang="id-ID" sz="4400" i="1" dirty="0" smtClean="0">
                <a:solidFill>
                  <a:srgbClr val="0000CC"/>
                </a:solidFill>
              </a:rPr>
              <a:t>), 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s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dirty="0" smtClean="0">
                <a:solidFill>
                  <a:srgbClr val="0000CC"/>
                </a:solidFill>
              </a:rPr>
              <a:t> dan </a:t>
            </a:r>
            <a:r>
              <a:rPr lang="id-ID" sz="4400" i="1" dirty="0" smtClean="0">
                <a:solidFill>
                  <a:srgbClr val="0000CC"/>
                </a:solidFill>
              </a:rPr>
              <a:t>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) ?,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Tunjukan dengan Tabel Kebenaran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4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Apakah </a:t>
            </a:r>
            <a:r>
              <a:rPr lang="id-ID" sz="4400" i="1" dirty="0" smtClean="0">
                <a:solidFill>
                  <a:srgbClr val="0000CC"/>
                </a:solidFill>
              </a:rPr>
              <a:t>(r)</a:t>
            </a:r>
            <a:r>
              <a:rPr lang="id-ID" sz="4400" dirty="0" smtClean="0">
                <a:solidFill>
                  <a:srgbClr val="0000CC"/>
                </a:solidFill>
              </a:rPr>
              <a:t> merupakan kesimpulan yang valid dari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4400" i="1" dirty="0" smtClean="0">
                <a:solidFill>
                  <a:srgbClr val="0000CC"/>
                </a:solidFill>
              </a:rPr>
              <a:t>), 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r)</a:t>
            </a:r>
            <a:r>
              <a:rPr lang="id-ID" sz="4400" dirty="0" smtClean="0">
                <a:solidFill>
                  <a:srgbClr val="0000CC"/>
                </a:solidFill>
              </a:rPr>
              <a:t> dan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) ?,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Tunjukan dengan Tabel Kebenaran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4114182" y="3244334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>
                <a:solidFill>
                  <a:srgbClr val="0000CC"/>
                </a:solidFill>
              </a:rPr>
              <a:t>(p</a:t>
            </a:r>
            <a:r>
              <a:rPr lang="id-ID" i="1" dirty="0" smtClean="0">
                <a:solidFill>
                  <a:srgbClr val="0000CC"/>
                </a:solidFill>
                <a:sym typeface="Symbol"/>
              </a:rPr>
              <a:t>r)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5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Apakah 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s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dirty="0" smtClean="0">
                <a:solidFill>
                  <a:srgbClr val="0000CC"/>
                </a:solidFill>
              </a:rPr>
              <a:t> merupakan kesimpulan yang valid dari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4400" i="1" dirty="0" smtClean="0">
                <a:solidFill>
                  <a:srgbClr val="0000CC"/>
                </a:solidFill>
              </a:rPr>
              <a:t>), 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r),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s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dirty="0" smtClean="0">
                <a:solidFill>
                  <a:srgbClr val="0000CC"/>
                </a:solidFill>
              </a:rPr>
              <a:t> dan 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r) ?,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Tunjukan dengan Tabel Kebenaran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6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Apakah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q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dirty="0" smtClean="0">
                <a:solidFill>
                  <a:srgbClr val="0000CC"/>
                </a:solidFill>
              </a:rPr>
              <a:t> merupakan kesimpulan yang valid dari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4400" i="1" dirty="0" smtClean="0">
                <a:solidFill>
                  <a:srgbClr val="0000CC"/>
                </a:solidFill>
              </a:rPr>
              <a:t>), 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r),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qs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?,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Tunjukan dengan Tabel Kebenaran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7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Apakah </a:t>
            </a:r>
            <a:r>
              <a:rPr lang="id-ID" sz="4400" i="1" dirty="0" smtClean="0">
                <a:solidFill>
                  <a:srgbClr val="0000CC"/>
                </a:solidFill>
              </a:rPr>
              <a:t>(r)</a:t>
            </a:r>
            <a:r>
              <a:rPr lang="id-ID" sz="4400" dirty="0" smtClean="0">
                <a:solidFill>
                  <a:srgbClr val="0000CC"/>
                </a:solidFill>
              </a:rPr>
              <a:t> merupakan kesimpulan yang valid dari premis </a:t>
            </a:r>
            <a:r>
              <a:rPr lang="id-ID" sz="4400" i="1" dirty="0" smtClean="0">
                <a:solidFill>
                  <a:srgbClr val="0000CC"/>
                </a:solidFill>
              </a:rPr>
              <a:t>(q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p</a:t>
            </a:r>
            <a:r>
              <a:rPr lang="id-ID" sz="4400" i="1" dirty="0" smtClean="0">
                <a:solidFill>
                  <a:srgbClr val="0000CC"/>
                </a:solidFill>
              </a:rPr>
              <a:t>), 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r),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s), 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s)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dan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q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?,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Tunjukan dengan Tabel Kebenaran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8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Apakah </a:t>
            </a:r>
            <a:r>
              <a:rPr lang="id-ID" sz="4400" i="1" dirty="0" smtClean="0">
                <a:solidFill>
                  <a:srgbClr val="0000CC"/>
                </a:solidFill>
              </a:rPr>
              <a:t>(q)</a:t>
            </a:r>
            <a:r>
              <a:rPr lang="id-ID" sz="4400" dirty="0" smtClean="0">
                <a:solidFill>
                  <a:srgbClr val="0000CC"/>
                </a:solidFill>
              </a:rPr>
              <a:t> merupakan kesimpulan yang valid dari premis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q</a:t>
            </a:r>
            <a:r>
              <a:rPr lang="id-ID" sz="4400" i="1" dirty="0" smtClean="0">
                <a:solidFill>
                  <a:srgbClr val="0000CC"/>
                </a:solidFill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</a:t>
            </a:r>
            <a:r>
              <a:rPr lang="id-ID" sz="4400" i="1" dirty="0" smtClean="0">
                <a:solidFill>
                  <a:srgbClr val="0000CC"/>
                </a:solidFill>
              </a:rPr>
              <a:t>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rs), (r) ?,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Tunjukan dengan Tabel Kebenaran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625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9 :</a:t>
            </a:r>
          </a:p>
          <a:p>
            <a:pPr lvl="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 Diketahui argument berikut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P1	: Jika di Pangandaran nelayan tertawa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 berdendang ria atau wisatawan ramai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 berpesta pora, maka pasti di sana ada pesta laut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P2	: Jika bulan Pebruari telah tiba maka nelayan di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  Pangandaran tertawa berdengan ria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P3	: Bulan Pebruari telah tiba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Q	: di Pangandaran ada pesta laut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Tunjukan dengan Tabel Kebenaran apakah kesimpulan itu valid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000" dirty="0" smtClean="0">
                <a:solidFill>
                  <a:srgbClr val="0000CC"/>
                </a:solidFill>
              </a:rPr>
              <a:t>Soal 10 :</a:t>
            </a:r>
          </a:p>
          <a:p>
            <a:pPr lvl="0">
              <a:buNone/>
            </a:pPr>
            <a:r>
              <a:rPr lang="id-ID" dirty="0" smtClean="0">
                <a:solidFill>
                  <a:srgbClr val="0000CC"/>
                </a:solidFill>
              </a:rPr>
              <a:t>	Diketahui argument berikut :</a:t>
            </a:r>
          </a:p>
          <a:p>
            <a:pPr>
              <a:buNone/>
            </a:pPr>
            <a:r>
              <a:rPr lang="id-ID" dirty="0" smtClean="0">
                <a:solidFill>
                  <a:srgbClr val="0000CC"/>
                </a:solidFill>
              </a:rPr>
              <a:t>	P1	: Pak Ali adalah seorang haji atau biarawan</a:t>
            </a:r>
          </a:p>
          <a:p>
            <a:pPr>
              <a:buNone/>
            </a:pPr>
            <a:r>
              <a:rPr lang="id-ID" dirty="0" smtClean="0">
                <a:solidFill>
                  <a:srgbClr val="0000CC"/>
                </a:solidFill>
              </a:rPr>
              <a:t>	P2	: jika pak Ali seoarang haji maka ia </a:t>
            </a:r>
          </a:p>
          <a:p>
            <a:pPr>
              <a:buNone/>
            </a:pPr>
            <a:r>
              <a:rPr lang="id-ID" dirty="0" smtClean="0">
                <a:solidFill>
                  <a:srgbClr val="0000CC"/>
                </a:solidFill>
              </a:rPr>
              <a:t>		  beragama islam</a:t>
            </a:r>
          </a:p>
          <a:p>
            <a:pPr>
              <a:buNone/>
            </a:pPr>
            <a:r>
              <a:rPr lang="id-ID" dirty="0" smtClean="0">
                <a:solidFill>
                  <a:srgbClr val="0000CC"/>
                </a:solidFill>
              </a:rPr>
              <a:t>	P3	: ternyata pak Ali tidak beragama islam</a:t>
            </a:r>
          </a:p>
          <a:p>
            <a:pPr>
              <a:buNone/>
            </a:pPr>
            <a:r>
              <a:rPr lang="id-ID" dirty="0" smtClean="0">
                <a:solidFill>
                  <a:srgbClr val="0000CC"/>
                </a:solidFill>
              </a:rPr>
              <a:t>	Q	: ia seorang biarawan</a:t>
            </a:r>
          </a:p>
          <a:p>
            <a:pPr>
              <a:buNone/>
            </a:pPr>
            <a:r>
              <a:rPr lang="id-ID" dirty="0" smtClean="0">
                <a:solidFill>
                  <a:srgbClr val="0000CC"/>
                </a:solidFill>
              </a:rPr>
              <a:t>	Tunjukan dengan Tabel Kebenaran apakah kesimpulan itu valid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915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Pembuktian logika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2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Nilai Kebenaran Konjungsi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)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1" y="2605102"/>
          <a:ext cx="550072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5"/>
                <a:gridCol w="785818"/>
                <a:gridCol w="714380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interpretasi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r>
                        <a:rPr lang="id-ID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  q</a:t>
                      </a:r>
                      <a:endParaRPr lang="id-ID" sz="3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1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2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4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715140" y="3357562"/>
            <a:ext cx="1071570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57758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Nilai Kebenaran Disjungsi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)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1" y="2605102"/>
          <a:ext cx="550072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5"/>
                <a:gridCol w="785818"/>
                <a:gridCol w="714380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interpretasi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r>
                        <a:rPr lang="id-ID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  q</a:t>
                      </a:r>
                      <a:endParaRPr lang="id-ID" sz="3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2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4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715140" y="5143512"/>
            <a:ext cx="1071570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Nilai Kebenaran Implikasi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)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 algn="just"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</a:rPr>
              <a:t> : syarat cukup      </a:t>
            </a:r>
            <a:r>
              <a:rPr lang="id-ID" sz="4400" i="1" dirty="0" smtClean="0">
                <a:solidFill>
                  <a:srgbClr val="0000CC"/>
                </a:solidFill>
              </a:rPr>
              <a:t>q</a:t>
            </a:r>
            <a:r>
              <a:rPr lang="id-ID" sz="4400" dirty="0" smtClean="0">
                <a:solidFill>
                  <a:srgbClr val="0000CC"/>
                </a:solidFill>
              </a:rPr>
              <a:t> : syarat perlu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2390788"/>
          <a:ext cx="550072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5"/>
                <a:gridCol w="785818"/>
                <a:gridCol w="714380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interpretasi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r>
                        <a:rPr lang="id-ID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  q</a:t>
                      </a:r>
                      <a:endParaRPr lang="id-ID" sz="3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1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2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4</a:t>
                      </a:r>
                      <a:endParaRPr lang="id-ID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286644" y="3786190"/>
            <a:ext cx="1071570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Nilai Kebenaran Bi Implikasi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)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 algn="just"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 Jika dan hanya jika 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3042" y="2357430"/>
          <a:ext cx="550072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5"/>
                <a:gridCol w="785818"/>
                <a:gridCol w="714380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interpretasi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p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/>
                        <a:t>q</a:t>
                      </a:r>
                      <a:endParaRPr lang="id-ID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i="1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r>
                        <a:rPr lang="id-ID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  q</a:t>
                      </a:r>
                      <a:endParaRPr lang="id-ID" sz="3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1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2</a:t>
                      </a:r>
                      <a:endParaRPr lang="id-ID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3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B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4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dirty="0" smtClean="0"/>
                        <a:t>S</a:t>
                      </a:r>
                      <a:endParaRPr lang="id-ID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id-ID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715140" y="3143248"/>
            <a:ext cx="1071570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Left Arrow 7"/>
          <p:cNvSpPr/>
          <p:nvPr/>
        </p:nvSpPr>
        <p:spPr>
          <a:xfrm>
            <a:off x="6858016" y="4857760"/>
            <a:ext cx="1071570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Soal 1: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726773" y="4033609"/>
          <a:ext cx="7345689" cy="824151"/>
        </p:xfrm>
        <a:graphic>
          <a:graphicData uri="http://schemas.openxmlformats.org/presentationml/2006/ole">
            <p:oleObj spid="_x0000_s40962" name="Equation" r:id="rId3" imgW="1954951" imgH="215806" progId="Equation.3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929</Words>
  <Application>Microsoft Office PowerPoint</Application>
  <PresentationFormat>On-screen Show (4:3)</PresentationFormat>
  <Paragraphs>587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54</cp:revision>
  <dcterms:created xsi:type="dcterms:W3CDTF">2015-03-08T10:31:10Z</dcterms:created>
  <dcterms:modified xsi:type="dcterms:W3CDTF">2017-02-28T11:21:48Z</dcterms:modified>
</cp:coreProperties>
</file>