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452" r:id="rId5"/>
    <p:sldId id="454" r:id="rId6"/>
    <p:sldId id="456" r:id="rId7"/>
    <p:sldId id="458" r:id="rId8"/>
    <p:sldId id="460" r:id="rId9"/>
    <p:sldId id="462" r:id="rId10"/>
    <p:sldId id="464" r:id="rId11"/>
    <p:sldId id="466" r:id="rId12"/>
    <p:sldId id="468" r:id="rId13"/>
    <p:sldId id="470" r:id="rId14"/>
    <p:sldId id="472" r:id="rId15"/>
    <p:sldId id="474" r:id="rId16"/>
    <p:sldId id="476" r:id="rId17"/>
    <p:sldId id="478" r:id="rId18"/>
    <p:sldId id="480" r:id="rId19"/>
    <p:sldId id="482" r:id="rId20"/>
    <p:sldId id="484" r:id="rId21"/>
    <p:sldId id="486" r:id="rId22"/>
    <p:sldId id="488" r:id="rId23"/>
    <p:sldId id="490" r:id="rId24"/>
    <p:sldId id="492" r:id="rId25"/>
    <p:sldId id="494" r:id="rId26"/>
    <p:sldId id="496" r:id="rId27"/>
    <p:sldId id="504" r:id="rId28"/>
    <p:sldId id="498" r:id="rId29"/>
    <p:sldId id="500" r:id="rId30"/>
    <p:sldId id="502" r:id="rId31"/>
    <p:sldId id="506" r:id="rId32"/>
    <p:sldId id="508" r:id="rId33"/>
    <p:sldId id="510" r:id="rId34"/>
    <p:sldId id="512" r:id="rId35"/>
    <p:sldId id="514" r:id="rId36"/>
    <p:sldId id="516" r:id="rId37"/>
    <p:sldId id="518" r:id="rId38"/>
    <p:sldId id="520" r:id="rId39"/>
    <p:sldId id="522" r:id="rId40"/>
    <p:sldId id="524" r:id="rId41"/>
    <p:sldId id="526" r:id="rId42"/>
    <p:sldId id="347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0CC99"/>
    <a:srgbClr val="008000"/>
    <a:srgbClr val="0000CC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4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0000CC"/>
                </a:solidFill>
              </a:rPr>
              <a:t>Implication Out (I)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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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2.  </a:t>
            </a:r>
            <a:r>
              <a:rPr lang="en-US" sz="4400" dirty="0" smtClean="0">
                <a:solidFill>
                  <a:srgbClr val="0000CC"/>
                </a:solidFill>
              </a:rPr>
              <a:t>Negation In (N)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</a:rPr>
              <a:t>) 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  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3.  </a:t>
            </a:r>
            <a:r>
              <a:rPr lang="en-US" sz="4400" dirty="0" smtClean="0">
                <a:solidFill>
                  <a:srgbClr val="0000CC"/>
                </a:solidFill>
              </a:rPr>
              <a:t>Distribution (D)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b.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d.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e.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f.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4. </a:t>
            </a:r>
            <a:r>
              <a:rPr lang="en-US" sz="4400" dirty="0" smtClean="0">
                <a:solidFill>
                  <a:srgbClr val="0000CC"/>
                </a:solidFill>
              </a:rPr>
              <a:t>Operator Out (O)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…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,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, .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}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…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},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},  . . . ,{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}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1: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proposisi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endParaRPr lang="id-ID" sz="72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I</a:t>
            </a:r>
            <a:r>
              <a:rPr lang="id-ID" sz="4400" dirty="0" smtClean="0">
                <a:solidFill>
                  <a:srgbClr val="0000CC"/>
                </a:solidFill>
              </a:rPr>
              <a:t> 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 hilangkan 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 	  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di luar 	  kurung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D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perlu D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O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: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{p}, {r, 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jadi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{p}, {r, q}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2: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proposisi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endParaRPr lang="id-ID" sz="72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I</a:t>
            </a:r>
            <a:r>
              <a:rPr lang="id-ID" sz="4400" dirty="0" smtClean="0">
                <a:solidFill>
                  <a:srgbClr val="0000CC"/>
                </a:solidFill>
              </a:rPr>
              <a:t> 		: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hilangkan 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 	 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(q  r))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(q  r)) 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di luar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(q  r))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masih 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masih ada dobel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ada negasi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D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 		perlu D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q) 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O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: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jadi 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1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802863" y="4071942"/>
          <a:ext cx="2840707" cy="804867"/>
        </p:xfrm>
        <a:graphic>
          <a:graphicData uri="http://schemas.openxmlformats.org/presentationml/2006/ole">
            <p:oleObj spid="_x0000_s2049" name="Equation" r:id="rId3" imgW="571252" imgH="16502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2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59746" y="3929066"/>
          <a:ext cx="3126700" cy="719141"/>
        </p:xfrm>
        <a:graphic>
          <a:graphicData uri="http://schemas.openxmlformats.org/presentationml/2006/ole">
            <p:oleObj spid="_x0000_s34819" name="Equation" r:id="rId3" imgW="952087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Proposional resolusi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3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801871" y="4138619"/>
          <a:ext cx="4984707" cy="862017"/>
        </p:xfrm>
        <a:graphic>
          <a:graphicData uri="http://schemas.openxmlformats.org/presentationml/2006/ole">
            <p:oleObj spid="_x0000_s36867" name="Equation" r:id="rId3" imgW="1269449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4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143531" y="4000504"/>
          <a:ext cx="4571609" cy="790579"/>
        </p:xfrm>
        <a:graphic>
          <a:graphicData uri="http://schemas.openxmlformats.org/presentationml/2006/ole">
            <p:oleObj spid="_x0000_s38915" name="Equation" r:id="rId3" imgW="1269449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5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386835" y="4071942"/>
          <a:ext cx="4471181" cy="719141"/>
        </p:xfrm>
        <a:graphic>
          <a:graphicData uri="http://schemas.openxmlformats.org/presentationml/2006/ole">
            <p:oleObj spid="_x0000_s40963" name="Equation" r:id="rId3" imgW="1358310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6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112263" y="3995743"/>
          <a:ext cx="4460001" cy="862017"/>
        </p:xfrm>
        <a:graphic>
          <a:graphicData uri="http://schemas.openxmlformats.org/presentationml/2006/ole">
            <p:oleObj spid="_x0000_s43011" name="Equation" r:id="rId3" imgW="1129810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Prinsip Resolusi adalah pembuktian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sebuah kesimpulan dari premis-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premis dalam bentuk klausa.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11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Prinsip Resolusi didefinisikan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sebagai berikut :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738299" y="3028948"/>
          <a:ext cx="5334031" cy="685804"/>
        </p:xfrm>
        <a:graphic>
          <a:graphicData uri="http://schemas.openxmlformats.org/presentationml/2006/ole">
            <p:oleObj spid="_x0000_s45058" name="Equation" r:id="rId3" imgW="1777680" imgH="2286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614488" y="3743325"/>
          <a:ext cx="5676900" cy="685800"/>
        </p:xfrm>
        <a:graphic>
          <a:graphicData uri="http://schemas.openxmlformats.org/presentationml/2006/ole">
            <p:oleObj spid="_x0000_s45059" name="Equation" r:id="rId4" imgW="1892160" imgH="22860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95488" y="4814902"/>
          <a:ext cx="4914900" cy="685800"/>
        </p:xfrm>
        <a:graphic>
          <a:graphicData uri="http://schemas.openxmlformats.org/presentationml/2006/ole">
            <p:oleObj spid="_x0000_s45061" name="Equation" r:id="rId5" imgW="1638000" imgH="22860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1643042" y="4610108"/>
            <a:ext cx="571504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Inget INDO ?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		: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N	: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	: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O	:  </a:t>
            </a:r>
            <a:r>
              <a:rPr lang="id-ID" sz="4400" dirty="0" smtClean="0">
                <a:solidFill>
                  <a:srgbClr val="FF0000"/>
                </a:solidFill>
              </a:rPr>
              <a:t>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Jadi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bentuk klausanya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Misalkna :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80984" y="2214554"/>
          <a:ext cx="1143000" cy="647700"/>
        </p:xfrm>
        <a:graphic>
          <a:graphicData uri="http://schemas.openxmlformats.org/presentationml/2006/ole">
            <p:oleObj spid="_x0000_s50178" name="Equation" r:id="rId3" imgW="380880" imgH="21564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80984" y="2981322"/>
          <a:ext cx="723900" cy="647700"/>
        </p:xfrm>
        <a:graphic>
          <a:graphicData uri="http://schemas.openxmlformats.org/presentationml/2006/ole">
            <p:oleObj spid="_x0000_s50179" name="Equation" r:id="rId4" imgW="241200" imgH="21564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47646" y="3933828"/>
          <a:ext cx="876300" cy="647700"/>
        </p:xfrm>
        <a:graphic>
          <a:graphicData uri="http://schemas.openxmlformats.org/presentationml/2006/ole">
            <p:oleObj spid="_x0000_s50180" name="Equation" r:id="rId5" imgW="291960" imgH="215640" progId="Equation.3">
              <p:embed/>
            </p:oleObj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71472" y="3713164"/>
            <a:ext cx="107157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185988" y="2195513"/>
          <a:ext cx="1447800" cy="647700"/>
        </p:xfrm>
        <a:graphic>
          <a:graphicData uri="http://schemas.openxmlformats.org/presentationml/2006/ole">
            <p:oleObj spid="_x0000_s50181" name="Equation" r:id="rId6" imgW="482400" imgH="215640" progId="Equation.3">
              <p:embed/>
            </p:oleObj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195506" y="2962275"/>
          <a:ext cx="1447800" cy="647700"/>
        </p:xfrm>
        <a:graphic>
          <a:graphicData uri="http://schemas.openxmlformats.org/presentationml/2006/ole">
            <p:oleObj spid="_x0000_s50182" name="Equation" r:id="rId7" imgW="482400" imgH="215640" progId="Equation.3">
              <p:embed/>
            </p:oleObj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214546" y="3694114"/>
            <a:ext cx="1500198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2214546" y="3924308"/>
          <a:ext cx="1447800" cy="647700"/>
        </p:xfrm>
        <a:graphic>
          <a:graphicData uri="http://schemas.openxmlformats.org/presentationml/2006/ole">
            <p:oleObj spid="_x0000_s50183" name="Equation" r:id="rId8" imgW="482400" imgH="215640" progId="Equation.3">
              <p:embed/>
            </p:oleObj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205288" y="2214563"/>
          <a:ext cx="1409700" cy="647700"/>
        </p:xfrm>
        <a:graphic>
          <a:graphicData uri="http://schemas.openxmlformats.org/presentationml/2006/ole">
            <p:oleObj spid="_x0000_s50184" name="Equation" r:id="rId9" imgW="469800" imgH="215640" progId="Equation.3">
              <p:embed/>
            </p:oleObj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4214810" y="2981325"/>
          <a:ext cx="1143000" cy="647700"/>
        </p:xfrm>
        <a:graphic>
          <a:graphicData uri="http://schemas.openxmlformats.org/presentationml/2006/ole">
            <p:oleObj spid="_x0000_s50185" name="Equation" r:id="rId10" imgW="380880" imgH="215640" progId="Equation.3">
              <p:embed/>
            </p:oleObj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4214810" y="3713155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4219580" y="3943350"/>
          <a:ext cx="1066800" cy="647700"/>
        </p:xfrm>
        <a:graphic>
          <a:graphicData uri="http://schemas.openxmlformats.org/presentationml/2006/ole">
            <p:oleObj spid="_x0000_s50186" name="Equation" r:id="rId11" imgW="355320" imgH="21564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214810" y="4786313"/>
          <a:ext cx="647700" cy="647700"/>
        </p:xfrm>
        <a:graphic>
          <a:graphicData uri="http://schemas.openxmlformats.org/presentationml/2006/ole">
            <p:oleObj spid="_x0000_s50187" name="Equation" r:id="rId12" imgW="215640" imgH="21564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357950" y="2209814"/>
          <a:ext cx="1409700" cy="647700"/>
        </p:xfrm>
        <a:graphic>
          <a:graphicData uri="http://schemas.openxmlformats.org/presentationml/2006/ole">
            <p:oleObj spid="_x0000_s50188" name="Equation" r:id="rId13" imgW="469800" imgH="215640" progId="Equation.3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38910" y="2976563"/>
          <a:ext cx="1447800" cy="647700"/>
        </p:xfrm>
        <a:graphic>
          <a:graphicData uri="http://schemas.openxmlformats.org/presentationml/2006/ole">
            <p:oleObj spid="_x0000_s50189" name="Equation" r:id="rId14" imgW="482400" imgH="215640" progId="Equation.3">
              <p:embed/>
            </p:oleObj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6367472" y="3708406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77010" y="3938588"/>
          <a:ext cx="1409700" cy="647700"/>
        </p:xfrm>
        <a:graphic>
          <a:graphicData uri="http://schemas.openxmlformats.org/presentationml/2006/ole">
            <p:oleObj spid="_x0000_s50190" name="Equation" r:id="rId15" imgW="469800" imgH="215640" progId="Equation.3">
              <p:embed/>
            </p:oleObj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6357960" y="4714884"/>
          <a:ext cx="1447800" cy="647700"/>
        </p:xfrm>
        <a:graphic>
          <a:graphicData uri="http://schemas.openxmlformats.org/presentationml/2006/ole">
            <p:oleObj spid="_x0000_s50191" name="Equation" r:id="rId16" imgW="482400" imgH="215640" progId="Equation.3">
              <p:embed/>
            </p:oleObj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6357950" y="5495925"/>
          <a:ext cx="609600" cy="647700"/>
        </p:xfrm>
        <a:graphic>
          <a:graphicData uri="http://schemas.openxmlformats.org/presentationml/2006/ole">
            <p:oleObj spid="_x0000_s50192" name="Equation" r:id="rId17" imgW="2030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Jika dihubungkan dengan Inferensi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Modus Ponen (MP)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467043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3128964"/>
          <a:ext cx="1333500" cy="495300"/>
        </p:xfrm>
        <a:graphic>
          <a:graphicData uri="http://schemas.openxmlformats.org/presentationml/2006/ole">
            <p:oleObj spid="_x0000_s47116" name="Equation" r:id="rId3" imgW="444240" imgH="164880" progId="Equation.3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981322"/>
          <a:ext cx="1409700" cy="647700"/>
        </p:xfrm>
        <a:graphic>
          <a:graphicData uri="http://schemas.openxmlformats.org/presentationml/2006/ole">
            <p:oleObj spid="_x0000_s47117" name="Equation" r:id="rId4" imgW="469800" imgH="215640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67480" y="3814770"/>
          <a:ext cx="723900" cy="647700"/>
        </p:xfrm>
        <a:graphic>
          <a:graphicData uri="http://schemas.openxmlformats.org/presentationml/2006/ole">
            <p:oleObj spid="_x0000_s47118" name="Equation" r:id="rId5" imgW="241200" imgH="215640" progId="Equation.3">
              <p:embed/>
            </p:oleObj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757610" y="3933832"/>
          <a:ext cx="457200" cy="495300"/>
        </p:xfrm>
        <a:graphic>
          <a:graphicData uri="http://schemas.openxmlformats.org/presentationml/2006/ole">
            <p:oleObj spid="_x0000_s47119" name="Equation" r:id="rId6" imgW="152280" imgH="164880" progId="Equation.3">
              <p:embed/>
            </p:oleObj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762372" y="5005402"/>
          <a:ext cx="381000" cy="495300"/>
        </p:xfrm>
        <a:graphic>
          <a:graphicData uri="http://schemas.openxmlformats.org/presentationml/2006/ole">
            <p:oleObj spid="_x0000_s47121" name="Equation" r:id="rId7" imgW="126720" imgH="164880" progId="Equation.3">
              <p:embed/>
            </p:oleObj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466090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53192" y="4853002"/>
          <a:ext cx="647700" cy="647700"/>
        </p:xfrm>
        <a:graphic>
          <a:graphicData uri="http://schemas.openxmlformats.org/presentationml/2006/ole">
            <p:oleObj spid="_x0000_s47122" name="Equation" r:id="rId8" imgW="2156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2.	Modus Tollens (MT)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383222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2290758"/>
          <a:ext cx="1333500" cy="495300"/>
        </p:xfrm>
        <a:graphic>
          <a:graphicData uri="http://schemas.openxmlformats.org/presentationml/2006/ole">
            <p:oleObj spid="_x0000_s48130" name="Equation" r:id="rId3" imgW="444240" imgH="164880" progId="Equation.3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143116"/>
          <a:ext cx="1409700" cy="647700"/>
        </p:xfrm>
        <a:graphic>
          <a:graphicData uri="http://schemas.openxmlformats.org/presentationml/2006/ole">
            <p:oleObj spid="_x0000_s48131" name="Equation" r:id="rId4" imgW="469800" imgH="215640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67482" y="2976557"/>
          <a:ext cx="990600" cy="647700"/>
        </p:xfrm>
        <a:graphic>
          <a:graphicData uri="http://schemas.openxmlformats.org/presentationml/2006/ole">
            <p:oleObj spid="_x0000_s48132" name="Equation" r:id="rId5" imgW="330120" imgH="215640" progId="Equation.3">
              <p:embed/>
            </p:oleObj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867150" y="3095619"/>
          <a:ext cx="723900" cy="495300"/>
        </p:xfrm>
        <a:graphic>
          <a:graphicData uri="http://schemas.openxmlformats.org/presentationml/2006/ole">
            <p:oleObj spid="_x0000_s48133" name="Equation" r:id="rId6" imgW="241200" imgH="164880" progId="Equation.3">
              <p:embed/>
            </p:oleObj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881438" y="4148132"/>
          <a:ext cx="723900" cy="495300"/>
        </p:xfrm>
        <a:graphic>
          <a:graphicData uri="http://schemas.openxmlformats.org/presentationml/2006/ole">
            <p:oleObj spid="_x0000_s48134" name="Equation" r:id="rId7" imgW="241200" imgH="164880" progId="Equation.3">
              <p:embed/>
            </p:oleObj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3822702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43662" y="4014782"/>
          <a:ext cx="990600" cy="647700"/>
        </p:xfrm>
        <a:graphic>
          <a:graphicData uri="http://schemas.openxmlformats.org/presentationml/2006/ole">
            <p:oleObj spid="_x0000_s48135" name="Equation" r:id="rId8" imgW="330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Proposional resolusi merupakan aturan inferensi, tetapi dalam bentuk Klausa</a:t>
            </a:r>
            <a:endParaRPr lang="id-ID" sz="4400" b="1" dirty="0" smtClean="0">
              <a:solidFill>
                <a:srgbClr val="FFFF00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Jika premis-premis yang diketahui bentuknya masih sederhana, maka dalam mendapatkan kesimpulan mesin inferensi masih mampu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3.	Silogisme 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388463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2343160"/>
          <a:ext cx="1333500" cy="495300"/>
        </p:xfrm>
        <a:graphic>
          <a:graphicData uri="http://schemas.openxmlformats.org/presentationml/2006/ole">
            <p:oleObj spid="_x0000_s49154" name="Equation" r:id="rId3" imgW="444240" imgH="164880" progId="Equation.3">
              <p:embed/>
            </p:oleObj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195518"/>
          <a:ext cx="1409700" cy="647700"/>
        </p:xfrm>
        <a:graphic>
          <a:graphicData uri="http://schemas.openxmlformats.org/presentationml/2006/ole">
            <p:oleObj spid="_x0000_s49155" name="Equation" r:id="rId4" imgW="469800" imgH="215640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43672" y="3028959"/>
          <a:ext cx="1371600" cy="647700"/>
        </p:xfrm>
        <a:graphic>
          <a:graphicData uri="http://schemas.openxmlformats.org/presentationml/2006/ole">
            <p:oleObj spid="_x0000_s49156" name="Equation" r:id="rId5" imgW="457200" imgH="215640" progId="Equation.3">
              <p:embed/>
            </p:oleObj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852866" y="3148021"/>
          <a:ext cx="1219200" cy="495300"/>
        </p:xfrm>
        <a:graphic>
          <a:graphicData uri="http://schemas.openxmlformats.org/presentationml/2006/ole">
            <p:oleObj spid="_x0000_s49157" name="Equation" r:id="rId6" imgW="406080" imgH="164880" progId="Equation.3">
              <p:embed/>
            </p:oleObj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776666" y="4200534"/>
          <a:ext cx="1295400" cy="495300"/>
        </p:xfrm>
        <a:graphic>
          <a:graphicData uri="http://schemas.openxmlformats.org/presentationml/2006/ole">
            <p:oleObj spid="_x0000_s49158" name="Equation" r:id="rId7" imgW="431640" imgH="164880" progId="Equation.3">
              <p:embed/>
            </p:oleObj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387510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43672" y="4067184"/>
          <a:ext cx="1371600" cy="647700"/>
        </p:xfrm>
        <a:graphic>
          <a:graphicData uri="http://schemas.openxmlformats.org/presentationml/2006/ole">
            <p:oleObj spid="_x0000_s49159" name="Equation" r:id="rId8" imgW="4572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4.	Himpunan Kosong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1566873" y="2143116"/>
          <a:ext cx="990600" cy="647700"/>
        </p:xfrm>
        <a:graphic>
          <a:graphicData uri="http://schemas.openxmlformats.org/presentationml/2006/ole">
            <p:oleObj spid="_x0000_s51203" name="Equation" r:id="rId3" imgW="330120" imgH="215640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1576376" y="2976554"/>
          <a:ext cx="723900" cy="647700"/>
        </p:xfrm>
        <a:graphic>
          <a:graphicData uri="http://schemas.openxmlformats.org/presentationml/2006/ole">
            <p:oleObj spid="_x0000_s51204" name="Equation" r:id="rId4" imgW="241200" imgH="215640" progId="Equation.3">
              <p:embed/>
            </p:oleObj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1357290" y="3822699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590668" y="4014779"/>
          <a:ext cx="609600" cy="647700"/>
        </p:xfrm>
        <a:graphic>
          <a:graphicData uri="http://schemas.openxmlformats.org/presentationml/2006/ole">
            <p:oleObj spid="_x0000_s51207" name="Equation" r:id="rId5" imgW="2030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Untuk membuktikan bahwa kesimpulan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itu valid atau tidak ataupun Himpunan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Premis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 merupakan Logika Entalment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atau tidak, maka langkahnya :</a:t>
            </a:r>
            <a:endParaRPr lang="id-ID" sz="4400" dirty="0" smtClean="0">
              <a:solidFill>
                <a:srgbClr val="0000CC"/>
              </a:solidFill>
            </a:endParaRP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Negasikan Kesimpulanya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Gunakan Mesin Inferensi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Usahakan dapat mencapai himpunan kosong { }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Jika dapat menghasilkan { }, artinya terbukti kesimpulan valid 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1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{q}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 smtClean="0">
                <a:solidFill>
                  <a:srgbClr val="0000CC"/>
                </a:solidFill>
              </a:rPr>
              <a:t>} dan {r}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1 :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	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 smtClean="0">
                <a:solidFill>
                  <a:srgbClr val="0000CC"/>
                </a:solidFill>
              </a:rPr>
              <a:t>}  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{r} 		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</a:rPr>
              <a:t>q}		Negasi Kesimpulan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		dari 2 dan 3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{q}		dari 1 dan 5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 }		dari 4 dan 6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Terbukti valid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2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</a:t>
            </a:r>
            <a:r>
              <a:rPr lang="id-ID" sz="4400" dirty="0" smtClean="0">
                <a:solidFill>
                  <a:srgbClr val="0000CC"/>
                </a:solidFill>
              </a:rPr>
              <a:t>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3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q,s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4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dirty="0" smtClean="0">
                <a:solidFill>
                  <a:srgbClr val="0000CC"/>
                </a:solidFill>
              </a:rPr>
              <a:t>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s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5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6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Bagaimana jika bentuk premisnya kompleks ?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misalnya :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a.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(p(rq))</a:t>
            </a:r>
            <a:endParaRPr lang="id-ID" sz="4400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b.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r)(rq)</a:t>
            </a:r>
            <a:endParaRPr lang="id-ID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Atau yg tidak sesuai lagi dengan mesin inferensi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7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{s}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8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4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Premis yang kompleks harus diubah ke dalam bentuk klausa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Bentuk Klausa adalah himpunan yang berisi Literal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Literal proposisi atomik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</a:rPr>
              <a:t> 		bentuk klausanya {p}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r>
              <a:rPr lang="id-ID" sz="4400" dirty="0" smtClean="0">
                <a:solidFill>
                  <a:srgbClr val="0000CC"/>
                </a:solidFill>
              </a:rPr>
              <a:t> 		bentuk klausanya {q}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</a:rPr>
              <a:t> 	bentuk klausanya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</a:rPr>
              <a:t>p}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Literal proposisi majemuk disjungsi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 {p,q}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  s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	bentuk klausanya {r,s}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  q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	bentuk klausanya {r,q}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Bagaimana bentuk klausa dari proposisi yang mengandung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Konjungsi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)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Implikasi ()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Bi Implikasi ()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Negasi ()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Karena bentuk klausa hanya mengenal Literal, negasi Literal dan Disjungsi, maka proposisi yang tidak mengandung Disjungsi harus diubah terlebih dahulu ke bentuk Disjungsi atau Literalnya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CARANYA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Ada 4 Tahap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smtClean="0">
                <a:solidFill>
                  <a:srgbClr val="0000CC"/>
                </a:solidFill>
              </a:rPr>
              <a:t>Implication Out (I)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smtClean="0">
                <a:solidFill>
                  <a:srgbClr val="0000CC"/>
                </a:solidFill>
              </a:rPr>
              <a:t>Negation In (N)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smtClean="0">
                <a:solidFill>
                  <a:srgbClr val="0000CC"/>
                </a:solidFill>
              </a:rPr>
              <a:t>Distribution (D)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4. </a:t>
            </a:r>
            <a:r>
              <a:rPr lang="en-US" sz="4400" dirty="0" smtClean="0">
                <a:solidFill>
                  <a:srgbClr val="0000CC"/>
                </a:solidFill>
              </a:rPr>
              <a:t>Operator Out (O) </a:t>
            </a: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Disingkat </a:t>
            </a:r>
            <a:r>
              <a:rPr lang="id-ID" sz="7200" dirty="0" smtClean="0">
                <a:solidFill>
                  <a:srgbClr val="FF0000"/>
                </a:solidFill>
              </a:rPr>
              <a:t>INDO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578</Words>
  <Application>Microsoft Office PowerPoint</Application>
  <PresentationFormat>On-screen Show (4:3)</PresentationFormat>
  <Paragraphs>227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95</cp:revision>
  <dcterms:created xsi:type="dcterms:W3CDTF">2015-03-08T10:31:10Z</dcterms:created>
  <dcterms:modified xsi:type="dcterms:W3CDTF">2017-02-28T11:21:34Z</dcterms:modified>
</cp:coreProperties>
</file>