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31" r:id="rId4"/>
    <p:sldId id="417" r:id="rId5"/>
    <p:sldId id="419" r:id="rId6"/>
    <p:sldId id="421" r:id="rId7"/>
    <p:sldId id="387" r:id="rId8"/>
    <p:sldId id="389" r:id="rId9"/>
    <p:sldId id="423" r:id="rId10"/>
    <p:sldId id="391" r:id="rId11"/>
    <p:sldId id="395" r:id="rId12"/>
    <p:sldId id="397" r:id="rId13"/>
    <p:sldId id="425" r:id="rId14"/>
    <p:sldId id="399" r:id="rId15"/>
    <p:sldId id="401" r:id="rId16"/>
    <p:sldId id="403" r:id="rId17"/>
    <p:sldId id="360" r:id="rId18"/>
    <p:sldId id="405" r:id="rId19"/>
    <p:sldId id="407" r:id="rId20"/>
    <p:sldId id="409" r:id="rId21"/>
    <p:sldId id="411" r:id="rId22"/>
    <p:sldId id="372" r:id="rId23"/>
    <p:sldId id="374" r:id="rId24"/>
    <p:sldId id="376" r:id="rId25"/>
    <p:sldId id="378" r:id="rId26"/>
    <p:sldId id="413" r:id="rId27"/>
    <p:sldId id="415" r:id="rId28"/>
    <p:sldId id="347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CCCC"/>
    <a:srgbClr val="009999"/>
    <a:srgbClr val="00CC99"/>
    <a:srgbClr val="008000"/>
    <a:srgbClr val="66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964" y="928670"/>
            <a:ext cx="805156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 informatika</a:t>
            </a:r>
          </a:p>
          <a:p>
            <a:pPr algn="ctr"/>
            <a:r>
              <a:rPr lang="id-ID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     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6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diganti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variabel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jika kata :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 simbolnya</a:t>
            </a:r>
            <a:r>
              <a:rPr lang="en-US" sz="4400" dirty="0" smtClean="0">
                <a:solidFill>
                  <a:srgbClr val="0000CC"/>
                </a:solidFill>
              </a:rPr>
              <a:t> =  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x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=  </a:t>
            </a:r>
            <a:r>
              <a:rPr lang="en-US" sz="4400" dirty="0" err="1" smtClean="0">
                <a:solidFill>
                  <a:srgbClr val="0000CC"/>
                </a:solidFill>
              </a:rPr>
              <a:t>mhs</a:t>
            </a:r>
            <a:r>
              <a:rPr lang="en-US" sz="4400" dirty="0" smtClean="0">
                <a:solidFill>
                  <a:srgbClr val="0000CC"/>
                </a:solidFill>
              </a:rPr>
              <a:t>(X)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r>
              <a:rPr lang="en-US" sz="4400" dirty="0" smtClean="0">
                <a:solidFill>
                  <a:srgbClr val="0000CC"/>
                </a:solidFill>
              </a:rPr>
              <a:t> =  </a:t>
            </a:r>
            <a:r>
              <a:rPr lang="en-US" sz="4400" dirty="0" err="1" smtClean="0">
                <a:solidFill>
                  <a:srgbClr val="0000CC"/>
                </a:solidFill>
              </a:rPr>
              <a:t>intlktl</a:t>
            </a:r>
            <a:r>
              <a:rPr lang="en-US" sz="4400" dirty="0" smtClean="0">
                <a:solidFill>
                  <a:srgbClr val="0000CC"/>
                </a:solidFill>
              </a:rPr>
              <a:t>(X)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Logika Relasionalnya :</a:t>
            </a:r>
            <a:endParaRPr lang="en-US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x(</a:t>
            </a:r>
            <a:r>
              <a:rPr lang="en-US" sz="4400" dirty="0" err="1" smtClean="0">
                <a:solidFill>
                  <a:srgbClr val="FF0000"/>
                </a:solidFill>
                <a:sym typeface="Symbol"/>
              </a:rPr>
              <a:t>mhs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(x)  </a:t>
            </a:r>
            <a:r>
              <a:rPr lang="en-US" sz="4400" dirty="0" err="1" smtClean="0">
                <a:solidFill>
                  <a:srgbClr val="FF0000"/>
                </a:solidFill>
                <a:sym typeface="Symbol"/>
              </a:rPr>
              <a:t>intlkl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(x))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2 </a:t>
            </a:r>
            <a:r>
              <a:rPr lang="id-ID" sz="4400" dirty="0" smtClean="0">
                <a:solidFill>
                  <a:srgbClr val="0000CC"/>
                </a:solidFill>
              </a:rPr>
              <a:t>: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bilangan</a:t>
            </a:r>
            <a:r>
              <a:rPr lang="en-US" sz="4400" dirty="0" smtClean="0">
                <a:solidFill>
                  <a:srgbClr val="0000CC"/>
                </a:solidFill>
              </a:rPr>
              <a:t> integer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faktor</a:t>
            </a:r>
            <a:r>
              <a:rPr lang="en-US" sz="4400" dirty="0" smtClean="0">
                <a:solidFill>
                  <a:srgbClr val="0000CC"/>
                </a:solidFill>
              </a:rPr>
              <a:t> prima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Literalnya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Literalnya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bilangan</a:t>
            </a:r>
            <a:r>
              <a:rPr lang="en-US" sz="4400" dirty="0" smtClean="0">
                <a:solidFill>
                  <a:srgbClr val="0000CC"/>
                </a:solidFill>
              </a:rPr>
              <a:t> integer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faktor</a:t>
            </a:r>
            <a:r>
              <a:rPr lang="en-US" sz="4400" dirty="0" smtClean="0">
                <a:solidFill>
                  <a:srgbClr val="0000CC"/>
                </a:solidFill>
              </a:rPr>
              <a:t> prima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diganti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variabel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bilangan</a:t>
            </a:r>
            <a:r>
              <a:rPr lang="en-US" sz="4400" dirty="0" smtClean="0">
                <a:solidFill>
                  <a:srgbClr val="0000CC"/>
                </a:solidFill>
              </a:rPr>
              <a:t> integer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faktor</a:t>
            </a:r>
            <a:r>
              <a:rPr lang="en-US" sz="4400" dirty="0" smtClean="0">
                <a:solidFill>
                  <a:srgbClr val="0000CC"/>
                </a:solidFill>
              </a:rPr>
              <a:t> prima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bilangan</a:t>
            </a:r>
            <a:r>
              <a:rPr lang="en-US" sz="4400" dirty="0" smtClean="0">
                <a:solidFill>
                  <a:srgbClr val="0000CC"/>
                </a:solidFill>
              </a:rPr>
              <a:t> integer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faktor</a:t>
            </a:r>
            <a:r>
              <a:rPr lang="en-US" sz="4400" dirty="0" smtClean="0">
                <a:solidFill>
                  <a:srgbClr val="0000CC"/>
                </a:solidFill>
              </a:rPr>
              <a:t> prima</a:t>
            </a:r>
          </a:p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 </a:t>
            </a:r>
            <a:r>
              <a:rPr lang="en-US" sz="4400" dirty="0" smtClean="0">
                <a:solidFill>
                  <a:srgbClr val="0000CC"/>
                </a:solidFill>
              </a:rPr>
              <a:t> = 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x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bilangan</a:t>
            </a:r>
            <a:r>
              <a:rPr lang="en-US" sz="4400" dirty="0" smtClean="0">
                <a:solidFill>
                  <a:srgbClr val="0000CC"/>
                </a:solidFill>
              </a:rPr>
              <a:t> integer = </a:t>
            </a:r>
            <a:r>
              <a:rPr lang="en-US" sz="4400" dirty="0" err="1" smtClean="0">
                <a:solidFill>
                  <a:srgbClr val="0000CC"/>
                </a:solidFill>
              </a:rPr>
              <a:t>Int</a:t>
            </a:r>
            <a:r>
              <a:rPr lang="en-US" sz="4400" dirty="0" smtClean="0">
                <a:solidFill>
                  <a:srgbClr val="0000CC"/>
                </a:solidFill>
              </a:rPr>
              <a:t>(x)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faktor</a:t>
            </a:r>
            <a:r>
              <a:rPr lang="en-US" sz="4400" dirty="0" smtClean="0">
                <a:solidFill>
                  <a:srgbClr val="0000CC"/>
                </a:solidFill>
              </a:rPr>
              <a:t> prima = </a:t>
            </a:r>
            <a:r>
              <a:rPr lang="en-US" sz="4400" dirty="0" err="1" smtClean="0">
                <a:solidFill>
                  <a:srgbClr val="0000CC"/>
                </a:solidFill>
              </a:rPr>
              <a:t>fak_prim</a:t>
            </a:r>
            <a:r>
              <a:rPr lang="en-US" sz="4400" dirty="0" smtClean="0">
                <a:solidFill>
                  <a:srgbClr val="0000CC"/>
                </a:solidFill>
              </a:rPr>
              <a:t>(x)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Relasionalnya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 algn="ctr">
              <a:buNone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x(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int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(x)  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fak_prim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(x))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Soal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diketahui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</a:t>
            </a: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guru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pendidik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 </a:t>
            </a: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penyair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      </a:t>
            </a: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sastrawan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3. </a:t>
            </a:r>
            <a:r>
              <a:rPr lang="id-ID" sz="4400" dirty="0" smtClean="0">
                <a:solidFill>
                  <a:srgbClr val="0000CC"/>
                </a:solidFill>
              </a:rPr>
              <a:t>	Tidak ada guru yang merupakan 	seorang pendidik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4. </a:t>
            </a: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ahli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matematika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menarik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5. </a:t>
            </a:r>
            <a:r>
              <a:rPr lang="id-ID" sz="4400" dirty="0" smtClean="0">
                <a:solidFill>
                  <a:srgbClr val="0000CC"/>
                </a:solidFill>
              </a:rPr>
              <a:t>	Tidak ada </a:t>
            </a:r>
            <a:r>
              <a:rPr lang="en-US" sz="4400" dirty="0" err="1" smtClean="0">
                <a:solidFill>
                  <a:srgbClr val="0000CC"/>
                </a:solidFill>
              </a:rPr>
              <a:t>ilmuwan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yang seorang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peneliti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3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: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Literalnya</a:t>
            </a:r>
            <a:r>
              <a:rPr lang="en-US" sz="4400" dirty="0" smtClean="0">
                <a:solidFill>
                  <a:srgbClr val="0000CC"/>
                </a:solidFill>
              </a:rPr>
              <a:t> ?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Literalnya</a:t>
            </a:r>
            <a:r>
              <a:rPr lang="en-US" sz="4400" dirty="0" smtClean="0">
                <a:solidFill>
                  <a:srgbClr val="0000CC"/>
                </a:solidFill>
              </a:rPr>
              <a:t> ?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Paling </a:t>
            </a:r>
            <a:r>
              <a:rPr lang="en-US" sz="4400" dirty="0" err="1" smtClean="0">
                <a:solidFill>
                  <a:srgbClr val="0000CC"/>
                </a:solidFill>
              </a:rPr>
              <a:t>sedikit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diganti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variabel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642918"/>
            <a:ext cx="778674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:</a:t>
            </a:r>
          </a:p>
          <a:p>
            <a:endParaRPr lang="id-ID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kuantor</a:t>
            </a:r>
            <a:endParaRPr lang="en-US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id-ID" sz="4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Literalnya</a:t>
            </a:r>
            <a:r>
              <a:rPr lang="en-US" sz="4400" dirty="0" smtClean="0">
                <a:solidFill>
                  <a:srgbClr val="0000CC"/>
                </a:solidFill>
              </a:rPr>
              <a:t> 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Paling </a:t>
            </a:r>
            <a:r>
              <a:rPr lang="en-US" sz="4400" dirty="0" err="1" smtClean="0">
                <a:solidFill>
                  <a:srgbClr val="0000CC"/>
                </a:solidFill>
              </a:rPr>
              <a:t>sedikit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x(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(x)  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intelektual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(x))</a:t>
            </a: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Soal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diketahui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guru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pengusaha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sastrawan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penyair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3.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profesor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seorang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    </a:t>
            </a:r>
            <a:r>
              <a:rPr lang="en-US" sz="4400" dirty="0" err="1" smtClean="0">
                <a:solidFill>
                  <a:srgbClr val="0000CC"/>
                </a:solidFill>
              </a:rPr>
              <a:t>menteri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4.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ahli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matematika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    </a:t>
            </a:r>
            <a:r>
              <a:rPr lang="id-ID" sz="4400" dirty="0" smtClean="0">
                <a:solidFill>
                  <a:srgbClr val="0000CC"/>
                </a:solidFill>
              </a:rPr>
              <a:t>bukan </a:t>
            </a:r>
            <a:r>
              <a:rPr lang="en-US" sz="4400" dirty="0" err="1" smtClean="0">
                <a:solidFill>
                  <a:srgbClr val="0000CC"/>
                </a:solidFill>
              </a:rPr>
              <a:t>ahli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komputer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5.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ilmuwan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bukan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    </a:t>
            </a:r>
            <a:r>
              <a:rPr lang="en-US" sz="4400" dirty="0" err="1" smtClean="0">
                <a:solidFill>
                  <a:srgbClr val="0000CC"/>
                </a:solidFill>
              </a:rPr>
              <a:t>peneliti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1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mobil </a:t>
            </a:r>
            <a:r>
              <a:rPr lang="en-US" sz="4400" dirty="0" err="1" smtClean="0">
                <a:solidFill>
                  <a:srgbClr val="0000CC"/>
                </a:solidFill>
              </a:rPr>
              <a:t>terdapat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suatu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sepeda motor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lebih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mahal</a:t>
            </a:r>
            <a:r>
              <a:rPr lang="id-ID" sz="4400" dirty="0" smtClean="0">
                <a:solidFill>
                  <a:srgbClr val="0000CC"/>
                </a:solidFill>
              </a:rPr>
              <a:t> dari mobil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2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berada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pacuan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kuda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kehilangan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tetapi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cerdas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tidak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kehilangan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3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- </a:t>
            </a:r>
            <a:r>
              <a:rPr lang="id-ID" sz="4400" dirty="0" smtClean="0">
                <a:solidFill>
                  <a:srgbClr val="0000CC"/>
                </a:solidFill>
              </a:rPr>
              <a:t>Beberapa filosofer sayang pada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  </a:t>
            </a:r>
            <a:r>
              <a:rPr lang="id-ID" sz="4400" dirty="0" smtClean="0">
                <a:solidFill>
                  <a:srgbClr val="0000CC"/>
                </a:solidFill>
              </a:rPr>
              <a:t>semua ahli matematika 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4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-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menonoton</a:t>
            </a:r>
            <a:r>
              <a:rPr lang="en-US" sz="4400" dirty="0" smtClean="0">
                <a:solidFill>
                  <a:srgbClr val="0000CC"/>
                </a:solidFill>
              </a:rPr>
              <a:t> bola </a:t>
            </a:r>
            <a:r>
              <a:rPr lang="en-US" sz="4400" dirty="0" err="1" smtClean="0">
                <a:solidFill>
                  <a:srgbClr val="0000CC"/>
                </a:solidFill>
              </a:rPr>
              <a:t>kehilangan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kecuali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cerdik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endParaRPr lang="en-US" sz="4400" dirty="0" smtClean="0">
              <a:solidFill>
                <a:srgbClr val="7030A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5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- </a:t>
            </a:r>
            <a:r>
              <a:rPr lang="id-ID" sz="4400" dirty="0" smtClean="0">
                <a:solidFill>
                  <a:srgbClr val="0000CC"/>
                </a:solidFill>
              </a:rPr>
              <a:t>Beberapa filosofer yang bukan ahli matematika sayang pada Alysa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endParaRPr lang="en-US" sz="4400" dirty="0" smtClean="0">
              <a:solidFill>
                <a:srgbClr val="7030A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6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- </a:t>
            </a:r>
            <a:r>
              <a:rPr lang="id-ID" sz="4400" dirty="0" smtClean="0">
                <a:solidFill>
                  <a:srgbClr val="0000CC"/>
                </a:solidFill>
              </a:rPr>
              <a:t>Setiap ahli matematika yang sayang pada Alysa adalah seorang filosofer 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endParaRPr lang="en-US" sz="4400" dirty="0" smtClean="0">
              <a:solidFill>
                <a:srgbClr val="7030A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1604" y="1714488"/>
            <a:ext cx="61259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SLIDE 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6</a:t>
            </a:r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SELESAI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Bandingkan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berikut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Budi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 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manusia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mahluk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hidup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3.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binatang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hewan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menyusui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Budi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dapat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ditulis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dalam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predikat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	</a:t>
            </a:r>
            <a:r>
              <a:rPr lang="en-US" sz="4400" dirty="0" err="1" smtClean="0">
                <a:solidFill>
                  <a:srgbClr val="FF0000"/>
                </a:solidFill>
              </a:rPr>
              <a:t>mahasiswa</a:t>
            </a:r>
            <a:r>
              <a:rPr lang="en-US" sz="4400" dirty="0" smtClean="0">
                <a:solidFill>
                  <a:srgbClr val="FF0000"/>
                </a:solidFill>
              </a:rPr>
              <a:t>(Budi)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 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manusia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mahluk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hidup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3.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binatang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hewan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menyusui</a:t>
            </a:r>
            <a:endParaRPr lang="en-US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bagaimana</a:t>
            </a:r>
            <a:r>
              <a:rPr lang="en-US" sz="4400" dirty="0" smtClean="0">
                <a:solidFill>
                  <a:srgbClr val="0000CC"/>
                </a:solidFill>
              </a:rPr>
              <a:t> ?</a:t>
            </a:r>
          </a:p>
          <a:p>
            <a:pPr algn="ctr">
              <a:buNone/>
            </a:pPr>
            <a:r>
              <a:rPr lang="en-US" sz="4400" dirty="0" err="1" smtClean="0">
                <a:solidFill>
                  <a:srgbClr val="FF0000"/>
                </a:solidFill>
              </a:rPr>
              <a:t>Proposisi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seperti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ini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dikatakan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bersifat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umum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bersifat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umum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dapat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ditulis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dalam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dengan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tambahan</a:t>
            </a:r>
            <a:r>
              <a:rPr lang="en-US" sz="4400" dirty="0" smtClean="0">
                <a:solidFill>
                  <a:srgbClr val="0000CC"/>
                </a:solidFill>
              </a:rPr>
              <a:t> KUANTOR, </a:t>
            </a:r>
            <a:r>
              <a:rPr lang="en-US" sz="4400" dirty="0" err="1" smtClean="0">
                <a:solidFill>
                  <a:srgbClr val="0000CC"/>
                </a:solidFill>
              </a:rPr>
              <a:t>yaitu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 algn="just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</a:t>
            </a:r>
            <a:r>
              <a:rPr lang="en-US" sz="4400" dirty="0" err="1" smtClean="0">
                <a:solidFill>
                  <a:srgbClr val="0000CC"/>
                </a:solidFill>
              </a:rPr>
              <a:t>Kuantor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Umum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</a:t>
            </a:r>
            <a:endParaRPr lang="en-US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i="1" dirty="0" smtClean="0">
                <a:solidFill>
                  <a:srgbClr val="0000CC"/>
                </a:solidFill>
              </a:rPr>
              <a:t>(Universal Quantifier)</a:t>
            </a:r>
          </a:p>
          <a:p>
            <a:pPr algn="just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 </a:t>
            </a:r>
            <a:r>
              <a:rPr lang="en-US" sz="4400" dirty="0" err="1" smtClean="0">
                <a:solidFill>
                  <a:srgbClr val="0000CC"/>
                </a:solidFill>
              </a:rPr>
              <a:t>Kuantor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Khusus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</a:t>
            </a:r>
            <a:endParaRPr lang="en-US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i="1" dirty="0" smtClean="0">
                <a:solidFill>
                  <a:srgbClr val="0000CC"/>
                </a:solidFill>
              </a:rPr>
              <a:t>(Existential Quantifier)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bersifat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umum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UQ : 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Tidak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EQ  :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, Paling </a:t>
            </a:r>
            <a:r>
              <a:rPr lang="en-US" sz="4400" dirty="0" err="1" smtClean="0">
                <a:solidFill>
                  <a:srgbClr val="0000CC"/>
                </a:solidFill>
              </a:rPr>
              <a:t>sedikit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ada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ciri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tersebut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ditulis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dalam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melibatkan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kuantor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tiga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Istilah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FF0000"/>
                </a:solidFill>
              </a:rPr>
              <a:t>Natural :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ditulis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secara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umum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FF0000"/>
                </a:solidFill>
              </a:rPr>
              <a:t>Literal	: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artinya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menjelaskan</a:t>
            </a:r>
            <a:r>
              <a:rPr lang="en-US" sz="4400" dirty="0" smtClean="0">
                <a:solidFill>
                  <a:srgbClr val="0000CC"/>
                </a:solidFill>
              </a:rPr>
              <a:t> 	</a:t>
            </a:r>
            <a:r>
              <a:rPr lang="en-US" sz="4400" dirty="0" err="1" smtClean="0">
                <a:solidFill>
                  <a:srgbClr val="0000CC"/>
                </a:solidFill>
              </a:rPr>
              <a:t>dari</a:t>
            </a:r>
            <a:r>
              <a:rPr lang="en-US" sz="4400" dirty="0" smtClean="0">
                <a:solidFill>
                  <a:srgbClr val="0000CC"/>
                </a:solidFill>
              </a:rPr>
              <a:t> Natural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FF0000"/>
                </a:solidFill>
              </a:rPr>
              <a:t>Logika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Relasional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err="1" smtClean="0">
                <a:solidFill>
                  <a:srgbClr val="FF0000"/>
                </a:solidFill>
              </a:rPr>
              <a:t>FoL</a:t>
            </a:r>
            <a:r>
              <a:rPr lang="en-US" sz="4400" dirty="0" smtClean="0">
                <a:solidFill>
                  <a:srgbClr val="FF0000"/>
                </a:solidFill>
              </a:rPr>
              <a:t>) :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penulisanya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dengan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simbol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Contoh 1: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semua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Literalnya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untuk setiap objek dimana objek itu adalah mahasiswa maka objek itu adalah intelektual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3748914</TotalTime>
  <Words>135</Words>
  <Application>Microsoft Office PowerPoint</Application>
  <PresentationFormat>On-screen Show (4:3)</PresentationFormat>
  <Paragraphs>140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Bowo</dc:creator>
  <cp:lastModifiedBy>Eko</cp:lastModifiedBy>
  <cp:revision>162</cp:revision>
  <dcterms:created xsi:type="dcterms:W3CDTF">2015-03-08T10:31:10Z</dcterms:created>
  <dcterms:modified xsi:type="dcterms:W3CDTF">2017-02-28T11:21:10Z</dcterms:modified>
</cp:coreProperties>
</file>