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31" r:id="rId4"/>
    <p:sldId id="423" r:id="rId5"/>
    <p:sldId id="425" r:id="rId6"/>
    <p:sldId id="427" r:id="rId7"/>
    <p:sldId id="457" r:id="rId8"/>
    <p:sldId id="429" r:id="rId9"/>
    <p:sldId id="417" r:id="rId10"/>
    <p:sldId id="459" r:id="rId11"/>
    <p:sldId id="461" r:id="rId12"/>
    <p:sldId id="431" r:id="rId13"/>
    <p:sldId id="433" r:id="rId14"/>
    <p:sldId id="436" r:id="rId15"/>
    <p:sldId id="438" r:id="rId16"/>
    <p:sldId id="440" r:id="rId17"/>
    <p:sldId id="442" r:id="rId18"/>
    <p:sldId id="444" r:id="rId19"/>
    <p:sldId id="446" r:id="rId20"/>
    <p:sldId id="447" r:id="rId21"/>
    <p:sldId id="449" r:id="rId22"/>
    <p:sldId id="451" r:id="rId23"/>
    <p:sldId id="453" r:id="rId24"/>
    <p:sldId id="455" r:id="rId25"/>
    <p:sldId id="347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CCCC"/>
    <a:srgbClr val="009999"/>
    <a:srgbClr val="00CC99"/>
    <a:srgbClr val="008000"/>
    <a:srgbClr val="66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964" y="928670"/>
            <a:ext cx="80515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informatika</a:t>
            </a:r>
          </a:p>
          <a:p>
            <a:pPr algn="ctr"/>
            <a:r>
              <a:rPr lang="id-ID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 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2.	</a:t>
            </a:r>
            <a:r>
              <a:rPr lang="id-ID" sz="4400" dirty="0" smtClean="0">
                <a:solidFill>
                  <a:srgbClr val="0000CC"/>
                </a:solidFill>
              </a:rPr>
              <a:t>Modus </a:t>
            </a:r>
            <a:r>
              <a:rPr lang="en-US" sz="4400" dirty="0" err="1" smtClean="0">
                <a:solidFill>
                  <a:srgbClr val="0000CC"/>
                </a:solidFill>
              </a:rPr>
              <a:t>Tollen</a:t>
            </a:r>
            <a:r>
              <a:rPr lang="id-ID" sz="4400" dirty="0" smtClean="0">
                <a:solidFill>
                  <a:srgbClr val="0000CC"/>
                </a:solidFill>
              </a:rPr>
              <a:t> (M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id-ID" sz="4400" dirty="0" smtClean="0">
                <a:solidFill>
                  <a:srgbClr val="0000CC"/>
                </a:solidFill>
              </a:rPr>
              <a:t>)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 :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umur19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 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SIM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FFFF00"/>
                </a:solidFill>
                <a:sym typeface="Symbol"/>
              </a:rPr>
              <a:t>						SIM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</a:t>
            </a:r>
          </a:p>
          <a:p>
            <a:pPr marL="742950" lvl="0" indent="-742950">
              <a:buNone/>
              <a:defRPr/>
            </a:pPr>
            <a:r>
              <a:rPr lang="id-ID" sz="4400" dirty="0" smtClean="0">
                <a:solidFill>
                  <a:srgbClr val="FFFF00"/>
                </a:solidFill>
                <a:sym typeface="Symbol"/>
              </a:rPr>
              <a:t>	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umur19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</a:t>
            </a: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85852" y="4551370"/>
            <a:ext cx="6500858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3.	</a:t>
            </a:r>
            <a:r>
              <a:rPr lang="en-US" sz="4400" dirty="0" err="1" smtClean="0">
                <a:solidFill>
                  <a:srgbClr val="0000CC"/>
                </a:solidFill>
              </a:rPr>
              <a:t>Silogisme</a:t>
            </a:r>
            <a:r>
              <a:rPr lang="id-ID" sz="4400" dirty="0" smtClean="0">
                <a:solidFill>
                  <a:srgbClr val="0000CC"/>
                </a:solidFill>
              </a:rPr>
              <a:t> (</a:t>
            </a:r>
            <a:r>
              <a:rPr lang="en-US" sz="4400" dirty="0" smtClean="0">
                <a:solidFill>
                  <a:srgbClr val="0000CC"/>
                </a:solidFill>
              </a:rPr>
              <a:t>S</a:t>
            </a:r>
            <a:r>
              <a:rPr lang="id-ID" sz="4400" dirty="0" smtClean="0">
                <a:solidFill>
                  <a:srgbClr val="0000CC"/>
                </a:solidFill>
              </a:rPr>
              <a:t>)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 :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umur19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 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SIM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FFFF00"/>
                </a:solidFill>
                <a:sym typeface="Symbol"/>
              </a:rPr>
              <a:t>	SIM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 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4400" dirty="0" err="1" smtClean="0">
                <a:solidFill>
                  <a:srgbClr val="FFFF00"/>
                </a:solidFill>
                <a:sym typeface="Symbol"/>
              </a:rPr>
              <a:t>supir_mbl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</a:t>
            </a:r>
          </a:p>
          <a:p>
            <a:pPr marL="742950" lvl="0" indent="-742950">
              <a:buNone/>
              <a:defRPr/>
            </a:pPr>
            <a:r>
              <a:rPr lang="id-ID" sz="4400" dirty="0" smtClean="0">
                <a:solidFill>
                  <a:srgbClr val="FFFF00"/>
                </a:solidFill>
                <a:sym typeface="Symbol"/>
              </a:rPr>
              <a:t>	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umur19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(Budi)</a:t>
            </a:r>
            <a:r>
              <a:rPr lang="en-US" sz="4400" dirty="0" err="1" smtClean="0">
                <a:solidFill>
                  <a:srgbClr val="FFFF00"/>
                </a:solidFill>
                <a:sym typeface="Symbol"/>
              </a:rPr>
              <a:t>stir_mbl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</a:t>
            </a: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57290" y="4551370"/>
            <a:ext cx="6929486" cy="206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/>
          </a:bodyPr>
          <a:lstStyle/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4. 	</a:t>
            </a:r>
            <a:r>
              <a:rPr lang="id-ID" sz="4400" dirty="0" smtClean="0">
                <a:solidFill>
                  <a:srgbClr val="0000CC"/>
                </a:solidFill>
              </a:rPr>
              <a:t>And-Introduction (AI) atau Konjungtive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Jika ada premis P1, P2, P3 maka kesimpulannya </a:t>
            </a:r>
            <a:r>
              <a:rPr lang="id-ID" sz="4400" b="1" dirty="0" smtClean="0">
                <a:solidFill>
                  <a:srgbClr val="FF0000"/>
                </a:solidFill>
              </a:rPr>
              <a:t>P1 </a:t>
            </a: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 P2  P3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		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kelas(Budi)  		premis 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			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umur19(Budi)	premis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FFFF00"/>
                </a:solidFill>
                <a:sym typeface="Symbol"/>
              </a:rPr>
              <a:t>		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	kelas(Budi) </a:t>
            </a:r>
            <a:r>
              <a:rPr lang="id-ID" sz="4400" b="1" dirty="0" smtClean="0">
                <a:solidFill>
                  <a:srgbClr val="FFFF00"/>
                </a:solidFill>
                <a:sym typeface="Symbol"/>
              </a:rPr>
              <a:t> 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umur19(Budi)</a:t>
            </a:r>
            <a:endParaRPr lang="id-ID" sz="4400" dirty="0" smtClean="0">
              <a:solidFill>
                <a:srgbClr val="FFFF00"/>
              </a:solidFill>
            </a:endParaRPr>
          </a:p>
          <a:p>
            <a:pPr marL="742950" lvl="0" indent="-742950">
              <a:buNone/>
              <a:defRPr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285984" y="5429264"/>
            <a:ext cx="6000792" cy="1905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20000"/>
          </a:bodyPr>
          <a:lstStyle/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5.	</a:t>
            </a:r>
            <a:r>
              <a:rPr lang="id-ID" sz="4400" dirty="0" smtClean="0">
                <a:solidFill>
                  <a:srgbClr val="0000CC"/>
                </a:solidFill>
              </a:rPr>
              <a:t>Universal Elimination (UE) atau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Universal Instantiation (UI)</a:t>
            </a:r>
          </a:p>
          <a:p>
            <a:pPr marL="742950" lvl="0" indent="-742950">
              <a:buNone/>
              <a:defRPr/>
            </a:pPr>
            <a:r>
              <a:rPr lang="id-ID" sz="4400" dirty="0" smtClean="0">
                <a:solidFill>
                  <a:srgbClr val="0000CC"/>
                </a:solidFill>
              </a:rPr>
              <a:t>	Jika diketahui Logika Relasional misalnya </a:t>
            </a:r>
          </a:p>
          <a:p>
            <a:pPr marL="742950" lvl="0" indent="-742950">
              <a:buNone/>
              <a:defRPr/>
            </a:pPr>
            <a:r>
              <a:rPr lang="id-ID" sz="4400" b="1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premis 		: </a:t>
            </a:r>
            <a:r>
              <a:rPr lang="id-ID" sz="4400" b="1" dirty="0" smtClean="0">
                <a:solidFill>
                  <a:srgbClr val="FFFF00"/>
                </a:solidFill>
                <a:sym typeface="Symbol"/>
              </a:rPr>
              <a:t>x(P(x))</a:t>
            </a:r>
          </a:p>
          <a:p>
            <a:pPr marL="742950" lvl="0" indent="-742950">
              <a:buNone/>
              <a:defRPr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x=a, a </a:t>
            </a:r>
            <a:r>
              <a:rPr lang="en-US" sz="4400" dirty="0" err="1" smtClean="0">
                <a:solidFill>
                  <a:srgbClr val="0000CC"/>
                </a:solidFill>
              </a:rPr>
              <a:t>simbol</a:t>
            </a:r>
            <a:r>
              <a:rPr lang="en-US" sz="4400" dirty="0" smtClean="0">
                <a:solidFill>
                  <a:srgbClr val="0000CC"/>
                </a:solidFill>
              </a:rPr>
              <a:t> individual,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kesimpuan 	:  </a:t>
            </a:r>
            <a:r>
              <a:rPr lang="id-ID" sz="4400" b="1" dirty="0" smtClean="0">
                <a:solidFill>
                  <a:srgbClr val="FFFF00"/>
                </a:solidFill>
              </a:rPr>
              <a:t>P(a)</a:t>
            </a:r>
            <a:endParaRPr lang="en-US" sz="4400" b="1" dirty="0" smtClean="0">
              <a:solidFill>
                <a:srgbClr val="FFFF00"/>
              </a:solidFill>
            </a:endParaRP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 marL="742950" lvl="0" indent="-742950">
              <a:buNone/>
              <a:defRPr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1: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semua kucing adalah hewan menyusui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Tom adalah seekor kucing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jadi Tom adalah hewan menyusui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Buktikan validitasnya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Buat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Relasionalnya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semua kucing adalah hewan menyusui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Relasionalnya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x(</a:t>
            </a:r>
            <a:r>
              <a:rPr lang="en-US" sz="4400" dirty="0" err="1" smtClean="0">
                <a:solidFill>
                  <a:srgbClr val="FFFF00"/>
                </a:solidFill>
                <a:sym typeface="Symbol"/>
              </a:rPr>
              <a:t>kucing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(x) </a:t>
            </a:r>
            <a:r>
              <a:rPr lang="en-US" sz="4400" dirty="0" err="1" smtClean="0">
                <a:solidFill>
                  <a:srgbClr val="FFFF00"/>
                </a:solidFill>
                <a:sym typeface="Symbol"/>
              </a:rPr>
              <a:t>hwn_mensusu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(x))</a:t>
            </a:r>
            <a:endParaRPr lang="en-US" sz="44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Buat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Relasionalnya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Tom adalah seekor kucing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ini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merupakan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Relasionalnya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FFFF00"/>
                </a:solidFill>
                <a:sym typeface="Symbol"/>
              </a:rPr>
              <a:t>kucing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(Tom)</a:t>
            </a:r>
            <a:endParaRPr lang="en-US" sz="44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Jadi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1.	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x(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kucing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(x) 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hwn_mensusui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(x))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  <a:sym typeface="Symbol"/>
              </a:rPr>
              <a:t>	2. 	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kucing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(Tom)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  <a:sym typeface="Symbol"/>
              </a:rPr>
              <a:t>	3. 	UE 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pada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 1 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misal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 x = Tom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  <a:sym typeface="Symbol"/>
              </a:rPr>
              <a:t>		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kucing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(Tom)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hwn_mensusu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(Tom))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4. 	MP </a:t>
            </a:r>
            <a:r>
              <a:rPr lang="en-US" sz="3600" dirty="0" err="1" smtClean="0">
                <a:solidFill>
                  <a:srgbClr val="FFFF00"/>
                </a:solidFill>
              </a:rPr>
              <a:t>antara</a:t>
            </a:r>
            <a:r>
              <a:rPr lang="en-US" sz="3600" dirty="0" smtClean="0">
                <a:solidFill>
                  <a:srgbClr val="FFFF00"/>
                </a:solidFill>
              </a:rPr>
              <a:t> 3 </a:t>
            </a:r>
            <a:r>
              <a:rPr lang="en-US" sz="3600" dirty="0" err="1" smtClean="0">
                <a:solidFill>
                  <a:srgbClr val="FFFF00"/>
                </a:solidFill>
              </a:rPr>
              <a:t>dan</a:t>
            </a:r>
            <a:r>
              <a:rPr lang="en-US" sz="3600" dirty="0" smtClean="0">
                <a:solidFill>
                  <a:srgbClr val="FFFF00"/>
                </a:solidFill>
              </a:rPr>
              <a:t> 4</a:t>
            </a:r>
            <a:endParaRPr lang="en-US" sz="3600" dirty="0" smtClean="0">
              <a:solidFill>
                <a:srgbClr val="FFFF00"/>
              </a:solidFill>
              <a:sym typeface="Symbol"/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  <a:sym typeface="Symbol"/>
              </a:rPr>
              <a:t>		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kucing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(Tom) 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hwn_mensusui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(Tom))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  <a:sym typeface="Symbol"/>
              </a:rPr>
              <a:t>		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kucing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(Tom)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  <a:sym typeface="Symbol"/>
              </a:rPr>
              <a:t>		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hwn_menyusui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(Tom)</a:t>
            </a:r>
          </a:p>
          <a:p>
            <a:pPr>
              <a:buNone/>
            </a:pPr>
            <a:endParaRPr lang="en-US" sz="3600" dirty="0" smtClean="0">
              <a:solidFill>
                <a:srgbClr val="FF0000"/>
              </a:solidFill>
              <a:sym typeface="Symbol"/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sym typeface="Symbol"/>
              </a:rPr>
              <a:t>	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  <a:sym typeface="Symbol"/>
              </a:rPr>
              <a:t>hwn_menyusui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(Tom)  </a:t>
            </a:r>
            <a:r>
              <a:rPr lang="en-US" sz="3600" dirty="0" err="1" smtClean="0">
                <a:solidFill>
                  <a:srgbClr val="0000CC"/>
                </a:solidFill>
                <a:sym typeface="Symbol"/>
              </a:rPr>
              <a:t>artinya</a:t>
            </a:r>
            <a:r>
              <a:rPr lang="en-US" sz="36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sym typeface="Symbol"/>
              </a:rPr>
              <a:t> Tom </a:t>
            </a:r>
            <a:r>
              <a:rPr lang="en-US" sz="3600" dirty="0" err="1" smtClean="0">
                <a:solidFill>
                  <a:srgbClr val="0000CC"/>
                </a:solidFill>
                <a:sym typeface="Symbol"/>
              </a:rPr>
              <a:t>adalah</a:t>
            </a:r>
            <a:r>
              <a:rPr lang="en-US" sz="36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  <a:sym typeface="Symbol"/>
              </a:rPr>
              <a:t>hewan</a:t>
            </a:r>
            <a:r>
              <a:rPr lang="en-US" sz="36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  <a:sym typeface="Symbol"/>
              </a:rPr>
              <a:t>menyusui</a:t>
            </a:r>
            <a:r>
              <a:rPr lang="en-US" sz="3600" dirty="0" smtClean="0">
                <a:solidFill>
                  <a:srgbClr val="0000CC"/>
                </a:solidFill>
                <a:sym typeface="Symbol"/>
              </a:rPr>
              <a:t>, </a:t>
            </a:r>
            <a:r>
              <a:rPr lang="en-US" sz="3600" dirty="0" err="1" smtClean="0">
                <a:solidFill>
                  <a:srgbClr val="0000CC"/>
                </a:solidFill>
                <a:sym typeface="Symbol"/>
              </a:rPr>
              <a:t>jadi</a:t>
            </a:r>
            <a:r>
              <a:rPr lang="en-US" sz="36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3600" dirty="0" err="1" smtClean="0">
                <a:solidFill>
                  <a:srgbClr val="0000CC"/>
                </a:solidFill>
                <a:sym typeface="Symbol"/>
              </a:rPr>
              <a:t>terbukti</a:t>
            </a:r>
            <a:endParaRPr lang="en-US" sz="36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00166" y="3324224"/>
            <a:ext cx="6000792" cy="1905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2: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Semua orang yang sabar akan berhati tenang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Tidak ada orang berhati tenang cepat naik darah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Alysa adalah orang yang sabar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Jadi Alysa tidak cepat naik darah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id-ID" sz="4400" dirty="0" smtClean="0">
                <a:solidFill>
                  <a:srgbClr val="0000CC"/>
                </a:solidFill>
              </a:rPr>
              <a:t>	Buktikan validitasnya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642918"/>
            <a:ext cx="778674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:</a:t>
            </a:r>
          </a:p>
          <a:p>
            <a:endParaRPr lang="id-ID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Uji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validitas</a:t>
            </a:r>
            <a:endParaRPr lang="id-ID" sz="4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3: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Setiap atlit adalah kuat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Semua orang yang kuat dan cerdas akan suskses dalam karirnya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Ade adalah seorang atlit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Ade adalah seorang yang cerdas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Jadi Ade akan sukses dalam karirnya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	Buktikan validitasnya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4: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Jeki, seorang murid di kelas ini berumur 19 tahun. Setiap orang yang berumur 19 tahun boleh mendapatkan SIM. Buktikan bahwa seseorang di kelas ini boleh mendapatkan SIM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5: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Jeki, seorang murid di kelas ini berumur 19 tahun. Setiap orang yang berumur 19 tahun boleh mendapatkan SIM. Buktikan bahwa seseorang di kelas ini boleh mendapatkan SIM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85860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5800" dirty="0" err="1" smtClean="0">
                <a:solidFill>
                  <a:srgbClr val="0000CC"/>
                </a:solidFill>
              </a:rPr>
              <a:t>Contoh</a:t>
            </a:r>
            <a:r>
              <a:rPr lang="en-US" sz="5800" dirty="0" smtClean="0">
                <a:solidFill>
                  <a:srgbClr val="0000CC"/>
                </a:solidFill>
              </a:rPr>
              <a:t> 6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5800" dirty="0" err="1" smtClean="0">
                <a:solidFill>
                  <a:srgbClr val="0000CC"/>
                </a:solidFill>
              </a:rPr>
              <a:t>Diketahui</a:t>
            </a:r>
            <a:r>
              <a:rPr lang="en-US" sz="5800" dirty="0" smtClean="0">
                <a:solidFill>
                  <a:srgbClr val="0000CC"/>
                </a:solidFill>
              </a:rPr>
              <a:t> </a:t>
            </a:r>
            <a:r>
              <a:rPr lang="en-US" sz="5800" dirty="0" err="1" smtClean="0">
                <a:solidFill>
                  <a:srgbClr val="0000CC"/>
                </a:solidFill>
              </a:rPr>
              <a:t>Silsilah</a:t>
            </a:r>
            <a:r>
              <a:rPr lang="en-US" sz="5800" dirty="0" smtClean="0">
                <a:solidFill>
                  <a:srgbClr val="0000CC"/>
                </a:solidFill>
              </a:rPr>
              <a:t> </a:t>
            </a:r>
            <a:r>
              <a:rPr lang="en-US" sz="5800" dirty="0" err="1" smtClean="0">
                <a:solidFill>
                  <a:srgbClr val="0000CC"/>
                </a:solidFill>
              </a:rPr>
              <a:t>keluarga</a:t>
            </a:r>
            <a:endParaRPr lang="en-US" sz="5800" dirty="0" smtClean="0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 smtClean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 smtClean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 smtClean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0928" y="2428868"/>
            <a:ext cx="1243995" cy="64633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Paryo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91192" y="2428868"/>
            <a:ext cx="1285884" cy="64633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Parmi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5584101" y="3250405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575106" y="3249611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71957" y="3419475"/>
            <a:ext cx="200026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78286" y="4128116"/>
            <a:ext cx="1285737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Jarwo</a:t>
            </a:r>
            <a:endParaRPr lang="en-US" sz="3600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047920" y="4464757"/>
            <a:ext cx="928694" cy="17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8092" y="4128116"/>
            <a:ext cx="1055610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Wati</a:t>
            </a:r>
            <a:endParaRPr lang="en-US" sz="36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618988" y="3594926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333104" y="3952116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24180" y="3786190"/>
            <a:ext cx="259570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940497" y="3952116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33540" y="4143380"/>
            <a:ext cx="764953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Ida</a:t>
            </a:r>
            <a:endParaRPr lang="en-US" sz="3600" dirty="0"/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2096307" y="4906147"/>
            <a:ext cx="893070" cy="102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24170" y="5286388"/>
            <a:ext cx="1019831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Bejo</a:t>
            </a:r>
            <a:endParaRPr lang="en-US" sz="3600" dirty="0"/>
          </a:p>
        </p:txBody>
      </p:sp>
      <p:sp>
        <p:nvSpPr>
          <p:cNvPr id="34" name="Rectangle 33"/>
          <p:cNvSpPr/>
          <p:nvPr/>
        </p:nvSpPr>
        <p:spPr>
          <a:xfrm>
            <a:off x="4363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72543" y="4124330"/>
            <a:ext cx="1093569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Agus</a:t>
            </a:r>
            <a:endParaRPr lang="en-US" sz="3600" dirty="0"/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6690564" y="4902361"/>
            <a:ext cx="893070" cy="102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3108" y="5711627"/>
            <a:ext cx="923651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Ade</a:t>
            </a:r>
            <a:endParaRPr lang="en-US" sz="36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77040" y="4429132"/>
            <a:ext cx="928694" cy="17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6035685" y="5516577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15074" y="5333189"/>
            <a:ext cx="1795478" cy="246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831163" y="5497527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7439" y="5715016"/>
            <a:ext cx="806631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Oki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Dikethui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Buktikan</a:t>
            </a:r>
            <a:r>
              <a:rPr lang="en-US" sz="4400" dirty="0" smtClean="0">
                <a:solidFill>
                  <a:srgbClr val="0000CC"/>
                </a:solidFill>
              </a:rPr>
              <a:t> :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</a:t>
            </a:r>
            <a:r>
              <a:rPr lang="en-US" sz="4400" dirty="0" err="1" smtClean="0">
                <a:solidFill>
                  <a:srgbClr val="0000CC"/>
                </a:solidFill>
              </a:rPr>
              <a:t>Jarwo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anaknya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Paryo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Ida </a:t>
            </a:r>
            <a:r>
              <a:rPr lang="en-US" sz="4400" dirty="0" err="1" smtClean="0">
                <a:solidFill>
                  <a:srgbClr val="0000CC"/>
                </a:solidFill>
              </a:rPr>
              <a:t>menantunya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Paryo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 </a:t>
            </a:r>
            <a:r>
              <a:rPr lang="en-US" sz="4400" dirty="0" err="1" smtClean="0">
                <a:solidFill>
                  <a:srgbClr val="0000CC"/>
                </a:solidFill>
              </a:rPr>
              <a:t>Wati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saudara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kandung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Jarwo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4. </a:t>
            </a:r>
            <a:r>
              <a:rPr lang="en-US" sz="4400" dirty="0" err="1" smtClean="0">
                <a:solidFill>
                  <a:srgbClr val="0000CC"/>
                </a:solidFill>
              </a:rPr>
              <a:t>Bejo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cucunya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Paryo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1604" y="1714488"/>
            <a:ext cx="61259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SLIDE </a:t>
            </a:r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SELESAI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Perhatikan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argumen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berikut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Jika pintu lintas kereta api ditutup, maka lalulintas akan terhenti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Jika lalulintas terhenti maka akan terjadi kemacetan lalulintas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pintu kereta api ditutup, jadi terjadi kemacetan lalulintas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Buktikan validitasnya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argumen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tersebut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diselesaikan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p : pintu lintas kereta api ditutup</a:t>
            </a:r>
          </a:p>
          <a:p>
            <a:r>
              <a:rPr lang="en-US" sz="4400" dirty="0" smtClean="0">
                <a:solidFill>
                  <a:srgbClr val="0000CC"/>
                </a:solidFill>
              </a:rPr>
              <a:t>q </a:t>
            </a:r>
            <a:r>
              <a:rPr lang="id-ID" sz="4400" dirty="0" smtClean="0">
                <a:solidFill>
                  <a:srgbClr val="0000CC"/>
                </a:solidFill>
              </a:rPr>
              <a:t>: lalulintas akan terhenti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r  :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terjadi kemacetan lalulintas</a:t>
            </a: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	1. </a:t>
            </a:r>
            <a:r>
              <a:rPr lang="id-ID" sz="4400" dirty="0" smtClean="0">
                <a:solidFill>
                  <a:srgbClr val="0000CC"/>
                </a:solidFill>
              </a:rPr>
              <a:t>p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q		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premis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		2.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qr		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premis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		3.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		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premis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	4. </a:t>
            </a:r>
            <a:r>
              <a:rPr lang="id-ID" sz="4400" dirty="0" smtClean="0">
                <a:solidFill>
                  <a:srgbClr val="0000CC"/>
                </a:solidFill>
              </a:rPr>
              <a:t>p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r		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HS 1 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dan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 2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	5. </a:t>
            </a:r>
            <a:r>
              <a:rPr lang="id-ID" sz="4400" dirty="0" smtClean="0">
                <a:solidFill>
                  <a:srgbClr val="0000CC"/>
                </a:solidFill>
              </a:rPr>
              <a:t>r			</a:t>
            </a:r>
            <a:r>
              <a:rPr lang="en-US" sz="4400" dirty="0" smtClean="0">
                <a:solidFill>
                  <a:srgbClr val="0000CC"/>
                </a:solidFill>
              </a:rPr>
              <a:t>MP 4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3</a:t>
            </a:r>
          </a:p>
          <a:p>
            <a:pPr marL="742950" indent="-742950">
              <a:buNone/>
            </a:pP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Jadi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terbukti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terjadi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kemacetan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lalulintas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argumen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tersebut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diselesaikan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dengan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prinsip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resolusi</a:t>
            </a:r>
            <a:r>
              <a:rPr lang="en-US" sz="4400" dirty="0" smtClean="0">
                <a:solidFill>
                  <a:srgbClr val="0000CC"/>
                </a:solidFill>
              </a:rPr>
              <a:t>:</a:t>
            </a: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p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q		1. {p,q}	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pr  </a:t>
            </a: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qr		2. {q,r}		pr</a:t>
            </a: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		3. {p}		pr</a:t>
            </a: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r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4. {r}		NG</a:t>
            </a:r>
          </a:p>
          <a:p>
            <a:pPr marL="742950" indent="-742950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			5.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{p,r}		1 dan 2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		6. {p}		4 dan 5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		7. {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Bagaimana jika argumen berikut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id-ID" sz="4400" dirty="0" smtClean="0">
                <a:solidFill>
                  <a:srgbClr val="FFFF00"/>
                </a:solidFill>
              </a:rPr>
              <a:t>semua kucing adalah hewan </a:t>
            </a:r>
            <a:r>
              <a:rPr lang="en-US" sz="4400" dirty="0" smtClean="0">
                <a:solidFill>
                  <a:srgbClr val="FFFF00"/>
                </a:solidFill>
              </a:rPr>
              <a:t>	</a:t>
            </a:r>
            <a:r>
              <a:rPr lang="id-ID" sz="4400" dirty="0" smtClean="0">
                <a:solidFill>
                  <a:srgbClr val="FFFF00"/>
                </a:solidFill>
              </a:rPr>
              <a:t>menyusui</a:t>
            </a:r>
          </a:p>
          <a:p>
            <a:pPr>
              <a:buNone/>
            </a:pPr>
            <a:r>
              <a:rPr lang="en-US" sz="4400" dirty="0" smtClean="0">
                <a:solidFill>
                  <a:srgbClr val="FFFF00"/>
                </a:solidFill>
              </a:rPr>
              <a:t>		</a:t>
            </a:r>
            <a:r>
              <a:rPr lang="id-ID" sz="4400" dirty="0" smtClean="0">
                <a:solidFill>
                  <a:srgbClr val="FFFF00"/>
                </a:solidFill>
              </a:rPr>
              <a:t>Tom adalah seekor kucing</a:t>
            </a:r>
          </a:p>
          <a:p>
            <a:pPr>
              <a:buNone/>
            </a:pPr>
            <a:r>
              <a:rPr lang="id-ID" sz="4400" dirty="0" smtClean="0">
                <a:solidFill>
                  <a:srgbClr val="FFFF00"/>
                </a:solidFill>
              </a:rPr>
              <a:t>	</a:t>
            </a:r>
            <a:r>
              <a:rPr lang="en-US" sz="4400" dirty="0" smtClean="0">
                <a:solidFill>
                  <a:srgbClr val="FFFF00"/>
                </a:solidFill>
              </a:rPr>
              <a:t>	</a:t>
            </a:r>
            <a:r>
              <a:rPr lang="id-ID" sz="4400" dirty="0" smtClean="0">
                <a:solidFill>
                  <a:srgbClr val="FFFF00"/>
                </a:solidFill>
              </a:rPr>
              <a:t>jadi Tom adalah hewan </a:t>
            </a:r>
            <a:r>
              <a:rPr lang="en-US" sz="4400" dirty="0" smtClean="0">
                <a:solidFill>
                  <a:srgbClr val="FFFF00"/>
                </a:solidFill>
              </a:rPr>
              <a:t>	</a:t>
            </a:r>
            <a:r>
              <a:rPr lang="id-ID" sz="4400" dirty="0" smtClean="0">
                <a:solidFill>
                  <a:srgbClr val="FFFF00"/>
                </a:solidFill>
              </a:rPr>
              <a:t>menyusui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Buktikan validitasnya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Karena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argumen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mengandung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Kuantor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pembuktianya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melalui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</a:t>
            </a:r>
            <a:endParaRPr lang="en-US" sz="4400" dirty="0" smtClean="0">
              <a:solidFill>
                <a:srgbClr val="0000CC"/>
              </a:solidFill>
            </a:endParaRPr>
          </a:p>
          <a:p>
            <a:r>
              <a:rPr lang="en-US" sz="4400" dirty="0" err="1" smtClean="0">
                <a:solidFill>
                  <a:srgbClr val="0000CC"/>
                </a:solidFill>
              </a:rPr>
              <a:t>Inferensi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digunakan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dalam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Inferensi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tambahan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melibatkan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	Modus </a:t>
            </a:r>
            <a:r>
              <a:rPr lang="en-US" sz="4400" dirty="0" err="1" smtClean="0">
                <a:solidFill>
                  <a:srgbClr val="0000CC"/>
                </a:solidFill>
              </a:rPr>
              <a:t>Ponen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	Modus </a:t>
            </a:r>
            <a:r>
              <a:rPr lang="en-US" sz="4400" dirty="0" err="1" smtClean="0">
                <a:solidFill>
                  <a:srgbClr val="0000CC"/>
                </a:solidFill>
              </a:rPr>
              <a:t>Tolen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	</a:t>
            </a:r>
            <a:r>
              <a:rPr lang="en-US" sz="4400" dirty="0" err="1" smtClean="0">
                <a:solidFill>
                  <a:srgbClr val="0000CC"/>
                </a:solidFill>
              </a:rPr>
              <a:t>Silogisme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4. 	Conjunctive/And-Introduction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5. 	Universal Elimination (UE)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lvl="0" indent="-742950">
              <a:buNone/>
              <a:defRPr/>
            </a:pPr>
            <a:r>
              <a:rPr lang="id-ID" sz="4400" dirty="0" smtClean="0">
                <a:solidFill>
                  <a:srgbClr val="0000CC"/>
                </a:solidFill>
              </a:rPr>
              <a:t>Inferensi Yang Digunakan</a:t>
            </a:r>
          </a:p>
          <a:p>
            <a:pPr marL="742950" lvl="0" indent="-742950">
              <a:buAutoNum type="arabicPeriod"/>
              <a:defRPr/>
            </a:pPr>
            <a:r>
              <a:rPr lang="id-ID" sz="4400" dirty="0" smtClean="0">
                <a:solidFill>
                  <a:srgbClr val="0000CC"/>
                </a:solidFill>
              </a:rPr>
              <a:t>Modus Ponen (MP)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 :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umur19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  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SIM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</a:t>
            </a:r>
          </a:p>
          <a:p>
            <a:pPr marL="742950" lvl="0" indent="-742950">
              <a:buNone/>
              <a:defRPr/>
            </a:pPr>
            <a:r>
              <a:rPr lang="en-US" sz="4400" dirty="0" smtClean="0">
                <a:solidFill>
                  <a:srgbClr val="FFFF00"/>
                </a:solidFill>
                <a:sym typeface="Symbol"/>
              </a:rPr>
              <a:t>	umur19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</a:t>
            </a:r>
          </a:p>
          <a:p>
            <a:pPr marL="742950" lvl="0" indent="-742950">
              <a:buNone/>
              <a:defRPr/>
            </a:pPr>
            <a:r>
              <a:rPr lang="id-ID" sz="4400" dirty="0" smtClean="0">
                <a:solidFill>
                  <a:srgbClr val="FFFF00"/>
                </a:solidFill>
                <a:sym typeface="Symbol"/>
              </a:rPr>
              <a:t>	</a:t>
            </a:r>
            <a:r>
              <a:rPr lang="en-US" sz="4400" dirty="0" smtClean="0">
                <a:solidFill>
                  <a:srgbClr val="FFFF00"/>
                </a:solidFill>
                <a:sym typeface="Symbol"/>
              </a:rPr>
              <a:t>SIM</a:t>
            </a:r>
            <a:r>
              <a:rPr lang="id-ID" sz="4400" dirty="0" smtClean="0">
                <a:solidFill>
                  <a:srgbClr val="FFFF00"/>
                </a:solidFill>
                <a:sym typeface="Symbol"/>
              </a:rPr>
              <a:t>(Budi)</a:t>
            </a: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85852" y="5356238"/>
            <a:ext cx="6500858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4498" y="311987"/>
            <a:ext cx="661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argumen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3748940</TotalTime>
  <Words>169</Words>
  <Application>Microsoft Office PowerPoint</Application>
  <PresentationFormat>On-screen Show (4:3)</PresentationFormat>
  <Paragraphs>161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Bowo</dc:creator>
  <cp:lastModifiedBy>Eko</cp:lastModifiedBy>
  <cp:revision>170</cp:revision>
  <dcterms:created xsi:type="dcterms:W3CDTF">2015-03-08T10:31:10Z</dcterms:created>
  <dcterms:modified xsi:type="dcterms:W3CDTF">2017-02-28T11:21:20Z</dcterms:modified>
</cp:coreProperties>
</file>