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9" r:id="rId5"/>
    <p:sldId id="261" r:id="rId6"/>
    <p:sldId id="263" r:id="rId7"/>
    <p:sldId id="265" r:id="rId8"/>
    <p:sldId id="267" r:id="rId9"/>
    <p:sldId id="269" r:id="rId10"/>
    <p:sldId id="271" r:id="rId11"/>
    <p:sldId id="273" r:id="rId12"/>
    <p:sldId id="275" r:id="rId13"/>
    <p:sldId id="277" r:id="rId14"/>
    <p:sldId id="279" r:id="rId15"/>
    <p:sldId id="281" r:id="rId16"/>
    <p:sldId id="283" r:id="rId17"/>
    <p:sldId id="285" r:id="rId18"/>
    <p:sldId id="287" r:id="rId19"/>
    <p:sldId id="289" r:id="rId20"/>
    <p:sldId id="347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217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1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Bentuk variabel pada umumnya X, Y, Z atau sebuah kata </a:t>
            </a:r>
          </a:p>
          <a:p>
            <a:pPr algn="just"/>
            <a:r>
              <a:rPr lang="id-ID" sz="4000" dirty="0" smtClean="0">
                <a:solidFill>
                  <a:srgbClr val="0000CC"/>
                </a:solidFill>
              </a:rPr>
              <a:t>Contoh :</a:t>
            </a:r>
          </a:p>
          <a:p>
            <a:pPr algn="just">
              <a:buNone/>
            </a:pPr>
            <a:r>
              <a:rPr lang="id-ID" sz="4000" dirty="0">
                <a:solidFill>
                  <a:srgbClr val="0000CC"/>
                </a:solidFill>
              </a:rPr>
              <a:t>	</a:t>
            </a:r>
            <a:r>
              <a:rPr lang="id-ID" sz="4000" dirty="0" smtClean="0">
                <a:solidFill>
                  <a:srgbClr val="0000CC"/>
                </a:solidFill>
              </a:rPr>
              <a:t>3 + X = 10  sebuah Proposisi,  X variabel</a:t>
            </a:r>
            <a:endParaRPr lang="id-ID" sz="40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Binatang makan rumput,  binatang sebuah variabel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511494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Contoh Pernyataan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1. Bendera Indonesia merah putih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2. Semarang ibukota Jawa Tengah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3. Budi belajar Logika Informatika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4. ..................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5. ..................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Disebut Proposisi Atomik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850" y="240549"/>
            <a:ext cx="51314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 atomik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511494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Diwakili variabel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p :</a:t>
            </a:r>
            <a:r>
              <a:rPr lang="id-ID" sz="4000" dirty="0" smtClean="0">
                <a:solidFill>
                  <a:srgbClr val="0000CC"/>
                </a:solidFill>
              </a:rPr>
              <a:t> Bendera Indonesia merah putih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q :</a:t>
            </a:r>
            <a:r>
              <a:rPr lang="id-ID" sz="4000" dirty="0" smtClean="0">
                <a:solidFill>
                  <a:srgbClr val="0000CC"/>
                </a:solidFill>
              </a:rPr>
              <a:t> Semarang ibukota Jawa Tengah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r :</a:t>
            </a:r>
            <a:r>
              <a:rPr lang="id-ID" sz="4000" dirty="0" smtClean="0">
                <a:solidFill>
                  <a:srgbClr val="0000CC"/>
                </a:solidFill>
              </a:rPr>
              <a:t> Budi belajar Logika Informatika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s : </a:t>
            </a:r>
            <a:r>
              <a:rPr lang="id-ID" sz="4000" dirty="0" smtClean="0">
                <a:solidFill>
                  <a:srgbClr val="0000CC"/>
                </a:solidFill>
              </a:rPr>
              <a:t>Mariana mencintai Mariono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t : </a:t>
            </a:r>
            <a:r>
              <a:rPr lang="id-ID" sz="4000" dirty="0" smtClean="0">
                <a:solidFill>
                  <a:srgbClr val="0000CC"/>
                </a:solidFill>
              </a:rPr>
              <a:t>Mariono laki-laki tampan</a:t>
            </a:r>
            <a:endParaRPr lang="id-ID" sz="4000" i="1" dirty="0" smtClean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50" y="240549"/>
            <a:ext cx="51314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 atomik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511494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Proposisi Majemuk adalah proposisi yang dibentuk dari dua atau lebih proposisi atomik dan dihubungkan dengan tanda hubung DAN (</a:t>
            </a:r>
            <a:r>
              <a:rPr lang="id-ID" sz="4000" dirty="0" smtClean="0">
                <a:solidFill>
                  <a:srgbClr val="0000CC"/>
                </a:solidFill>
                <a:sym typeface="Symbol"/>
              </a:rPr>
              <a:t>), ATAU (), JIKA MAKA (), JDHJ ()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850" y="240549"/>
            <a:ext cx="57638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 majemuk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511494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Diketahui Proposisi atomik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p :</a:t>
            </a:r>
            <a:r>
              <a:rPr lang="id-ID" sz="4000" dirty="0" smtClean="0">
                <a:solidFill>
                  <a:srgbClr val="0000CC"/>
                </a:solidFill>
              </a:rPr>
              <a:t> Bendera Indonesia merah putih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q :</a:t>
            </a:r>
            <a:r>
              <a:rPr lang="id-ID" sz="4000" dirty="0" smtClean="0">
                <a:solidFill>
                  <a:srgbClr val="0000CC"/>
                </a:solidFill>
              </a:rPr>
              <a:t> Semarang ibukota Jawa Tengah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r :</a:t>
            </a:r>
            <a:r>
              <a:rPr lang="id-ID" sz="4000" dirty="0" smtClean="0">
                <a:solidFill>
                  <a:srgbClr val="0000CC"/>
                </a:solidFill>
              </a:rPr>
              <a:t> Budi belajar Logika Informatika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</a:t>
            </a:r>
            <a:r>
              <a:rPr lang="id-ID" sz="4000" i="1" dirty="0" smtClean="0">
                <a:solidFill>
                  <a:srgbClr val="0000CC"/>
                </a:solidFill>
              </a:rPr>
              <a:t>s : </a:t>
            </a:r>
            <a:r>
              <a:rPr lang="id-ID" sz="4000" dirty="0" smtClean="0">
                <a:solidFill>
                  <a:srgbClr val="0000CC"/>
                </a:solidFill>
              </a:rPr>
              <a:t>Mariana mencintai Mariono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p </a:t>
            </a:r>
            <a:r>
              <a:rPr lang="id-ID" sz="4000" dirty="0" smtClean="0">
                <a:solidFill>
                  <a:srgbClr val="0000CC"/>
                </a:solidFill>
                <a:sym typeface="Symbol"/>
              </a:rPr>
              <a:t> q,   q  r,    r  s,    p  s</a:t>
            </a: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r </a:t>
            </a:r>
            <a:r>
              <a:rPr lang="id-ID" sz="4000" dirty="0" smtClean="0">
                <a:solidFill>
                  <a:srgbClr val="0000CC"/>
                </a:solidFill>
                <a:sym typeface="Symbol"/>
              </a:rPr>
              <a:t> p, r  s, s  q, r  p</a:t>
            </a:r>
            <a:endParaRPr lang="id-ID" sz="40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id-ID" sz="4000" dirty="0" smtClean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50" y="240549"/>
            <a:ext cx="57638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 majemuk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Tabel Kebenaran untuk menentukan nilai kebenaran dari proposisi majemuk</a:t>
            </a:r>
          </a:p>
          <a:p>
            <a:pPr algn="just"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Tabel kebenaran bisa dibentuk dari 2, 3, 4 atau lebih proposisi atomik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3306" y="311987"/>
            <a:ext cx="504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Tabel Kebenaran mempunyai 2</a:t>
            </a:r>
            <a:r>
              <a:rPr lang="id-ID" sz="4400" baseline="30000" dirty="0" smtClean="0">
                <a:solidFill>
                  <a:srgbClr val="0000CC"/>
                </a:solidFill>
              </a:rPr>
              <a:t>n</a:t>
            </a:r>
            <a:r>
              <a:rPr lang="id-ID" sz="4400" dirty="0" smtClean="0">
                <a:solidFill>
                  <a:srgbClr val="0000CC"/>
                </a:solidFill>
              </a:rPr>
              <a:t> buah baris atau interpretasi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Jika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id-ID" sz="4400" baseline="30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= 4 interpretasi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Jika </a:t>
            </a:r>
            <a:r>
              <a:rPr lang="id-ID" sz="4400" i="1" dirty="0" smtClean="0">
                <a:solidFill>
                  <a:srgbClr val="0000CC"/>
                </a:solidFill>
              </a:rPr>
              <a:t>p, q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r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id-ID" sz="4400" baseline="30000" dirty="0" smtClean="0">
                <a:solidFill>
                  <a:srgbClr val="0000CC"/>
                </a:solidFill>
                <a:sym typeface="Symbol"/>
              </a:rPr>
              <a:t>3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= 8 interpretas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Jika </a:t>
            </a:r>
            <a:r>
              <a:rPr lang="id-ID" sz="4400" i="1" dirty="0" smtClean="0">
                <a:solidFill>
                  <a:srgbClr val="0000CC"/>
                </a:solidFill>
              </a:rPr>
              <a:t>p, q, r,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s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id-ID" sz="4400" baseline="30000" dirty="0" smtClean="0">
                <a:solidFill>
                  <a:srgbClr val="0000CC"/>
                </a:solidFill>
                <a:sym typeface="Symbol"/>
              </a:rPr>
              <a:t>4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= 16 interpretasi</a:t>
            </a:r>
            <a:endParaRPr lang="id-ID" sz="4400" dirty="0" smtClean="0">
              <a:solidFill>
                <a:srgbClr val="0000CC"/>
              </a:solidFill>
            </a:endParaRPr>
          </a:p>
          <a:p>
            <a:endParaRPr lang="id-ID" sz="4400" dirty="0" smtClean="0">
              <a:solidFill>
                <a:srgbClr val="0000CC"/>
              </a:solidFill>
            </a:endParaRPr>
          </a:p>
          <a:p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3306" y="311987"/>
            <a:ext cx="504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2 Proposisi Atomik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3306" y="311987"/>
            <a:ext cx="504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2605102"/>
          <a:ext cx="771530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785818"/>
                <a:gridCol w="785818"/>
                <a:gridCol w="3714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interpretasi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0" dirty="0" smtClean="0"/>
                        <a:t>Proposisi majemuk</a:t>
                      </a:r>
                      <a:endParaRPr lang="id-ID" sz="32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3 Proposisi Atomik </a:t>
            </a:r>
            <a:r>
              <a:rPr lang="id-ID" sz="4400" i="1" dirty="0" smtClean="0">
                <a:solidFill>
                  <a:srgbClr val="0000CC"/>
                </a:solidFill>
              </a:rPr>
              <a:t>p, q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r</a:t>
            </a: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3306" y="311987"/>
            <a:ext cx="504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786" y="2171720"/>
          <a:ext cx="77153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73"/>
                <a:gridCol w="713179"/>
                <a:gridCol w="713179"/>
                <a:gridCol w="713179"/>
                <a:gridCol w="3371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interpretasi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i="1" dirty="0" smtClean="0"/>
                        <a:t>p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i="1" dirty="0" smtClean="0"/>
                        <a:t>q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i="1" dirty="0" smtClean="0"/>
                        <a:t>r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i="0" dirty="0" smtClean="0"/>
                        <a:t>Proposisi majemuk</a:t>
                      </a:r>
                      <a:endParaRPr lang="id-ID" sz="24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4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5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6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7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8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4 Proposisi Atomik </a:t>
            </a:r>
            <a:r>
              <a:rPr lang="id-ID" sz="4400" i="1" dirty="0" smtClean="0">
                <a:solidFill>
                  <a:srgbClr val="0000CC"/>
                </a:solidFill>
              </a:rPr>
              <a:t>p, q, r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s</a:t>
            </a: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3306" y="214290"/>
            <a:ext cx="504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1785926"/>
          <a:ext cx="77153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49"/>
                <a:gridCol w="652833"/>
                <a:gridCol w="652833"/>
                <a:gridCol w="652833"/>
                <a:gridCol w="652833"/>
                <a:gridCol w="308612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interpretasi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i="1" dirty="0" smtClean="0"/>
                        <a:t>p</a:t>
                      </a:r>
                      <a:endParaRPr lang="id-ID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i="1" dirty="0" smtClean="0"/>
                        <a:t>q</a:t>
                      </a:r>
                      <a:endParaRPr lang="id-ID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i="1" dirty="0" smtClean="0"/>
                        <a:t>r</a:t>
                      </a:r>
                      <a:endParaRPr lang="id-ID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i="1" dirty="0" smtClean="0"/>
                        <a:t>s</a:t>
                      </a:r>
                      <a:endParaRPr lang="id-ID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i="0" dirty="0" smtClean="0"/>
                        <a:t>Proposisi majemuk</a:t>
                      </a:r>
                      <a:endParaRPr lang="id-ID" sz="1200" i="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6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8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9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14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B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16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642918"/>
            <a:ext cx="7358114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Materi pendahuluan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Proposisi atomik</a:t>
            </a: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Proposisi majemuk</a:t>
            </a: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Tabel kebenaran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1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4400" dirty="0">
                <a:solidFill>
                  <a:srgbClr val="0000CC"/>
                </a:solidFill>
              </a:rPr>
              <a:t>Logika sering didefinisikan sebagai ilmu untuk berfikir dan menalar dengan benar</a:t>
            </a:r>
            <a:r>
              <a:rPr lang="en-US" sz="4400" dirty="0">
                <a:solidFill>
                  <a:srgbClr val="0000CC"/>
                </a:solidFill>
              </a:rPr>
              <a:t>, s</a:t>
            </a:r>
            <a:r>
              <a:rPr lang="id-ID" sz="4400" dirty="0">
                <a:solidFill>
                  <a:srgbClr val="0000CC"/>
                </a:solidFill>
              </a:rPr>
              <a:t>ehingga didapat kesimpulan yang benar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id-ID" sz="4400" dirty="0">
                <a:solidFill>
                  <a:srgbClr val="0000CC"/>
                </a:solidFill>
              </a:rPr>
              <a:t>Untuk dapat menarik kesimpulan </a:t>
            </a:r>
            <a:r>
              <a:rPr lang="id-ID" sz="4400" i="1" dirty="0">
                <a:solidFill>
                  <a:srgbClr val="0000CC"/>
                </a:solidFill>
              </a:rPr>
              <a:t>(</a:t>
            </a:r>
            <a:r>
              <a:rPr lang="en-US" sz="4400" i="1" dirty="0">
                <a:solidFill>
                  <a:srgbClr val="0000CC"/>
                </a:solidFill>
              </a:rPr>
              <a:t>c</a:t>
            </a:r>
            <a:r>
              <a:rPr lang="id-ID" sz="4400" i="1" dirty="0">
                <a:solidFill>
                  <a:srgbClr val="0000CC"/>
                </a:solidFill>
              </a:rPr>
              <a:t>on</a:t>
            </a:r>
            <a:r>
              <a:rPr lang="en-US" sz="4400" i="1" dirty="0">
                <a:solidFill>
                  <a:srgbClr val="0000CC"/>
                </a:solidFill>
              </a:rPr>
              <a:t>c</a:t>
            </a:r>
            <a:r>
              <a:rPr lang="id-ID" sz="4400" i="1" dirty="0">
                <a:solidFill>
                  <a:srgbClr val="0000CC"/>
                </a:solidFill>
              </a:rPr>
              <a:t>lusi)</a:t>
            </a:r>
            <a:r>
              <a:rPr lang="id-ID" sz="4400" dirty="0">
                <a:solidFill>
                  <a:srgbClr val="0000CC"/>
                </a:solidFill>
              </a:rPr>
              <a:t> yang tepat diperlukan kemampuan menalar yang baik</a:t>
            </a:r>
            <a:r>
              <a:rPr lang="en-US" sz="4400" dirty="0">
                <a:solidFill>
                  <a:srgbClr val="0000CC"/>
                </a:solidFill>
              </a:rPr>
              <a:t>.</a:t>
            </a:r>
            <a:endParaRPr lang="id-ID" sz="4400" dirty="0">
              <a:solidFill>
                <a:srgbClr val="0000CC"/>
              </a:solidFill>
            </a:endParaRP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Contoh</a:t>
            </a:r>
            <a:r>
              <a:rPr lang="en-US" sz="4000" dirty="0">
                <a:solidFill>
                  <a:srgbClr val="0000CC"/>
                </a:solidFill>
              </a:rPr>
              <a:t> 1 :</a:t>
            </a:r>
            <a:endParaRPr lang="id-ID" sz="40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saya </a:t>
            </a:r>
            <a:r>
              <a:rPr lang="id-ID" sz="4000" dirty="0">
                <a:solidFill>
                  <a:srgbClr val="0000CC"/>
                </a:solidFill>
              </a:rPr>
              <a:t>telah melihat </a:t>
            </a:r>
            <a:r>
              <a:rPr lang="en-US" sz="4000" dirty="0">
                <a:solidFill>
                  <a:srgbClr val="0000CC"/>
                </a:solidFill>
              </a:rPr>
              <a:t>1000 </a:t>
            </a:r>
            <a:r>
              <a:rPr lang="id-ID" sz="4000" dirty="0">
                <a:solidFill>
                  <a:srgbClr val="0000CC"/>
                </a:solidFill>
              </a:rPr>
              <a:t>gagak hitam</a:t>
            </a:r>
            <a:br>
              <a:rPr lang="id-ID" sz="4000" dirty="0">
                <a:solidFill>
                  <a:srgbClr val="0000CC"/>
                </a:solidFill>
              </a:rPr>
            </a:br>
            <a:r>
              <a:rPr lang="id-ID" sz="4000" dirty="0">
                <a:solidFill>
                  <a:srgbClr val="0000CC"/>
                </a:solidFill>
              </a:rPr>
              <a:t>saya belum pernah melihat burung gagak yang tidak hitam</a:t>
            </a:r>
            <a:br>
              <a:rPr lang="id-ID" sz="4000" dirty="0">
                <a:solidFill>
                  <a:srgbClr val="0000CC"/>
                </a:solidFill>
              </a:rPr>
            </a:br>
            <a:r>
              <a:rPr lang="id-ID" sz="4000" dirty="0">
                <a:solidFill>
                  <a:srgbClr val="0000CC"/>
                </a:solidFill>
              </a:rPr>
              <a:t>Oleh karena itu, setiap </a:t>
            </a:r>
            <a:r>
              <a:rPr lang="en-US" sz="4000" dirty="0" err="1">
                <a:solidFill>
                  <a:srgbClr val="0000CC"/>
                </a:solidFill>
              </a:rPr>
              <a:t>burung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id-ID" sz="4000" dirty="0">
                <a:solidFill>
                  <a:srgbClr val="0000CC"/>
                </a:solidFill>
              </a:rPr>
              <a:t>gagak </a:t>
            </a:r>
            <a:r>
              <a:rPr lang="en-US" sz="4000" dirty="0" err="1">
                <a:solidFill>
                  <a:srgbClr val="0000CC"/>
                </a:solidFill>
              </a:rPr>
              <a:t>berwarna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id-ID" sz="4000" dirty="0">
                <a:solidFill>
                  <a:srgbClr val="0000CC"/>
                </a:solidFill>
              </a:rPr>
              <a:t>hitam</a:t>
            </a:r>
          </a:p>
          <a:p>
            <a:endParaRPr lang="id-ID" sz="4000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Kalimat :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	</a:t>
            </a:r>
            <a:r>
              <a:rPr lang="id-ID" sz="4000" dirty="0" smtClean="0">
                <a:solidFill>
                  <a:srgbClr val="0000CC"/>
                </a:solidFill>
              </a:rPr>
              <a:t>Kumpulan kata yang disusun menurut aturan bahasa dan mempunyai arti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	</a:t>
            </a:r>
            <a:r>
              <a:rPr lang="id-ID" sz="4000" dirty="0" smtClean="0">
                <a:solidFill>
                  <a:srgbClr val="0000CC"/>
                </a:solidFill>
              </a:rPr>
              <a:t>ada beberapa jenis kalimat, antara lain :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	</a:t>
            </a:r>
            <a:r>
              <a:rPr lang="id-ID" sz="4000" dirty="0" smtClean="0">
                <a:solidFill>
                  <a:srgbClr val="0000CC"/>
                </a:solidFill>
              </a:rPr>
              <a:t>Kalimat Tanya, Berita dan lain-lain	</a:t>
            </a:r>
            <a:endParaRPr lang="id-ID" sz="4000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 fontScale="92500"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Contoh Kalimat :</a:t>
            </a: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a. Semarang </a:t>
            </a:r>
            <a:r>
              <a:rPr lang="id-ID" sz="4000" dirty="0">
                <a:solidFill>
                  <a:srgbClr val="0000CC"/>
                </a:solidFill>
              </a:rPr>
              <a:t>ibukota Jawa Tengah</a:t>
            </a: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b. Apa </a:t>
            </a:r>
            <a:r>
              <a:rPr lang="id-ID" sz="4000" dirty="0">
                <a:solidFill>
                  <a:srgbClr val="0000CC"/>
                </a:solidFill>
              </a:rPr>
              <a:t>warna bendera negara Indonesia</a:t>
            </a: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c. Bersihkan </a:t>
            </a:r>
            <a:r>
              <a:rPr lang="id-ID" sz="4000" dirty="0">
                <a:solidFill>
                  <a:srgbClr val="0000CC"/>
                </a:solidFill>
              </a:rPr>
              <a:t>mobil ini</a:t>
            </a: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d. Jangan keluar lewat pintu itu</a:t>
            </a:r>
            <a:endParaRPr lang="id-ID" sz="40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e. Mudah-mudahan </a:t>
            </a:r>
            <a:r>
              <a:rPr lang="id-ID" sz="4000" dirty="0">
                <a:solidFill>
                  <a:srgbClr val="0000CC"/>
                </a:solidFill>
              </a:rPr>
              <a:t>tercapai cita-citamu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Kalimat Pernyataan :</a:t>
            </a:r>
          </a:p>
          <a:p>
            <a:pPr lvl="0">
              <a:buNone/>
            </a:pPr>
            <a:r>
              <a:rPr lang="id-ID" sz="4000" dirty="0" smtClean="0">
                <a:solidFill>
                  <a:srgbClr val="0000CC"/>
                </a:solidFill>
              </a:rPr>
              <a:t>	yaitu kalimat  yang mempunyai nilai kebenaran BENAR atau SALAH tapi TIDAK KEDUANYA</a:t>
            </a:r>
          </a:p>
          <a:p>
            <a:pPr lvl="0" algn="ctr">
              <a:buNone/>
            </a:pPr>
            <a:r>
              <a:rPr lang="id-ID" sz="4000" dirty="0">
                <a:solidFill>
                  <a:srgbClr val="0000CC"/>
                </a:solidFill>
              </a:rPr>
              <a:t>	</a:t>
            </a:r>
            <a:r>
              <a:rPr lang="id-ID" sz="5400" b="1" dirty="0" smtClean="0">
                <a:solidFill>
                  <a:srgbClr val="0000CC"/>
                </a:solidFill>
              </a:rPr>
              <a:t>PROPOSISI</a:t>
            </a:r>
            <a:r>
              <a:rPr lang="id-ID" sz="4000" dirty="0" smtClean="0">
                <a:solidFill>
                  <a:srgbClr val="0000CC"/>
                </a:solidFill>
              </a:rPr>
              <a:t> </a:t>
            </a:r>
            <a:endParaRPr lang="id-ID" sz="4000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Beri Contoh Proposisi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4757758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Variabel </a:t>
            </a:r>
          </a:p>
          <a:p>
            <a:pPr algn="just"/>
            <a:r>
              <a:rPr lang="en-US" sz="4000" dirty="0" smtClean="0">
                <a:solidFill>
                  <a:srgbClr val="0000CC"/>
                </a:solidFill>
              </a:rPr>
              <a:t>symbol </a:t>
            </a:r>
            <a:r>
              <a:rPr lang="en-US" sz="4000" dirty="0">
                <a:solidFill>
                  <a:srgbClr val="0000CC"/>
                </a:solidFill>
              </a:rPr>
              <a:t>yang </a:t>
            </a:r>
            <a:r>
              <a:rPr lang="en-US" sz="4000" dirty="0" err="1">
                <a:solidFill>
                  <a:srgbClr val="0000CC"/>
                </a:solidFill>
              </a:rPr>
              <a:t>menunjukan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suatu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anggota</a:t>
            </a:r>
            <a:r>
              <a:rPr lang="en-US" sz="4000" dirty="0">
                <a:solidFill>
                  <a:srgbClr val="0000CC"/>
                </a:solidFill>
              </a:rPr>
              <a:t> yang </a:t>
            </a:r>
            <a:r>
              <a:rPr lang="en-US" sz="4000" dirty="0" err="1">
                <a:solidFill>
                  <a:srgbClr val="0000CC"/>
                </a:solidFill>
              </a:rPr>
              <a:t>belum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spesifik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dalam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semesta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pembicaraan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i="1" dirty="0">
                <a:solidFill>
                  <a:srgbClr val="0000CC"/>
                </a:solidFill>
              </a:rPr>
              <a:t>(Universe of </a:t>
            </a:r>
            <a:r>
              <a:rPr lang="en-US" sz="4000" i="1" dirty="0" err="1">
                <a:solidFill>
                  <a:srgbClr val="0000CC"/>
                </a:solidFill>
              </a:rPr>
              <a:t>Discource</a:t>
            </a:r>
            <a:r>
              <a:rPr lang="en-US" sz="4000" i="1" dirty="0">
                <a:solidFill>
                  <a:srgbClr val="0000CC"/>
                </a:solidFill>
              </a:rPr>
              <a:t>)</a:t>
            </a:r>
            <a:endParaRPr lang="id-ID" sz="4000" dirty="0">
              <a:solidFill>
                <a:srgbClr val="0000CC"/>
              </a:solidFill>
            </a:endParaRPr>
          </a:p>
          <a:p>
            <a:pPr algn="just"/>
            <a:r>
              <a:rPr lang="en-US" sz="4000" dirty="0" err="1">
                <a:solidFill>
                  <a:srgbClr val="0000CC"/>
                </a:solidFill>
              </a:rPr>
              <a:t>Adanya</a:t>
            </a:r>
            <a:r>
              <a:rPr lang="en-US" sz="4000" dirty="0">
                <a:solidFill>
                  <a:srgbClr val="0000CC"/>
                </a:solidFill>
              </a:rPr>
              <a:t> variable </a:t>
            </a:r>
            <a:r>
              <a:rPr lang="en-US" sz="4000" dirty="0" err="1">
                <a:solidFill>
                  <a:srgbClr val="0000CC"/>
                </a:solidFill>
              </a:rPr>
              <a:t>di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dalam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sebuah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proposisi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mengakibatkan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proposisi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tersebut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belum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dapat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diketahui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nilai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 smtClean="0">
                <a:solidFill>
                  <a:srgbClr val="0000CC"/>
                </a:solidFill>
              </a:rPr>
              <a:t>kebenaranya</a:t>
            </a:r>
            <a:r>
              <a:rPr lang="en-US" sz="4000" dirty="0" smtClean="0">
                <a:solidFill>
                  <a:srgbClr val="0000CC"/>
                </a:solidFill>
              </a:rPr>
              <a:t>.</a:t>
            </a:r>
            <a:endParaRPr lang="id-ID" sz="4000" dirty="0">
              <a:solidFill>
                <a:srgbClr val="0000CC"/>
              </a:solidFill>
            </a:endParaRPr>
          </a:p>
          <a:p>
            <a:endParaRPr lang="id-ID" sz="4000" dirty="0" smtClean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3154" y="240549"/>
            <a:ext cx="43065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Konsep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407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31</cp:revision>
  <dcterms:created xsi:type="dcterms:W3CDTF">2015-03-08T10:31:10Z</dcterms:created>
  <dcterms:modified xsi:type="dcterms:W3CDTF">2017-02-28T11:21:53Z</dcterms:modified>
</cp:coreProperties>
</file>