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331" r:id="rId4"/>
    <p:sldId id="397" r:id="rId5"/>
    <p:sldId id="399" r:id="rId6"/>
    <p:sldId id="402" r:id="rId7"/>
    <p:sldId id="404" r:id="rId8"/>
    <p:sldId id="406" r:id="rId9"/>
    <p:sldId id="408" r:id="rId10"/>
    <p:sldId id="410" r:id="rId11"/>
    <p:sldId id="412" r:id="rId12"/>
    <p:sldId id="414" r:id="rId13"/>
    <p:sldId id="416" r:id="rId14"/>
    <p:sldId id="418" r:id="rId15"/>
    <p:sldId id="420" r:id="rId16"/>
    <p:sldId id="422" r:id="rId17"/>
    <p:sldId id="424" r:id="rId18"/>
    <p:sldId id="428" r:id="rId19"/>
    <p:sldId id="430" r:id="rId20"/>
    <p:sldId id="432" r:id="rId21"/>
    <p:sldId id="426" r:id="rId22"/>
    <p:sldId id="434" r:id="rId23"/>
    <p:sldId id="436" r:id="rId24"/>
    <p:sldId id="438" r:id="rId25"/>
    <p:sldId id="440" r:id="rId26"/>
    <p:sldId id="442" r:id="rId27"/>
    <p:sldId id="444" r:id="rId28"/>
    <p:sldId id="446" r:id="rId29"/>
    <p:sldId id="448" r:id="rId30"/>
    <p:sldId id="450" r:id="rId31"/>
    <p:sldId id="347" r:id="rId3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66FF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0" d="100"/>
          <a:sy n="50" d="100"/>
        </p:scale>
        <p:origin x="-1872" y="-3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0132BE55-D377-4584-8DB7-1959C12037D8}" type="datetimeFigureOut">
              <a:rPr lang="id-ID" smtClean="0"/>
              <a:pPr/>
              <a:t>28/02/2017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0132BE55-D377-4584-8DB7-1959C12037D8}" type="datetimeFigureOut">
              <a:rPr lang="id-ID" smtClean="0"/>
              <a:pPr/>
              <a:t>28/02/2017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0132BE55-D377-4584-8DB7-1959C12037D8}" type="datetimeFigureOut">
              <a:rPr lang="id-ID" smtClean="0"/>
              <a:pPr/>
              <a:t>28/02/2017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0132BE55-D377-4584-8DB7-1959C12037D8}" type="datetimeFigureOut">
              <a:rPr lang="id-ID" smtClean="0"/>
              <a:pPr/>
              <a:t>28/02/2017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32BE55-D377-4584-8DB7-1959C12037D8}" type="datetimeFigureOut">
              <a:rPr lang="id-ID" smtClean="0"/>
              <a:pPr/>
              <a:t>28/02/2017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0132BE55-D377-4584-8DB7-1959C12037D8}" type="datetimeFigureOut">
              <a:rPr lang="id-ID" smtClean="0"/>
              <a:pPr/>
              <a:t>28/02/2017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0132BE55-D377-4584-8DB7-1959C12037D8}" type="datetimeFigureOut">
              <a:rPr lang="id-ID" smtClean="0"/>
              <a:pPr/>
              <a:t>28/02/2017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0132BE55-D377-4584-8DB7-1959C12037D8}" type="datetimeFigureOut">
              <a:rPr lang="id-ID" smtClean="0"/>
              <a:pPr/>
              <a:t>28/02/2017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2BE55-D377-4584-8DB7-1959C12037D8}" type="datetimeFigureOut">
              <a:rPr lang="id-ID" smtClean="0"/>
              <a:pPr/>
              <a:t>28/02/2017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32BE55-D377-4584-8DB7-1959C12037D8}" type="datetimeFigureOut">
              <a:rPr lang="id-ID" smtClean="0"/>
              <a:pPr/>
              <a:t>28/02/2017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32BE55-D377-4584-8DB7-1959C12037D8}" type="datetimeFigureOut">
              <a:rPr lang="id-ID" smtClean="0"/>
              <a:pPr/>
              <a:t>28/02/2017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2BE55-D377-4584-8DB7-1959C12037D8}" type="datetimeFigureOut">
              <a:rPr lang="id-ID" smtClean="0"/>
              <a:pPr/>
              <a:t>28/02/2017</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B2753-BA64-4B8F-A015-1496A7B28D3C}"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0964" y="928670"/>
            <a:ext cx="8051564" cy="2123658"/>
          </a:xfrm>
          <a:prstGeom prst="rect">
            <a:avLst/>
          </a:prstGeom>
          <a:noFill/>
        </p:spPr>
        <p:txBody>
          <a:bodyPr wrap="none" lIns="91440" tIns="45720" rIns="91440" bIns="45720">
            <a:spAutoFit/>
          </a:bodyPr>
          <a:lstStyle/>
          <a:p>
            <a:pPr algn="ctr"/>
            <a:r>
              <a:rPr lang="id-ID" sz="66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Logika informatika</a:t>
            </a:r>
          </a:p>
          <a:p>
            <a:pPr algn="ctr"/>
            <a:r>
              <a:rPr lang="id-ID" sz="6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3</a:t>
            </a:r>
            <a:endParaRPr lang="en-US" sz="6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428736"/>
            <a:ext cx="8229600" cy="5143536"/>
          </a:xfrm>
        </p:spPr>
        <p:txBody>
          <a:bodyPr>
            <a:normAutofit fontScale="85000" lnSpcReduction="20000"/>
          </a:bodyPr>
          <a:lstStyle/>
          <a:p>
            <a:pPr marL="742950" indent="-742950">
              <a:buNone/>
            </a:pPr>
            <a:r>
              <a:rPr lang="id-ID" sz="4400" dirty="0" smtClean="0">
                <a:solidFill>
                  <a:srgbClr val="0000CC"/>
                </a:solidFill>
              </a:rPr>
              <a:t>Hukum </a:t>
            </a:r>
          </a:p>
          <a:p>
            <a:pPr marL="742950" indent="-742950">
              <a:buNone/>
            </a:pPr>
            <a:r>
              <a:rPr lang="id-ID" sz="4400" dirty="0" smtClean="0">
                <a:solidFill>
                  <a:srgbClr val="0000CC"/>
                </a:solidFill>
              </a:rPr>
              <a:t>1.  De Morgan  (de Mor)	</a:t>
            </a:r>
          </a:p>
          <a:p>
            <a:pPr marL="742950" indent="-742950">
              <a:buNone/>
            </a:pPr>
            <a:r>
              <a:rPr lang="id-ID" sz="4400" dirty="0" smtClean="0">
                <a:solidFill>
                  <a:srgbClr val="0000CC"/>
                </a:solidFill>
              </a:rPr>
              <a:t>	a. </a:t>
            </a:r>
            <a:r>
              <a:rPr lang="id-ID" sz="4400" i="1" dirty="0" smtClean="0">
                <a:solidFill>
                  <a:srgbClr val="0000CC"/>
                </a:solidFill>
                <a:sym typeface="Symbol"/>
              </a:rPr>
              <a:t>(p  q)  p  q</a:t>
            </a:r>
          </a:p>
          <a:p>
            <a:pPr marL="742950" indent="-742950">
              <a:buNone/>
            </a:pPr>
            <a:r>
              <a:rPr lang="id-ID" sz="4400" dirty="0" smtClean="0">
                <a:solidFill>
                  <a:srgbClr val="0000CC"/>
                </a:solidFill>
                <a:sym typeface="Symbol"/>
              </a:rPr>
              <a:t>	b. </a:t>
            </a:r>
            <a:r>
              <a:rPr lang="id-ID" sz="4400" i="1" dirty="0" smtClean="0">
                <a:solidFill>
                  <a:srgbClr val="0000CC"/>
                </a:solidFill>
                <a:sym typeface="Symbol"/>
              </a:rPr>
              <a:t>(p q)  p  q</a:t>
            </a:r>
            <a:r>
              <a:rPr lang="id-ID" sz="4400" dirty="0" smtClean="0">
                <a:solidFill>
                  <a:srgbClr val="0000CC"/>
                </a:solidFill>
              </a:rPr>
              <a:t>		</a:t>
            </a:r>
          </a:p>
          <a:p>
            <a:pPr marL="742950" indent="-742950">
              <a:buNone/>
            </a:pPr>
            <a:endParaRPr lang="id-ID" sz="4400" i="1" dirty="0" smtClean="0">
              <a:solidFill>
                <a:srgbClr val="0000CC"/>
              </a:solidFill>
            </a:endParaRPr>
          </a:p>
          <a:p>
            <a:pPr marL="742950" indent="-742950">
              <a:buNone/>
            </a:pPr>
            <a:r>
              <a:rPr lang="id-ID" sz="4400" dirty="0" smtClean="0">
                <a:solidFill>
                  <a:srgbClr val="0000CC"/>
                </a:solidFill>
              </a:rPr>
              <a:t>2.  Comutative (Comm)</a:t>
            </a:r>
          </a:p>
          <a:p>
            <a:pPr marL="742950" indent="-742950">
              <a:buNone/>
            </a:pPr>
            <a:r>
              <a:rPr lang="id-ID" sz="4400" dirty="0" smtClean="0">
                <a:solidFill>
                  <a:srgbClr val="0000CC"/>
                </a:solidFill>
              </a:rPr>
              <a:t>	a. </a:t>
            </a:r>
            <a:r>
              <a:rPr lang="id-ID" sz="4400" i="1" dirty="0" smtClean="0">
                <a:solidFill>
                  <a:srgbClr val="0000CC"/>
                </a:solidFill>
              </a:rPr>
              <a:t>p </a:t>
            </a:r>
            <a:r>
              <a:rPr lang="id-ID" sz="4400" i="1" dirty="0" smtClean="0">
                <a:solidFill>
                  <a:srgbClr val="0000CC"/>
                </a:solidFill>
                <a:sym typeface="Symbol"/>
              </a:rPr>
              <a:t> q  q p</a:t>
            </a:r>
          </a:p>
          <a:p>
            <a:pPr marL="742950" indent="-742950">
              <a:buNone/>
            </a:pPr>
            <a:r>
              <a:rPr lang="id-ID" sz="4400" i="1" dirty="0" smtClean="0">
                <a:solidFill>
                  <a:srgbClr val="0000CC"/>
                </a:solidFill>
                <a:sym typeface="Symbol"/>
              </a:rPr>
              <a:t>	</a:t>
            </a:r>
            <a:r>
              <a:rPr lang="id-ID" sz="4400" dirty="0" smtClean="0">
                <a:solidFill>
                  <a:srgbClr val="0000CC"/>
                </a:solidFill>
                <a:sym typeface="Symbol"/>
              </a:rPr>
              <a:t>b. </a:t>
            </a:r>
            <a:r>
              <a:rPr lang="id-ID" sz="4400" i="1" dirty="0" smtClean="0">
                <a:solidFill>
                  <a:srgbClr val="0000CC"/>
                </a:solidFill>
              </a:rPr>
              <a:t>p </a:t>
            </a:r>
            <a:r>
              <a:rPr lang="id-ID" sz="4400" i="1" dirty="0" smtClean="0">
                <a:solidFill>
                  <a:srgbClr val="0000CC"/>
                </a:solidFill>
                <a:sym typeface="Symbol"/>
              </a:rPr>
              <a:t> q  q  p</a:t>
            </a:r>
            <a:endParaRPr lang="id-ID" sz="4400" dirty="0" smtClean="0">
              <a:solidFill>
                <a:srgbClr val="0000CC"/>
              </a:solidFill>
              <a:sym typeface="Symbol"/>
            </a:endParaRPr>
          </a:p>
          <a:p>
            <a:pPr marL="742950" indent="-742950">
              <a:buNone/>
            </a:pPr>
            <a:r>
              <a:rPr lang="id-ID" sz="4400" dirty="0" smtClean="0">
                <a:solidFill>
                  <a:srgbClr val="0000CC"/>
                </a:solidFill>
                <a:sym typeface="Symbol"/>
              </a:rPr>
              <a:t>				</a:t>
            </a:r>
            <a:endParaRPr lang="id-ID" sz="4000" dirty="0" smtClean="0">
              <a:solidFill>
                <a:srgbClr val="0000CC"/>
              </a:solidFill>
            </a:endParaRPr>
          </a:p>
          <a:p>
            <a:pPr marL="742950" indent="-742950">
              <a:buNone/>
            </a:pPr>
            <a:endParaRPr lang="id-ID" sz="4400" dirty="0" smtClean="0">
              <a:solidFill>
                <a:srgbClr val="0000CC"/>
              </a:solidFill>
            </a:endParaRPr>
          </a:p>
        </p:txBody>
      </p:sp>
      <p:sp>
        <p:nvSpPr>
          <p:cNvPr id="6" name="Rectangle 5"/>
          <p:cNvSpPr/>
          <p:nvPr/>
        </p:nvSpPr>
        <p:spPr>
          <a:xfrm>
            <a:off x="342150" y="311987"/>
            <a:ext cx="5139548" cy="830997"/>
          </a:xfrm>
          <a:prstGeom prst="rect">
            <a:avLst/>
          </a:prstGeom>
          <a:noFill/>
        </p:spPr>
        <p:txBody>
          <a:bodyPr wrap="none" lIns="91440" tIns="45720" rIns="91440" bIns="45720">
            <a:spAutoFit/>
          </a:bodyPr>
          <a:lstStyle/>
          <a:p>
            <a:pPr algn="ctr"/>
            <a:r>
              <a:rPr lang="id-ID" sz="4800" b="1" cap="all" dirty="0" smtClean="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rPr>
              <a:t>Aturan inferensi</a:t>
            </a:r>
            <a:endParaRPr lang="en-US" sz="4800" b="1" cap="all" spc="0" dirty="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428736"/>
            <a:ext cx="8229600" cy="5143536"/>
          </a:xfrm>
        </p:spPr>
        <p:txBody>
          <a:bodyPr>
            <a:normAutofit/>
          </a:bodyPr>
          <a:lstStyle/>
          <a:p>
            <a:pPr marL="742950" indent="-742950">
              <a:buNone/>
            </a:pPr>
            <a:r>
              <a:rPr lang="id-ID" sz="4400" dirty="0" smtClean="0">
                <a:solidFill>
                  <a:srgbClr val="0000CC"/>
                </a:solidFill>
              </a:rPr>
              <a:t>Contoh 1 :</a:t>
            </a:r>
          </a:p>
          <a:p>
            <a:pPr marL="742950" indent="-742950">
              <a:buNone/>
            </a:pPr>
            <a:r>
              <a:rPr lang="id-ID" sz="4400" dirty="0" smtClean="0">
                <a:solidFill>
                  <a:srgbClr val="0000CC"/>
                </a:solidFill>
              </a:rPr>
              <a:t>	Diket premis </a:t>
            </a:r>
            <a:r>
              <a:rPr lang="id-ID" sz="4400" i="1" dirty="0" smtClean="0">
                <a:solidFill>
                  <a:srgbClr val="0000CC"/>
                </a:solidFill>
              </a:rPr>
              <a:t>(p</a:t>
            </a:r>
            <a:r>
              <a:rPr lang="id-ID" sz="4400" i="1" dirty="0" smtClean="0">
                <a:solidFill>
                  <a:srgbClr val="0000CC"/>
                </a:solidFill>
                <a:sym typeface="Symbol"/>
              </a:rPr>
              <a:t>q)r</a:t>
            </a:r>
            <a:r>
              <a:rPr lang="id-ID" sz="4400" dirty="0" smtClean="0">
                <a:solidFill>
                  <a:srgbClr val="0000CC"/>
                </a:solidFill>
                <a:sym typeface="Symbol"/>
              </a:rPr>
              <a:t> dan </a:t>
            </a:r>
            <a:r>
              <a:rPr lang="id-ID" sz="4400" i="1" dirty="0" smtClean="0">
                <a:solidFill>
                  <a:srgbClr val="0000CC"/>
                </a:solidFill>
              </a:rPr>
              <a:t>(p</a:t>
            </a:r>
            <a:r>
              <a:rPr lang="id-ID" sz="4400" i="1" dirty="0" smtClean="0">
                <a:solidFill>
                  <a:srgbClr val="0000CC"/>
                </a:solidFill>
                <a:sym typeface="Symbol"/>
              </a:rPr>
              <a:t>q)</a:t>
            </a:r>
            <a:r>
              <a:rPr lang="id-ID" sz="4400" dirty="0" smtClean="0">
                <a:solidFill>
                  <a:srgbClr val="0000CC"/>
                </a:solidFill>
                <a:sym typeface="Symbol"/>
              </a:rPr>
              <a:t>, dengan aturan inferensi tentukan kesimpulanya</a:t>
            </a:r>
          </a:p>
          <a:p>
            <a:pPr marL="742950" indent="-742950">
              <a:buNone/>
            </a:pPr>
            <a:endParaRPr lang="id-ID" sz="4400" dirty="0" smtClean="0">
              <a:solidFill>
                <a:srgbClr val="0000CC"/>
              </a:solidFill>
            </a:endParaRPr>
          </a:p>
        </p:txBody>
      </p:sp>
      <p:sp>
        <p:nvSpPr>
          <p:cNvPr id="6" name="Rectangle 5"/>
          <p:cNvSpPr/>
          <p:nvPr/>
        </p:nvSpPr>
        <p:spPr>
          <a:xfrm>
            <a:off x="342150" y="311987"/>
            <a:ext cx="5139548" cy="830997"/>
          </a:xfrm>
          <a:prstGeom prst="rect">
            <a:avLst/>
          </a:prstGeom>
          <a:noFill/>
        </p:spPr>
        <p:txBody>
          <a:bodyPr wrap="none" lIns="91440" tIns="45720" rIns="91440" bIns="45720">
            <a:spAutoFit/>
          </a:bodyPr>
          <a:lstStyle/>
          <a:p>
            <a:pPr algn="ctr"/>
            <a:r>
              <a:rPr lang="id-ID" sz="4800" b="1" cap="all" dirty="0" smtClean="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rPr>
              <a:t>Aturan inferensi</a:t>
            </a:r>
            <a:endParaRPr lang="en-US" sz="4800" b="1" cap="all" spc="0" dirty="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428736"/>
            <a:ext cx="8229600" cy="5143536"/>
          </a:xfrm>
        </p:spPr>
        <p:txBody>
          <a:bodyPr>
            <a:normAutofit/>
          </a:bodyPr>
          <a:lstStyle/>
          <a:p>
            <a:pPr marL="742950" indent="-742950">
              <a:buNone/>
            </a:pPr>
            <a:r>
              <a:rPr lang="id-ID" sz="4400" dirty="0" smtClean="0">
                <a:solidFill>
                  <a:srgbClr val="0000CC"/>
                </a:solidFill>
              </a:rPr>
              <a:t>Jawab</a:t>
            </a:r>
          </a:p>
          <a:p>
            <a:pPr marL="742950" indent="-742950">
              <a:buAutoNum type="arabicPeriod"/>
            </a:pPr>
            <a:r>
              <a:rPr lang="id-ID" sz="4400" i="1" dirty="0" smtClean="0">
                <a:solidFill>
                  <a:srgbClr val="0000CC"/>
                </a:solidFill>
              </a:rPr>
              <a:t>(p</a:t>
            </a:r>
            <a:r>
              <a:rPr lang="id-ID" sz="4400" i="1" dirty="0" smtClean="0">
                <a:solidFill>
                  <a:srgbClr val="0000CC"/>
                </a:solidFill>
                <a:sym typeface="Symbol"/>
              </a:rPr>
              <a:t>q)r</a:t>
            </a:r>
            <a:r>
              <a:rPr lang="id-ID" sz="4400" dirty="0" smtClean="0">
                <a:solidFill>
                  <a:srgbClr val="0000CC"/>
                </a:solidFill>
                <a:sym typeface="Symbol"/>
              </a:rPr>
              <a:t>  	premis 1</a:t>
            </a:r>
          </a:p>
          <a:p>
            <a:pPr marL="742950" indent="-742950">
              <a:buAutoNum type="arabicPeriod"/>
            </a:pPr>
            <a:r>
              <a:rPr lang="id-ID" sz="4400" i="1" dirty="0" smtClean="0">
                <a:solidFill>
                  <a:srgbClr val="0000CC"/>
                </a:solidFill>
              </a:rPr>
              <a:t>(p</a:t>
            </a:r>
            <a:r>
              <a:rPr lang="id-ID" sz="4400" i="1" dirty="0" smtClean="0">
                <a:solidFill>
                  <a:srgbClr val="0000CC"/>
                </a:solidFill>
                <a:sym typeface="Symbol"/>
              </a:rPr>
              <a:t>q)</a:t>
            </a:r>
            <a:r>
              <a:rPr lang="id-ID" sz="4400" dirty="0" smtClean="0">
                <a:solidFill>
                  <a:srgbClr val="0000CC"/>
                </a:solidFill>
                <a:sym typeface="Symbol"/>
              </a:rPr>
              <a:t> 		premis 2</a:t>
            </a:r>
            <a:endParaRPr lang="id-ID" sz="4400" i="1" dirty="0" smtClean="0">
              <a:solidFill>
                <a:srgbClr val="0000CC"/>
              </a:solidFill>
              <a:sym typeface="Symbol"/>
            </a:endParaRPr>
          </a:p>
          <a:p>
            <a:pPr marL="742950" indent="-742950">
              <a:buAutoNum type="arabicPeriod"/>
            </a:pPr>
            <a:r>
              <a:rPr lang="id-ID" sz="4400" i="1" dirty="0" smtClean="0">
                <a:solidFill>
                  <a:srgbClr val="FF0000"/>
                </a:solidFill>
                <a:sym typeface="Symbol"/>
              </a:rPr>
              <a:t>r</a:t>
            </a:r>
            <a:r>
              <a:rPr lang="id-ID" sz="4400" dirty="0" smtClean="0">
                <a:solidFill>
                  <a:srgbClr val="FF0000"/>
                </a:solidFill>
                <a:sym typeface="Symbol"/>
              </a:rPr>
              <a:t>			MP 1 dan 2</a:t>
            </a:r>
          </a:p>
          <a:p>
            <a:pPr marL="742950" indent="-742950">
              <a:buNone/>
            </a:pPr>
            <a:r>
              <a:rPr lang="id-ID" sz="4400" dirty="0" smtClean="0">
                <a:solidFill>
                  <a:srgbClr val="0000CC"/>
                </a:solidFill>
              </a:rPr>
              <a:t>Jadi kesimpulanya </a:t>
            </a:r>
            <a:r>
              <a:rPr lang="id-ID" sz="4400" i="1" dirty="0" smtClean="0">
                <a:solidFill>
                  <a:srgbClr val="0000CC"/>
                </a:solidFill>
              </a:rPr>
              <a:t>r</a:t>
            </a:r>
          </a:p>
        </p:txBody>
      </p:sp>
      <p:sp>
        <p:nvSpPr>
          <p:cNvPr id="6" name="Rectangle 5"/>
          <p:cNvSpPr/>
          <p:nvPr/>
        </p:nvSpPr>
        <p:spPr>
          <a:xfrm>
            <a:off x="342150" y="311987"/>
            <a:ext cx="5139548" cy="830997"/>
          </a:xfrm>
          <a:prstGeom prst="rect">
            <a:avLst/>
          </a:prstGeom>
          <a:noFill/>
        </p:spPr>
        <p:txBody>
          <a:bodyPr wrap="none" lIns="91440" tIns="45720" rIns="91440" bIns="45720">
            <a:spAutoFit/>
          </a:bodyPr>
          <a:lstStyle/>
          <a:p>
            <a:pPr algn="ctr"/>
            <a:r>
              <a:rPr lang="id-ID" sz="4800" b="1" cap="all" dirty="0" smtClean="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rPr>
              <a:t>Aturan inferensi</a:t>
            </a:r>
            <a:endParaRPr lang="en-US" sz="4800" b="1" cap="all" spc="0" dirty="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428736"/>
            <a:ext cx="8229600" cy="5143536"/>
          </a:xfrm>
        </p:spPr>
        <p:txBody>
          <a:bodyPr>
            <a:normAutofit/>
          </a:bodyPr>
          <a:lstStyle/>
          <a:p>
            <a:pPr marL="742950" indent="-742950">
              <a:buNone/>
            </a:pPr>
            <a:r>
              <a:rPr lang="id-ID" sz="4400" dirty="0" smtClean="0">
                <a:solidFill>
                  <a:srgbClr val="0000CC"/>
                </a:solidFill>
              </a:rPr>
              <a:t>Contoh 2 :</a:t>
            </a:r>
          </a:p>
          <a:p>
            <a:pPr marL="742950" indent="-742950">
              <a:buNone/>
            </a:pPr>
            <a:r>
              <a:rPr lang="id-ID" sz="4400" dirty="0" smtClean="0">
                <a:solidFill>
                  <a:srgbClr val="0000CC"/>
                </a:solidFill>
              </a:rPr>
              <a:t>	Diket premis </a:t>
            </a:r>
            <a:r>
              <a:rPr lang="id-ID" sz="4400" i="1" dirty="0" smtClean="0">
                <a:solidFill>
                  <a:srgbClr val="0000CC"/>
                </a:solidFill>
              </a:rPr>
              <a:t>(p</a:t>
            </a:r>
            <a:r>
              <a:rPr lang="id-ID" sz="4400" i="1" dirty="0" smtClean="0">
                <a:solidFill>
                  <a:srgbClr val="0000CC"/>
                </a:solidFill>
                <a:sym typeface="Symbol"/>
              </a:rPr>
              <a:t>q), (pr)</a:t>
            </a:r>
            <a:r>
              <a:rPr lang="id-ID" sz="4400" dirty="0" smtClean="0">
                <a:solidFill>
                  <a:srgbClr val="0000CC"/>
                </a:solidFill>
                <a:sym typeface="Symbol"/>
              </a:rPr>
              <a:t> dan </a:t>
            </a:r>
            <a:r>
              <a:rPr lang="id-ID" sz="4400" i="1" dirty="0" smtClean="0">
                <a:solidFill>
                  <a:srgbClr val="0000CC"/>
                </a:solidFill>
              </a:rPr>
              <a:t>(</a:t>
            </a:r>
            <a:r>
              <a:rPr lang="id-ID" sz="4400" i="1" dirty="0" smtClean="0">
                <a:solidFill>
                  <a:srgbClr val="0000CC"/>
                </a:solidFill>
                <a:sym typeface="Symbol"/>
              </a:rPr>
              <a:t>q)</a:t>
            </a:r>
            <a:r>
              <a:rPr lang="id-ID" sz="4400" dirty="0" smtClean="0">
                <a:solidFill>
                  <a:srgbClr val="0000CC"/>
                </a:solidFill>
                <a:sym typeface="Symbol"/>
              </a:rPr>
              <a:t>, dengan aturan inferensi tentukan kesimpulanya</a:t>
            </a:r>
          </a:p>
          <a:p>
            <a:pPr marL="742950" indent="-742950">
              <a:buNone/>
            </a:pPr>
            <a:endParaRPr lang="id-ID" sz="4400" dirty="0" smtClean="0">
              <a:solidFill>
                <a:srgbClr val="0000CC"/>
              </a:solidFill>
            </a:endParaRPr>
          </a:p>
        </p:txBody>
      </p:sp>
      <p:sp>
        <p:nvSpPr>
          <p:cNvPr id="6" name="Rectangle 5"/>
          <p:cNvSpPr/>
          <p:nvPr/>
        </p:nvSpPr>
        <p:spPr>
          <a:xfrm>
            <a:off x="342150" y="311987"/>
            <a:ext cx="5139548" cy="830997"/>
          </a:xfrm>
          <a:prstGeom prst="rect">
            <a:avLst/>
          </a:prstGeom>
          <a:noFill/>
        </p:spPr>
        <p:txBody>
          <a:bodyPr wrap="none" lIns="91440" tIns="45720" rIns="91440" bIns="45720">
            <a:spAutoFit/>
          </a:bodyPr>
          <a:lstStyle/>
          <a:p>
            <a:pPr algn="ctr"/>
            <a:r>
              <a:rPr lang="id-ID" sz="4800" b="1" cap="all" dirty="0" smtClean="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rPr>
              <a:t>Aturan inferensi</a:t>
            </a:r>
            <a:endParaRPr lang="en-US" sz="4800" b="1" cap="all" spc="0" dirty="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428736"/>
            <a:ext cx="8229600" cy="5143536"/>
          </a:xfrm>
        </p:spPr>
        <p:txBody>
          <a:bodyPr>
            <a:normAutofit fontScale="92500" lnSpcReduction="10000"/>
          </a:bodyPr>
          <a:lstStyle/>
          <a:p>
            <a:pPr marL="742950" indent="-742950">
              <a:buNone/>
            </a:pPr>
            <a:r>
              <a:rPr lang="id-ID" sz="4400" dirty="0" smtClean="0">
                <a:solidFill>
                  <a:srgbClr val="0000CC"/>
                </a:solidFill>
              </a:rPr>
              <a:t>Jawab</a:t>
            </a:r>
          </a:p>
          <a:p>
            <a:pPr marL="742950" indent="-742950">
              <a:buAutoNum type="arabicPeriod"/>
            </a:pPr>
            <a:r>
              <a:rPr lang="id-ID" sz="4400" i="1" dirty="0" smtClean="0">
                <a:solidFill>
                  <a:srgbClr val="0000CC"/>
                </a:solidFill>
              </a:rPr>
              <a:t>p</a:t>
            </a:r>
            <a:r>
              <a:rPr lang="id-ID" sz="4400" i="1" dirty="0" smtClean="0">
                <a:solidFill>
                  <a:srgbClr val="0000CC"/>
                </a:solidFill>
                <a:sym typeface="Symbol"/>
              </a:rPr>
              <a:t>q</a:t>
            </a:r>
            <a:r>
              <a:rPr lang="id-ID" sz="4400" dirty="0" smtClean="0">
                <a:solidFill>
                  <a:srgbClr val="0000CC"/>
                </a:solidFill>
                <a:sym typeface="Symbol"/>
              </a:rPr>
              <a:t>  		premis 1</a:t>
            </a:r>
          </a:p>
          <a:p>
            <a:pPr marL="742950" indent="-742950">
              <a:buAutoNum type="arabicPeriod"/>
            </a:pPr>
            <a:r>
              <a:rPr lang="id-ID" sz="4400" i="1" dirty="0" smtClean="0">
                <a:solidFill>
                  <a:srgbClr val="0000CC"/>
                </a:solidFill>
                <a:sym typeface="Symbol"/>
              </a:rPr>
              <a:t></a:t>
            </a:r>
            <a:r>
              <a:rPr lang="id-ID" sz="4400" i="1" dirty="0" smtClean="0">
                <a:solidFill>
                  <a:srgbClr val="0000CC"/>
                </a:solidFill>
              </a:rPr>
              <a:t>p</a:t>
            </a:r>
            <a:r>
              <a:rPr lang="id-ID" sz="4400" i="1" dirty="0" smtClean="0">
                <a:solidFill>
                  <a:srgbClr val="0000CC"/>
                </a:solidFill>
                <a:sym typeface="Symbol"/>
              </a:rPr>
              <a:t>r</a:t>
            </a:r>
            <a:r>
              <a:rPr lang="id-ID" sz="4400" dirty="0" smtClean="0">
                <a:solidFill>
                  <a:srgbClr val="0000CC"/>
                </a:solidFill>
                <a:sym typeface="Symbol"/>
              </a:rPr>
              <a:t> 		premis 2</a:t>
            </a:r>
            <a:endParaRPr lang="id-ID" sz="4400" i="1" dirty="0" smtClean="0">
              <a:solidFill>
                <a:srgbClr val="0000CC"/>
              </a:solidFill>
              <a:sym typeface="Symbol"/>
            </a:endParaRPr>
          </a:p>
          <a:p>
            <a:pPr marL="742950" indent="-742950">
              <a:buAutoNum type="arabicPeriod"/>
            </a:pPr>
            <a:r>
              <a:rPr lang="id-ID" sz="4400" i="1" dirty="0" smtClean="0">
                <a:solidFill>
                  <a:srgbClr val="0000CC"/>
                </a:solidFill>
                <a:sym typeface="Symbol"/>
              </a:rPr>
              <a:t>q</a:t>
            </a:r>
            <a:r>
              <a:rPr lang="id-ID" sz="4400" dirty="0" smtClean="0">
                <a:solidFill>
                  <a:srgbClr val="0000CC"/>
                </a:solidFill>
                <a:sym typeface="Symbol"/>
              </a:rPr>
              <a:t>			premis 3</a:t>
            </a:r>
          </a:p>
          <a:p>
            <a:pPr marL="742950" indent="-742950">
              <a:buAutoNum type="arabicPeriod"/>
            </a:pPr>
            <a:r>
              <a:rPr lang="id-ID" sz="4400" i="1" dirty="0" smtClean="0">
                <a:solidFill>
                  <a:srgbClr val="FF0000"/>
                </a:solidFill>
                <a:sym typeface="Symbol"/>
              </a:rPr>
              <a:t>p			</a:t>
            </a:r>
            <a:r>
              <a:rPr lang="id-ID" sz="4400" dirty="0" smtClean="0">
                <a:solidFill>
                  <a:srgbClr val="FF0000"/>
                </a:solidFill>
                <a:sym typeface="Symbol"/>
              </a:rPr>
              <a:t>MT 1 dan 3</a:t>
            </a:r>
          </a:p>
          <a:p>
            <a:pPr marL="742950" indent="-742950">
              <a:buAutoNum type="arabicPeriod"/>
            </a:pPr>
            <a:r>
              <a:rPr lang="id-ID" sz="4400" i="1" dirty="0" smtClean="0">
                <a:solidFill>
                  <a:srgbClr val="FF0000"/>
                </a:solidFill>
                <a:sym typeface="Symbol"/>
              </a:rPr>
              <a:t>r</a:t>
            </a:r>
            <a:r>
              <a:rPr lang="id-ID" sz="4400" dirty="0" smtClean="0">
                <a:solidFill>
                  <a:srgbClr val="FF0000"/>
                </a:solidFill>
                <a:sym typeface="Symbol"/>
              </a:rPr>
              <a:t>			MP 2 dan 4</a:t>
            </a:r>
          </a:p>
          <a:p>
            <a:pPr marL="742950" indent="-742950">
              <a:buNone/>
            </a:pPr>
            <a:r>
              <a:rPr lang="id-ID" sz="4400" dirty="0" smtClean="0">
                <a:solidFill>
                  <a:srgbClr val="0000CC"/>
                </a:solidFill>
              </a:rPr>
              <a:t>Jadi kesimpulanya </a:t>
            </a:r>
            <a:r>
              <a:rPr lang="id-ID" sz="4400" i="1" dirty="0" smtClean="0">
                <a:solidFill>
                  <a:srgbClr val="0000CC"/>
                </a:solidFill>
              </a:rPr>
              <a:t>r</a:t>
            </a:r>
          </a:p>
        </p:txBody>
      </p:sp>
      <p:sp>
        <p:nvSpPr>
          <p:cNvPr id="6" name="Rectangle 5"/>
          <p:cNvSpPr/>
          <p:nvPr/>
        </p:nvSpPr>
        <p:spPr>
          <a:xfrm>
            <a:off x="342150" y="311987"/>
            <a:ext cx="5139548" cy="830997"/>
          </a:xfrm>
          <a:prstGeom prst="rect">
            <a:avLst/>
          </a:prstGeom>
          <a:noFill/>
        </p:spPr>
        <p:txBody>
          <a:bodyPr wrap="none" lIns="91440" tIns="45720" rIns="91440" bIns="45720">
            <a:spAutoFit/>
          </a:bodyPr>
          <a:lstStyle/>
          <a:p>
            <a:pPr algn="ctr"/>
            <a:r>
              <a:rPr lang="id-ID" sz="4800" b="1" cap="all" dirty="0" smtClean="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rPr>
              <a:t>Aturan inferensi</a:t>
            </a:r>
            <a:endParaRPr lang="en-US" sz="4800" b="1" cap="all" spc="0" dirty="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428736"/>
            <a:ext cx="8229600" cy="5143536"/>
          </a:xfrm>
        </p:spPr>
        <p:txBody>
          <a:bodyPr>
            <a:normAutofit fontScale="92500" lnSpcReduction="20000"/>
          </a:bodyPr>
          <a:lstStyle/>
          <a:p>
            <a:pPr marL="742950" indent="-742950">
              <a:buNone/>
            </a:pPr>
            <a:r>
              <a:rPr lang="id-ID" sz="4300" dirty="0" smtClean="0">
                <a:solidFill>
                  <a:srgbClr val="0000CC"/>
                </a:solidFill>
              </a:rPr>
              <a:t>Contoh 3 :</a:t>
            </a:r>
          </a:p>
          <a:p>
            <a:pPr>
              <a:buNone/>
            </a:pPr>
            <a:r>
              <a:rPr lang="id-ID" sz="4300" dirty="0" smtClean="0">
                <a:solidFill>
                  <a:srgbClr val="0000CC"/>
                </a:solidFill>
              </a:rPr>
              <a:t>	</a:t>
            </a:r>
            <a:r>
              <a:rPr lang="en-US" sz="4300" dirty="0" err="1" smtClean="0">
                <a:solidFill>
                  <a:srgbClr val="0000CC"/>
                </a:solidFill>
              </a:rPr>
              <a:t>Diketahui</a:t>
            </a:r>
            <a:r>
              <a:rPr lang="en-US" sz="4300" dirty="0" smtClean="0">
                <a:solidFill>
                  <a:srgbClr val="0000CC"/>
                </a:solidFill>
              </a:rPr>
              <a:t> </a:t>
            </a:r>
            <a:r>
              <a:rPr lang="en-US" sz="4300" dirty="0" err="1" smtClean="0">
                <a:solidFill>
                  <a:srgbClr val="0000CC"/>
                </a:solidFill>
              </a:rPr>
              <a:t>premis</a:t>
            </a:r>
            <a:r>
              <a:rPr lang="en-US" sz="4300" dirty="0" smtClean="0">
                <a:solidFill>
                  <a:srgbClr val="0000CC"/>
                </a:solidFill>
              </a:rPr>
              <a:t> </a:t>
            </a:r>
            <a:r>
              <a:rPr lang="en-US" sz="4300" dirty="0" err="1" smtClean="0">
                <a:solidFill>
                  <a:srgbClr val="0000CC"/>
                </a:solidFill>
              </a:rPr>
              <a:t>debagai</a:t>
            </a:r>
            <a:r>
              <a:rPr lang="en-US" sz="4300" dirty="0" smtClean="0">
                <a:solidFill>
                  <a:srgbClr val="0000CC"/>
                </a:solidFill>
              </a:rPr>
              <a:t> </a:t>
            </a:r>
            <a:r>
              <a:rPr lang="en-US" sz="4300" dirty="0" err="1" smtClean="0">
                <a:solidFill>
                  <a:srgbClr val="0000CC"/>
                </a:solidFill>
              </a:rPr>
              <a:t>berikut</a:t>
            </a:r>
            <a:r>
              <a:rPr lang="en-US" sz="4300" dirty="0" smtClean="0">
                <a:solidFill>
                  <a:srgbClr val="0000CC"/>
                </a:solidFill>
              </a:rPr>
              <a:t> :</a:t>
            </a:r>
            <a:endParaRPr lang="id-ID" sz="4300" dirty="0" smtClean="0">
              <a:solidFill>
                <a:srgbClr val="0000CC"/>
              </a:solidFill>
            </a:endParaRPr>
          </a:p>
          <a:p>
            <a:pPr>
              <a:buNone/>
            </a:pPr>
            <a:r>
              <a:rPr lang="id-ID" sz="4300" dirty="0" smtClean="0">
                <a:solidFill>
                  <a:srgbClr val="0000CC"/>
                </a:solidFill>
              </a:rPr>
              <a:t>	P1 : </a:t>
            </a:r>
            <a:r>
              <a:rPr lang="en-US" sz="4300" dirty="0" err="1" smtClean="0">
                <a:solidFill>
                  <a:srgbClr val="0000CC"/>
                </a:solidFill>
              </a:rPr>
              <a:t>Jika</a:t>
            </a:r>
            <a:r>
              <a:rPr lang="en-US" sz="4300" dirty="0" smtClean="0">
                <a:solidFill>
                  <a:srgbClr val="0000CC"/>
                </a:solidFill>
              </a:rPr>
              <a:t> </a:t>
            </a:r>
            <a:r>
              <a:rPr lang="en-US" sz="4300" dirty="0" err="1" smtClean="0">
                <a:solidFill>
                  <a:srgbClr val="0000CC"/>
                </a:solidFill>
              </a:rPr>
              <a:t>hari</a:t>
            </a:r>
            <a:r>
              <a:rPr lang="en-US" sz="4300" dirty="0" smtClean="0">
                <a:solidFill>
                  <a:srgbClr val="0000CC"/>
                </a:solidFill>
              </a:rPr>
              <a:t> </a:t>
            </a:r>
            <a:r>
              <a:rPr lang="en-US" sz="4300" dirty="0" err="1" smtClean="0">
                <a:solidFill>
                  <a:srgbClr val="0000CC"/>
                </a:solidFill>
              </a:rPr>
              <a:t>ini</a:t>
            </a:r>
            <a:r>
              <a:rPr lang="en-US" sz="4300" dirty="0" smtClean="0">
                <a:solidFill>
                  <a:srgbClr val="0000CC"/>
                </a:solidFill>
              </a:rPr>
              <a:t> </a:t>
            </a:r>
            <a:r>
              <a:rPr lang="en-US" sz="4300" dirty="0" err="1" smtClean="0">
                <a:solidFill>
                  <a:srgbClr val="0000CC"/>
                </a:solidFill>
              </a:rPr>
              <a:t>hujan</a:t>
            </a:r>
            <a:r>
              <a:rPr lang="en-US" sz="4300" dirty="0" smtClean="0">
                <a:solidFill>
                  <a:srgbClr val="0000CC"/>
                </a:solidFill>
              </a:rPr>
              <a:t>, </a:t>
            </a:r>
            <a:r>
              <a:rPr lang="en-US" sz="4300" dirty="0" err="1" smtClean="0">
                <a:solidFill>
                  <a:srgbClr val="0000CC"/>
                </a:solidFill>
              </a:rPr>
              <a:t>maka</a:t>
            </a:r>
            <a:r>
              <a:rPr lang="en-US" sz="4300" dirty="0" smtClean="0">
                <a:solidFill>
                  <a:srgbClr val="0000CC"/>
                </a:solidFill>
              </a:rPr>
              <a:t> </a:t>
            </a:r>
            <a:r>
              <a:rPr lang="en-US" sz="4300" dirty="0" err="1" smtClean="0">
                <a:solidFill>
                  <a:srgbClr val="0000CC"/>
                </a:solidFill>
              </a:rPr>
              <a:t>tanah</a:t>
            </a:r>
            <a:r>
              <a:rPr lang="en-US" sz="4300" dirty="0" smtClean="0">
                <a:solidFill>
                  <a:srgbClr val="0000CC"/>
                </a:solidFill>
              </a:rPr>
              <a:t> </a:t>
            </a:r>
            <a:endParaRPr lang="id-ID" sz="4300" dirty="0" smtClean="0">
              <a:solidFill>
                <a:srgbClr val="0000CC"/>
              </a:solidFill>
            </a:endParaRPr>
          </a:p>
          <a:p>
            <a:pPr>
              <a:buNone/>
            </a:pPr>
            <a:r>
              <a:rPr lang="id-ID" sz="4300" dirty="0" smtClean="0">
                <a:solidFill>
                  <a:srgbClr val="0000CC"/>
                </a:solidFill>
              </a:rPr>
              <a:t>		   </a:t>
            </a:r>
            <a:r>
              <a:rPr lang="en-US" sz="4300" dirty="0" err="1" smtClean="0">
                <a:solidFill>
                  <a:srgbClr val="0000CC"/>
                </a:solidFill>
              </a:rPr>
              <a:t>menjadi</a:t>
            </a:r>
            <a:r>
              <a:rPr lang="en-US" sz="4300" dirty="0" smtClean="0">
                <a:solidFill>
                  <a:srgbClr val="0000CC"/>
                </a:solidFill>
              </a:rPr>
              <a:t> </a:t>
            </a:r>
            <a:r>
              <a:rPr lang="en-US" sz="4300" dirty="0" err="1" smtClean="0">
                <a:solidFill>
                  <a:srgbClr val="0000CC"/>
                </a:solidFill>
              </a:rPr>
              <a:t>basah</a:t>
            </a:r>
            <a:endParaRPr lang="id-ID" sz="4300" dirty="0" smtClean="0">
              <a:solidFill>
                <a:srgbClr val="0000CC"/>
              </a:solidFill>
            </a:endParaRPr>
          </a:p>
          <a:p>
            <a:pPr>
              <a:buNone/>
            </a:pPr>
            <a:r>
              <a:rPr lang="id-ID" sz="4300" dirty="0" smtClean="0">
                <a:solidFill>
                  <a:srgbClr val="0000CC"/>
                </a:solidFill>
              </a:rPr>
              <a:t>	P2 : </a:t>
            </a:r>
            <a:r>
              <a:rPr lang="en-US" sz="4300" dirty="0" err="1" smtClean="0">
                <a:solidFill>
                  <a:srgbClr val="0000CC"/>
                </a:solidFill>
              </a:rPr>
              <a:t>Jika</a:t>
            </a:r>
            <a:r>
              <a:rPr lang="en-US" sz="4300" dirty="0" smtClean="0">
                <a:solidFill>
                  <a:srgbClr val="0000CC"/>
                </a:solidFill>
              </a:rPr>
              <a:t> </a:t>
            </a:r>
            <a:r>
              <a:rPr lang="en-US" sz="4300" dirty="0" err="1" smtClean="0">
                <a:solidFill>
                  <a:srgbClr val="0000CC"/>
                </a:solidFill>
              </a:rPr>
              <a:t>tanah</a:t>
            </a:r>
            <a:r>
              <a:rPr lang="en-US" sz="4300" dirty="0" smtClean="0">
                <a:solidFill>
                  <a:srgbClr val="0000CC"/>
                </a:solidFill>
              </a:rPr>
              <a:t> </a:t>
            </a:r>
            <a:r>
              <a:rPr lang="en-US" sz="4300" dirty="0" err="1" smtClean="0">
                <a:solidFill>
                  <a:srgbClr val="0000CC"/>
                </a:solidFill>
              </a:rPr>
              <a:t>menjadi</a:t>
            </a:r>
            <a:r>
              <a:rPr lang="en-US" sz="4300" dirty="0" smtClean="0">
                <a:solidFill>
                  <a:srgbClr val="0000CC"/>
                </a:solidFill>
              </a:rPr>
              <a:t> </a:t>
            </a:r>
            <a:r>
              <a:rPr lang="en-US" sz="4300" dirty="0" err="1" smtClean="0">
                <a:solidFill>
                  <a:srgbClr val="0000CC"/>
                </a:solidFill>
              </a:rPr>
              <a:t>basah</a:t>
            </a:r>
            <a:r>
              <a:rPr lang="en-US" sz="4300" dirty="0" smtClean="0">
                <a:solidFill>
                  <a:srgbClr val="0000CC"/>
                </a:solidFill>
              </a:rPr>
              <a:t>, </a:t>
            </a:r>
            <a:r>
              <a:rPr lang="en-US" sz="4300" dirty="0" err="1" smtClean="0">
                <a:solidFill>
                  <a:srgbClr val="0000CC"/>
                </a:solidFill>
              </a:rPr>
              <a:t>maka</a:t>
            </a:r>
            <a:r>
              <a:rPr lang="en-US" sz="4300" dirty="0" smtClean="0">
                <a:solidFill>
                  <a:srgbClr val="0000CC"/>
                </a:solidFill>
              </a:rPr>
              <a:t> </a:t>
            </a:r>
            <a:endParaRPr lang="id-ID" sz="4300" dirty="0" smtClean="0">
              <a:solidFill>
                <a:srgbClr val="0000CC"/>
              </a:solidFill>
            </a:endParaRPr>
          </a:p>
          <a:p>
            <a:pPr>
              <a:buNone/>
            </a:pPr>
            <a:r>
              <a:rPr lang="id-ID" sz="4300" dirty="0" smtClean="0">
                <a:solidFill>
                  <a:srgbClr val="0000CC"/>
                </a:solidFill>
              </a:rPr>
              <a:t>		   </a:t>
            </a:r>
            <a:r>
              <a:rPr lang="en-US" sz="4300" dirty="0" err="1" smtClean="0">
                <a:solidFill>
                  <a:srgbClr val="0000CC"/>
                </a:solidFill>
              </a:rPr>
              <a:t>tanah</a:t>
            </a:r>
            <a:r>
              <a:rPr lang="en-US" sz="4300" dirty="0" smtClean="0">
                <a:solidFill>
                  <a:srgbClr val="0000CC"/>
                </a:solidFill>
              </a:rPr>
              <a:t> </a:t>
            </a:r>
            <a:r>
              <a:rPr lang="en-US" sz="4300" dirty="0" err="1" smtClean="0">
                <a:solidFill>
                  <a:srgbClr val="0000CC"/>
                </a:solidFill>
              </a:rPr>
              <a:t>menjadi</a:t>
            </a:r>
            <a:r>
              <a:rPr lang="en-US" sz="4300" dirty="0" smtClean="0">
                <a:solidFill>
                  <a:srgbClr val="0000CC"/>
                </a:solidFill>
              </a:rPr>
              <a:t> </a:t>
            </a:r>
            <a:r>
              <a:rPr lang="en-US" sz="4300" dirty="0" err="1" smtClean="0">
                <a:solidFill>
                  <a:srgbClr val="0000CC"/>
                </a:solidFill>
              </a:rPr>
              <a:t>licin</a:t>
            </a:r>
            <a:endParaRPr lang="id-ID" sz="4300" dirty="0" smtClean="0">
              <a:solidFill>
                <a:srgbClr val="0000CC"/>
              </a:solidFill>
            </a:endParaRPr>
          </a:p>
          <a:p>
            <a:pPr>
              <a:buNone/>
            </a:pPr>
            <a:r>
              <a:rPr lang="id-ID" sz="4300" dirty="0" smtClean="0">
                <a:solidFill>
                  <a:srgbClr val="0000CC"/>
                </a:solidFill>
              </a:rPr>
              <a:t>	P3 : </a:t>
            </a:r>
            <a:r>
              <a:rPr lang="en-US" sz="4300" dirty="0" err="1" smtClean="0">
                <a:solidFill>
                  <a:srgbClr val="0000CC"/>
                </a:solidFill>
              </a:rPr>
              <a:t>Hari</a:t>
            </a:r>
            <a:r>
              <a:rPr lang="en-US" sz="4300" dirty="0" smtClean="0">
                <a:solidFill>
                  <a:srgbClr val="0000CC"/>
                </a:solidFill>
              </a:rPr>
              <a:t> </a:t>
            </a:r>
            <a:r>
              <a:rPr lang="en-US" sz="4300" dirty="0" err="1" smtClean="0">
                <a:solidFill>
                  <a:srgbClr val="0000CC"/>
                </a:solidFill>
              </a:rPr>
              <a:t>ini</a:t>
            </a:r>
            <a:r>
              <a:rPr lang="en-US" sz="4300" dirty="0" smtClean="0">
                <a:solidFill>
                  <a:srgbClr val="0000CC"/>
                </a:solidFill>
              </a:rPr>
              <a:t> </a:t>
            </a:r>
            <a:r>
              <a:rPr lang="en-US" sz="4300" dirty="0" err="1" smtClean="0">
                <a:solidFill>
                  <a:srgbClr val="0000CC"/>
                </a:solidFill>
              </a:rPr>
              <a:t>hujan</a:t>
            </a:r>
            <a:endParaRPr lang="id-ID" sz="4300" dirty="0" smtClean="0">
              <a:solidFill>
                <a:srgbClr val="0000CC"/>
              </a:solidFill>
            </a:endParaRPr>
          </a:p>
          <a:p>
            <a:pPr>
              <a:buNone/>
            </a:pPr>
            <a:r>
              <a:rPr lang="id-ID" sz="4300" dirty="0" smtClean="0">
                <a:solidFill>
                  <a:srgbClr val="0000CC"/>
                </a:solidFill>
              </a:rPr>
              <a:t>	</a:t>
            </a:r>
            <a:r>
              <a:rPr lang="en-US" sz="4300" dirty="0" err="1" smtClean="0">
                <a:solidFill>
                  <a:srgbClr val="0000CC"/>
                </a:solidFill>
              </a:rPr>
              <a:t>Apa</a:t>
            </a:r>
            <a:r>
              <a:rPr lang="en-US" sz="4300" dirty="0" smtClean="0">
                <a:solidFill>
                  <a:srgbClr val="0000CC"/>
                </a:solidFill>
              </a:rPr>
              <a:t> </a:t>
            </a:r>
            <a:r>
              <a:rPr lang="en-US" sz="4300" dirty="0" err="1" smtClean="0">
                <a:solidFill>
                  <a:srgbClr val="0000CC"/>
                </a:solidFill>
              </a:rPr>
              <a:t>kesimpulanya</a:t>
            </a:r>
            <a:r>
              <a:rPr lang="en-US" sz="4300" dirty="0" smtClean="0">
                <a:solidFill>
                  <a:srgbClr val="0000CC"/>
                </a:solidFill>
              </a:rPr>
              <a:t> ?</a:t>
            </a:r>
            <a:endParaRPr lang="id-ID" sz="4300" dirty="0" smtClean="0">
              <a:solidFill>
                <a:srgbClr val="0000CC"/>
              </a:solidFill>
            </a:endParaRPr>
          </a:p>
          <a:p>
            <a:pPr marL="742950" indent="-742950">
              <a:buNone/>
            </a:pPr>
            <a:endParaRPr lang="id-ID" sz="4400" dirty="0" smtClean="0">
              <a:solidFill>
                <a:srgbClr val="0000CC"/>
              </a:solidFill>
            </a:endParaRPr>
          </a:p>
        </p:txBody>
      </p:sp>
      <p:sp>
        <p:nvSpPr>
          <p:cNvPr id="6" name="Rectangle 5"/>
          <p:cNvSpPr/>
          <p:nvPr/>
        </p:nvSpPr>
        <p:spPr>
          <a:xfrm>
            <a:off x="342150" y="311987"/>
            <a:ext cx="5139548" cy="830997"/>
          </a:xfrm>
          <a:prstGeom prst="rect">
            <a:avLst/>
          </a:prstGeom>
          <a:noFill/>
        </p:spPr>
        <p:txBody>
          <a:bodyPr wrap="none" lIns="91440" tIns="45720" rIns="91440" bIns="45720">
            <a:spAutoFit/>
          </a:bodyPr>
          <a:lstStyle/>
          <a:p>
            <a:pPr algn="ctr"/>
            <a:r>
              <a:rPr lang="id-ID" sz="4800" b="1" cap="all" dirty="0" smtClean="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rPr>
              <a:t>Aturan inferensi</a:t>
            </a:r>
            <a:endParaRPr lang="en-US" sz="4800" b="1" cap="all" spc="0" dirty="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428736"/>
            <a:ext cx="8229600" cy="5143536"/>
          </a:xfrm>
        </p:spPr>
        <p:txBody>
          <a:bodyPr>
            <a:normAutofit/>
          </a:bodyPr>
          <a:lstStyle/>
          <a:p>
            <a:pPr marL="742950" indent="-742950">
              <a:buNone/>
            </a:pPr>
            <a:r>
              <a:rPr lang="id-ID" sz="4400" dirty="0" smtClean="0">
                <a:solidFill>
                  <a:srgbClr val="0000CC"/>
                </a:solidFill>
              </a:rPr>
              <a:t>Jawab</a:t>
            </a:r>
          </a:p>
          <a:p>
            <a:pPr>
              <a:buNone/>
            </a:pPr>
            <a:r>
              <a:rPr lang="id-ID" sz="4400" i="1" dirty="0" smtClean="0">
                <a:solidFill>
                  <a:srgbClr val="0000CC"/>
                </a:solidFill>
              </a:rPr>
              <a:t>Misalkan </a:t>
            </a:r>
          </a:p>
          <a:p>
            <a:pPr>
              <a:buNone/>
            </a:pPr>
            <a:r>
              <a:rPr lang="id-ID" sz="4400" i="1" dirty="0" smtClean="0">
                <a:solidFill>
                  <a:srgbClr val="0000CC"/>
                </a:solidFill>
              </a:rPr>
              <a:t>p</a:t>
            </a:r>
            <a:r>
              <a:rPr lang="id-ID" sz="4400" dirty="0" smtClean="0">
                <a:solidFill>
                  <a:srgbClr val="0000CC"/>
                </a:solidFill>
              </a:rPr>
              <a:t> : </a:t>
            </a:r>
            <a:r>
              <a:rPr lang="en-US" sz="4400" dirty="0" err="1" smtClean="0">
                <a:solidFill>
                  <a:srgbClr val="0000CC"/>
                </a:solidFill>
              </a:rPr>
              <a:t>hari</a:t>
            </a:r>
            <a:r>
              <a:rPr lang="en-US" sz="4400" dirty="0" smtClean="0">
                <a:solidFill>
                  <a:srgbClr val="0000CC"/>
                </a:solidFill>
              </a:rPr>
              <a:t> </a:t>
            </a:r>
            <a:r>
              <a:rPr lang="en-US" sz="4400" dirty="0" err="1" smtClean="0">
                <a:solidFill>
                  <a:srgbClr val="0000CC"/>
                </a:solidFill>
              </a:rPr>
              <a:t>ini</a:t>
            </a:r>
            <a:r>
              <a:rPr lang="en-US" sz="4400" dirty="0" smtClean="0">
                <a:solidFill>
                  <a:srgbClr val="0000CC"/>
                </a:solidFill>
              </a:rPr>
              <a:t> </a:t>
            </a:r>
            <a:r>
              <a:rPr lang="en-US" sz="4400" dirty="0" err="1" smtClean="0">
                <a:solidFill>
                  <a:srgbClr val="0000CC"/>
                </a:solidFill>
              </a:rPr>
              <a:t>hujan</a:t>
            </a:r>
            <a:endParaRPr lang="id-ID" sz="4400" dirty="0" smtClean="0">
              <a:solidFill>
                <a:srgbClr val="0000CC"/>
              </a:solidFill>
            </a:endParaRPr>
          </a:p>
          <a:p>
            <a:pPr>
              <a:buNone/>
            </a:pPr>
            <a:r>
              <a:rPr lang="id-ID" sz="4400" i="1" dirty="0" smtClean="0">
                <a:solidFill>
                  <a:srgbClr val="0000CC"/>
                </a:solidFill>
              </a:rPr>
              <a:t>q : </a:t>
            </a:r>
            <a:r>
              <a:rPr lang="en-US" sz="4400" dirty="0" err="1" smtClean="0">
                <a:solidFill>
                  <a:srgbClr val="0000CC"/>
                </a:solidFill>
              </a:rPr>
              <a:t>tanah</a:t>
            </a:r>
            <a:r>
              <a:rPr lang="id-ID" sz="4400" dirty="0" smtClean="0">
                <a:solidFill>
                  <a:srgbClr val="0000CC"/>
                </a:solidFill>
              </a:rPr>
              <a:t> </a:t>
            </a:r>
            <a:r>
              <a:rPr lang="en-US" sz="4400" dirty="0" err="1" smtClean="0">
                <a:solidFill>
                  <a:srgbClr val="0000CC"/>
                </a:solidFill>
              </a:rPr>
              <a:t>menjadi</a:t>
            </a:r>
            <a:r>
              <a:rPr lang="en-US" sz="4400" dirty="0" smtClean="0">
                <a:solidFill>
                  <a:srgbClr val="0000CC"/>
                </a:solidFill>
              </a:rPr>
              <a:t> </a:t>
            </a:r>
            <a:r>
              <a:rPr lang="en-US" sz="4400" dirty="0" err="1" smtClean="0">
                <a:solidFill>
                  <a:srgbClr val="0000CC"/>
                </a:solidFill>
              </a:rPr>
              <a:t>basah</a:t>
            </a:r>
            <a:endParaRPr lang="id-ID" sz="4400" dirty="0" smtClean="0">
              <a:solidFill>
                <a:srgbClr val="0000CC"/>
              </a:solidFill>
            </a:endParaRPr>
          </a:p>
          <a:p>
            <a:pPr>
              <a:buNone/>
            </a:pPr>
            <a:r>
              <a:rPr lang="id-ID" sz="4400" i="1" dirty="0" smtClean="0">
                <a:solidFill>
                  <a:srgbClr val="0000CC"/>
                </a:solidFill>
              </a:rPr>
              <a:t>r :</a:t>
            </a:r>
            <a:r>
              <a:rPr lang="id-ID" sz="4400" dirty="0" smtClean="0">
                <a:solidFill>
                  <a:srgbClr val="0000CC"/>
                </a:solidFill>
              </a:rPr>
              <a:t>  </a:t>
            </a:r>
            <a:r>
              <a:rPr lang="en-US" sz="4400" dirty="0" err="1" smtClean="0">
                <a:solidFill>
                  <a:srgbClr val="0000CC"/>
                </a:solidFill>
              </a:rPr>
              <a:t>tanah</a:t>
            </a:r>
            <a:r>
              <a:rPr lang="en-US" sz="4400" dirty="0" smtClean="0">
                <a:solidFill>
                  <a:srgbClr val="0000CC"/>
                </a:solidFill>
              </a:rPr>
              <a:t> </a:t>
            </a:r>
            <a:r>
              <a:rPr lang="en-US" sz="4400" dirty="0" err="1" smtClean="0">
                <a:solidFill>
                  <a:srgbClr val="0000CC"/>
                </a:solidFill>
              </a:rPr>
              <a:t>menjadi</a:t>
            </a:r>
            <a:r>
              <a:rPr lang="en-US" sz="4400" dirty="0" smtClean="0">
                <a:solidFill>
                  <a:srgbClr val="0000CC"/>
                </a:solidFill>
              </a:rPr>
              <a:t> </a:t>
            </a:r>
            <a:r>
              <a:rPr lang="en-US" sz="4400" dirty="0" err="1" smtClean="0">
                <a:solidFill>
                  <a:srgbClr val="0000CC"/>
                </a:solidFill>
              </a:rPr>
              <a:t>licin</a:t>
            </a:r>
            <a:endParaRPr lang="id-ID" sz="4400" dirty="0" smtClean="0">
              <a:solidFill>
                <a:srgbClr val="0000CC"/>
              </a:solidFill>
            </a:endParaRPr>
          </a:p>
          <a:p>
            <a:pPr>
              <a:buNone/>
            </a:pPr>
            <a:r>
              <a:rPr lang="id-ID" sz="4400" dirty="0" smtClean="0">
                <a:solidFill>
                  <a:srgbClr val="0000CC"/>
                </a:solidFill>
              </a:rPr>
              <a:t>Maka premis-premisnya menjadi</a:t>
            </a:r>
          </a:p>
        </p:txBody>
      </p:sp>
      <p:sp>
        <p:nvSpPr>
          <p:cNvPr id="6" name="Rectangle 5"/>
          <p:cNvSpPr/>
          <p:nvPr/>
        </p:nvSpPr>
        <p:spPr>
          <a:xfrm>
            <a:off x="342150" y="311987"/>
            <a:ext cx="5139548" cy="830997"/>
          </a:xfrm>
          <a:prstGeom prst="rect">
            <a:avLst/>
          </a:prstGeom>
          <a:noFill/>
        </p:spPr>
        <p:txBody>
          <a:bodyPr wrap="none" lIns="91440" tIns="45720" rIns="91440" bIns="45720">
            <a:spAutoFit/>
          </a:bodyPr>
          <a:lstStyle/>
          <a:p>
            <a:pPr algn="ctr"/>
            <a:r>
              <a:rPr lang="id-ID" sz="4800" b="1" cap="all" dirty="0" smtClean="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rPr>
              <a:t>Aturan inferensi</a:t>
            </a:r>
            <a:endParaRPr lang="en-US" sz="4800" b="1" cap="all" spc="0" dirty="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428736"/>
            <a:ext cx="8229600" cy="5143536"/>
          </a:xfrm>
        </p:spPr>
        <p:txBody>
          <a:bodyPr>
            <a:normAutofit fontScale="92500" lnSpcReduction="20000"/>
          </a:bodyPr>
          <a:lstStyle/>
          <a:p>
            <a:pPr>
              <a:buNone/>
            </a:pPr>
            <a:r>
              <a:rPr lang="id-ID" sz="4300" dirty="0" smtClean="0">
                <a:solidFill>
                  <a:srgbClr val="0000CC"/>
                </a:solidFill>
              </a:rPr>
              <a:t>P1 : </a:t>
            </a:r>
            <a:r>
              <a:rPr lang="id-ID" sz="4300" i="1" dirty="0" smtClean="0">
                <a:solidFill>
                  <a:srgbClr val="0000CC"/>
                </a:solidFill>
              </a:rPr>
              <a:t>p</a:t>
            </a:r>
            <a:r>
              <a:rPr lang="id-ID" sz="4300" i="1" dirty="0" smtClean="0">
                <a:solidFill>
                  <a:srgbClr val="0000CC"/>
                </a:solidFill>
                <a:sym typeface="Symbol"/>
              </a:rPr>
              <a:t>q,   </a:t>
            </a:r>
            <a:r>
              <a:rPr lang="id-ID" sz="4300" dirty="0" smtClean="0">
                <a:solidFill>
                  <a:srgbClr val="0000CC"/>
                </a:solidFill>
              </a:rPr>
              <a:t>P2 : </a:t>
            </a:r>
            <a:r>
              <a:rPr lang="id-ID" sz="4300" i="1" dirty="0" smtClean="0">
                <a:solidFill>
                  <a:srgbClr val="0000CC"/>
                </a:solidFill>
              </a:rPr>
              <a:t>q</a:t>
            </a:r>
            <a:r>
              <a:rPr lang="id-ID" sz="4300" i="1" dirty="0" smtClean="0">
                <a:solidFill>
                  <a:srgbClr val="0000CC"/>
                </a:solidFill>
                <a:sym typeface="Symbol"/>
              </a:rPr>
              <a:t>r,   </a:t>
            </a:r>
            <a:r>
              <a:rPr lang="id-ID" sz="4300" dirty="0" smtClean="0">
                <a:solidFill>
                  <a:srgbClr val="0000CC"/>
                </a:solidFill>
              </a:rPr>
              <a:t>P3 : </a:t>
            </a:r>
            <a:r>
              <a:rPr lang="id-ID" sz="4300" i="1" dirty="0" smtClean="0">
                <a:solidFill>
                  <a:srgbClr val="0000CC"/>
                </a:solidFill>
              </a:rPr>
              <a:t>p </a:t>
            </a:r>
            <a:r>
              <a:rPr lang="id-ID" sz="4300" dirty="0" smtClean="0">
                <a:solidFill>
                  <a:srgbClr val="0000CC"/>
                </a:solidFill>
              </a:rPr>
              <a:t> maka :</a:t>
            </a:r>
          </a:p>
          <a:p>
            <a:pPr>
              <a:buNone/>
            </a:pPr>
            <a:endParaRPr lang="id-ID" sz="4300" dirty="0" smtClean="0">
              <a:solidFill>
                <a:srgbClr val="0000CC"/>
              </a:solidFill>
            </a:endParaRPr>
          </a:p>
          <a:p>
            <a:pPr marL="742950" indent="-742950">
              <a:buAutoNum type="arabicPeriod"/>
            </a:pPr>
            <a:r>
              <a:rPr lang="id-ID" sz="4300" i="1" dirty="0" smtClean="0">
                <a:solidFill>
                  <a:srgbClr val="0000CC"/>
                </a:solidFill>
              </a:rPr>
              <a:t>p</a:t>
            </a:r>
            <a:r>
              <a:rPr lang="id-ID" sz="4300" i="1" dirty="0" smtClean="0">
                <a:solidFill>
                  <a:srgbClr val="0000CC"/>
                </a:solidFill>
                <a:sym typeface="Symbol"/>
              </a:rPr>
              <a:t>q		premis 1</a:t>
            </a:r>
          </a:p>
          <a:p>
            <a:pPr marL="742950" indent="-742950">
              <a:buAutoNum type="arabicPeriod"/>
            </a:pPr>
            <a:r>
              <a:rPr lang="id-ID" sz="4300" i="1" dirty="0" smtClean="0">
                <a:solidFill>
                  <a:srgbClr val="0000CC"/>
                </a:solidFill>
              </a:rPr>
              <a:t>q</a:t>
            </a:r>
            <a:r>
              <a:rPr lang="id-ID" sz="4300" i="1" dirty="0" smtClean="0">
                <a:solidFill>
                  <a:srgbClr val="0000CC"/>
                </a:solidFill>
                <a:sym typeface="Symbol"/>
              </a:rPr>
              <a:t>r		premis 2</a:t>
            </a:r>
          </a:p>
          <a:p>
            <a:pPr marL="742950" indent="-742950">
              <a:buAutoNum type="arabicPeriod"/>
            </a:pPr>
            <a:r>
              <a:rPr lang="id-ID" sz="4300" i="1" dirty="0" smtClean="0">
                <a:solidFill>
                  <a:srgbClr val="0000CC"/>
                </a:solidFill>
                <a:sym typeface="Symbol"/>
              </a:rPr>
              <a:t>p		premis 3</a:t>
            </a:r>
          </a:p>
          <a:p>
            <a:pPr marL="742950" indent="-742950">
              <a:buAutoNum type="arabicPeriod"/>
            </a:pPr>
            <a:r>
              <a:rPr lang="id-ID" sz="4300" i="1" dirty="0" smtClean="0">
                <a:solidFill>
                  <a:srgbClr val="FF0000"/>
                </a:solidFill>
                <a:sym typeface="Symbol"/>
              </a:rPr>
              <a:t>q		MP 1 dan 3</a:t>
            </a:r>
          </a:p>
          <a:p>
            <a:pPr marL="742950" indent="-742950">
              <a:buAutoNum type="arabicPeriod"/>
            </a:pPr>
            <a:r>
              <a:rPr lang="id-ID" sz="4300" i="1" dirty="0" smtClean="0">
                <a:solidFill>
                  <a:srgbClr val="FF0000"/>
                </a:solidFill>
                <a:sym typeface="Symbol"/>
              </a:rPr>
              <a:t>r		MP 2 dan 4</a:t>
            </a:r>
          </a:p>
          <a:p>
            <a:pPr marL="742950" indent="-742950">
              <a:buNone/>
            </a:pPr>
            <a:r>
              <a:rPr lang="id-ID" sz="4300" dirty="0" smtClean="0">
                <a:solidFill>
                  <a:srgbClr val="0000CC"/>
                </a:solidFill>
                <a:sym typeface="Symbol"/>
              </a:rPr>
              <a:t>	Kesimpulanya Tanah Menjadi Licin </a:t>
            </a:r>
            <a:endParaRPr lang="id-ID" sz="4400" dirty="0" smtClean="0">
              <a:solidFill>
                <a:srgbClr val="0000CC"/>
              </a:solidFill>
            </a:endParaRPr>
          </a:p>
        </p:txBody>
      </p:sp>
      <p:sp>
        <p:nvSpPr>
          <p:cNvPr id="6" name="Rectangle 5"/>
          <p:cNvSpPr/>
          <p:nvPr/>
        </p:nvSpPr>
        <p:spPr>
          <a:xfrm>
            <a:off x="342150" y="311987"/>
            <a:ext cx="5139548" cy="830997"/>
          </a:xfrm>
          <a:prstGeom prst="rect">
            <a:avLst/>
          </a:prstGeom>
          <a:noFill/>
        </p:spPr>
        <p:txBody>
          <a:bodyPr wrap="none" lIns="91440" tIns="45720" rIns="91440" bIns="45720">
            <a:spAutoFit/>
          </a:bodyPr>
          <a:lstStyle/>
          <a:p>
            <a:pPr algn="ctr"/>
            <a:r>
              <a:rPr lang="id-ID" sz="4800" b="1" cap="all" dirty="0" smtClean="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rPr>
              <a:t>Aturan inferensi</a:t>
            </a:r>
            <a:endParaRPr lang="en-US" sz="4800" b="1" cap="all" spc="0" dirty="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428736"/>
            <a:ext cx="8229600" cy="5143536"/>
          </a:xfrm>
        </p:spPr>
        <p:txBody>
          <a:bodyPr>
            <a:normAutofit fontScale="92500" lnSpcReduction="10000"/>
          </a:bodyPr>
          <a:lstStyle/>
          <a:p>
            <a:pPr marL="742950" indent="-742950">
              <a:buNone/>
            </a:pPr>
            <a:r>
              <a:rPr lang="id-ID" sz="4300" dirty="0" smtClean="0">
                <a:solidFill>
                  <a:srgbClr val="0000CC"/>
                </a:solidFill>
              </a:rPr>
              <a:t>Contoh 4 :</a:t>
            </a:r>
          </a:p>
          <a:p>
            <a:pPr>
              <a:buNone/>
            </a:pPr>
            <a:r>
              <a:rPr lang="id-ID" sz="4300" dirty="0" smtClean="0">
                <a:solidFill>
                  <a:srgbClr val="0000CC"/>
                </a:solidFill>
              </a:rPr>
              <a:t>	</a:t>
            </a:r>
            <a:r>
              <a:rPr lang="en-US" sz="4400" dirty="0" err="1" smtClean="0">
                <a:solidFill>
                  <a:srgbClr val="0000CC"/>
                </a:solidFill>
              </a:rPr>
              <a:t>Jika</a:t>
            </a:r>
            <a:r>
              <a:rPr lang="en-US" sz="4400" dirty="0" smtClean="0">
                <a:solidFill>
                  <a:srgbClr val="0000CC"/>
                </a:solidFill>
              </a:rPr>
              <a:t> </a:t>
            </a:r>
            <a:r>
              <a:rPr lang="en-US" sz="4400" dirty="0" err="1" smtClean="0">
                <a:solidFill>
                  <a:srgbClr val="0000CC"/>
                </a:solidFill>
              </a:rPr>
              <a:t>Paryo</a:t>
            </a:r>
            <a:r>
              <a:rPr lang="en-US" sz="4400" dirty="0" smtClean="0">
                <a:solidFill>
                  <a:srgbClr val="0000CC"/>
                </a:solidFill>
              </a:rPr>
              <a:t> </a:t>
            </a:r>
            <a:r>
              <a:rPr lang="en-US" sz="4400" dirty="0" err="1" smtClean="0">
                <a:solidFill>
                  <a:srgbClr val="0000CC"/>
                </a:solidFill>
              </a:rPr>
              <a:t>rajin</a:t>
            </a:r>
            <a:r>
              <a:rPr lang="en-US" sz="4400" dirty="0" smtClean="0">
                <a:solidFill>
                  <a:srgbClr val="0000CC"/>
                </a:solidFill>
              </a:rPr>
              <a:t> </a:t>
            </a:r>
            <a:r>
              <a:rPr lang="en-US" sz="4400" dirty="0" err="1" smtClean="0">
                <a:solidFill>
                  <a:srgbClr val="0000CC"/>
                </a:solidFill>
              </a:rPr>
              <a:t>bekerja</a:t>
            </a:r>
            <a:r>
              <a:rPr lang="en-US" sz="4400" dirty="0" smtClean="0">
                <a:solidFill>
                  <a:srgbClr val="0000CC"/>
                </a:solidFill>
              </a:rPr>
              <a:t>, </a:t>
            </a:r>
            <a:r>
              <a:rPr lang="en-US" sz="4400" dirty="0" err="1" smtClean="0">
                <a:solidFill>
                  <a:srgbClr val="0000CC"/>
                </a:solidFill>
              </a:rPr>
              <a:t>maka</a:t>
            </a:r>
            <a:r>
              <a:rPr lang="en-US" sz="4400" dirty="0" smtClean="0">
                <a:solidFill>
                  <a:srgbClr val="0000CC"/>
                </a:solidFill>
              </a:rPr>
              <a:t> </a:t>
            </a:r>
            <a:r>
              <a:rPr lang="en-US" sz="4400" dirty="0" err="1" smtClean="0">
                <a:solidFill>
                  <a:srgbClr val="0000CC"/>
                </a:solidFill>
              </a:rPr>
              <a:t>ia</a:t>
            </a:r>
            <a:r>
              <a:rPr lang="en-US" sz="4400" dirty="0" smtClean="0">
                <a:solidFill>
                  <a:srgbClr val="0000CC"/>
                </a:solidFill>
              </a:rPr>
              <a:t> </a:t>
            </a:r>
            <a:r>
              <a:rPr lang="en-US" sz="4400" dirty="0" err="1" smtClean="0">
                <a:solidFill>
                  <a:srgbClr val="0000CC"/>
                </a:solidFill>
              </a:rPr>
              <a:t>mendapat</a:t>
            </a:r>
            <a:r>
              <a:rPr lang="en-US" sz="4400" dirty="0" smtClean="0">
                <a:solidFill>
                  <a:srgbClr val="0000CC"/>
                </a:solidFill>
              </a:rPr>
              <a:t> </a:t>
            </a:r>
            <a:r>
              <a:rPr lang="en-US" sz="4400" dirty="0" err="1" smtClean="0">
                <a:solidFill>
                  <a:srgbClr val="0000CC"/>
                </a:solidFill>
              </a:rPr>
              <a:t>reputasi</a:t>
            </a:r>
            <a:r>
              <a:rPr lang="en-US" sz="4400" dirty="0" smtClean="0">
                <a:solidFill>
                  <a:srgbClr val="0000CC"/>
                </a:solidFill>
              </a:rPr>
              <a:t> </a:t>
            </a:r>
            <a:r>
              <a:rPr lang="en-US" sz="4400" dirty="0" err="1" smtClean="0">
                <a:solidFill>
                  <a:srgbClr val="0000CC"/>
                </a:solidFill>
              </a:rPr>
              <a:t>kerja</a:t>
            </a:r>
            <a:r>
              <a:rPr lang="en-US" sz="4400" dirty="0" smtClean="0">
                <a:solidFill>
                  <a:srgbClr val="0000CC"/>
                </a:solidFill>
              </a:rPr>
              <a:t> yang </a:t>
            </a:r>
            <a:r>
              <a:rPr lang="en-US" sz="4400" dirty="0" err="1" smtClean="0">
                <a:solidFill>
                  <a:srgbClr val="0000CC"/>
                </a:solidFill>
              </a:rPr>
              <a:t>baik</a:t>
            </a:r>
            <a:r>
              <a:rPr lang="en-US" sz="4400" dirty="0" smtClean="0">
                <a:solidFill>
                  <a:srgbClr val="0000CC"/>
                </a:solidFill>
              </a:rPr>
              <a:t>, </a:t>
            </a:r>
            <a:r>
              <a:rPr lang="en-US" sz="4400" dirty="0" err="1" smtClean="0">
                <a:solidFill>
                  <a:srgbClr val="0000CC"/>
                </a:solidFill>
              </a:rPr>
              <a:t>jika</a:t>
            </a:r>
            <a:r>
              <a:rPr lang="en-US" sz="4400" dirty="0" smtClean="0">
                <a:solidFill>
                  <a:srgbClr val="0000CC"/>
                </a:solidFill>
              </a:rPr>
              <a:t> </a:t>
            </a:r>
            <a:r>
              <a:rPr lang="en-US" sz="4400" dirty="0" err="1" smtClean="0">
                <a:solidFill>
                  <a:srgbClr val="0000CC"/>
                </a:solidFill>
              </a:rPr>
              <a:t>Paryo</a:t>
            </a:r>
            <a:r>
              <a:rPr lang="en-US" sz="4400" dirty="0" smtClean="0">
                <a:solidFill>
                  <a:srgbClr val="0000CC"/>
                </a:solidFill>
              </a:rPr>
              <a:t> </a:t>
            </a:r>
            <a:r>
              <a:rPr lang="en-US" sz="4400" dirty="0" err="1" smtClean="0">
                <a:solidFill>
                  <a:srgbClr val="0000CC"/>
                </a:solidFill>
              </a:rPr>
              <a:t>memiliki</a:t>
            </a:r>
            <a:r>
              <a:rPr lang="en-US" sz="4400" dirty="0" smtClean="0">
                <a:solidFill>
                  <a:srgbClr val="0000CC"/>
                </a:solidFill>
              </a:rPr>
              <a:t> </a:t>
            </a:r>
            <a:r>
              <a:rPr lang="en-US" sz="4400" dirty="0" err="1" smtClean="0">
                <a:solidFill>
                  <a:srgbClr val="0000CC"/>
                </a:solidFill>
              </a:rPr>
              <a:t>reputasi</a:t>
            </a:r>
            <a:r>
              <a:rPr lang="en-US" sz="4400" dirty="0" smtClean="0">
                <a:solidFill>
                  <a:srgbClr val="0000CC"/>
                </a:solidFill>
              </a:rPr>
              <a:t> </a:t>
            </a:r>
            <a:r>
              <a:rPr lang="en-US" sz="4400" dirty="0" err="1" smtClean="0">
                <a:solidFill>
                  <a:srgbClr val="0000CC"/>
                </a:solidFill>
              </a:rPr>
              <a:t>kerja</a:t>
            </a:r>
            <a:r>
              <a:rPr lang="en-US" sz="4400" dirty="0" smtClean="0">
                <a:solidFill>
                  <a:srgbClr val="0000CC"/>
                </a:solidFill>
              </a:rPr>
              <a:t> yang </a:t>
            </a:r>
            <a:r>
              <a:rPr lang="en-US" sz="4400" dirty="0" err="1" smtClean="0">
                <a:solidFill>
                  <a:srgbClr val="0000CC"/>
                </a:solidFill>
              </a:rPr>
              <a:t>baik</a:t>
            </a:r>
            <a:r>
              <a:rPr lang="en-US" sz="4400" dirty="0" smtClean="0">
                <a:solidFill>
                  <a:srgbClr val="0000CC"/>
                </a:solidFill>
              </a:rPr>
              <a:t>, </a:t>
            </a:r>
            <a:r>
              <a:rPr lang="en-US" sz="4400" dirty="0" err="1" smtClean="0">
                <a:solidFill>
                  <a:srgbClr val="0000CC"/>
                </a:solidFill>
              </a:rPr>
              <a:t>maka</a:t>
            </a:r>
            <a:r>
              <a:rPr lang="en-US" sz="4400" dirty="0" smtClean="0">
                <a:solidFill>
                  <a:srgbClr val="0000CC"/>
                </a:solidFill>
              </a:rPr>
              <a:t> </a:t>
            </a:r>
            <a:r>
              <a:rPr lang="en-US" sz="4400" dirty="0" err="1" smtClean="0">
                <a:solidFill>
                  <a:srgbClr val="0000CC"/>
                </a:solidFill>
              </a:rPr>
              <a:t>karirnya</a:t>
            </a:r>
            <a:r>
              <a:rPr lang="en-US" sz="4400" dirty="0" smtClean="0">
                <a:solidFill>
                  <a:srgbClr val="0000CC"/>
                </a:solidFill>
              </a:rPr>
              <a:t> </a:t>
            </a:r>
            <a:r>
              <a:rPr lang="en-US" sz="4400" dirty="0" err="1" smtClean="0">
                <a:solidFill>
                  <a:srgbClr val="0000CC"/>
                </a:solidFill>
              </a:rPr>
              <a:t>akan</a:t>
            </a:r>
            <a:r>
              <a:rPr lang="en-US" sz="4400" dirty="0" smtClean="0">
                <a:solidFill>
                  <a:srgbClr val="0000CC"/>
                </a:solidFill>
              </a:rPr>
              <a:t> </a:t>
            </a:r>
            <a:r>
              <a:rPr lang="en-US" sz="4400" dirty="0" err="1" smtClean="0">
                <a:solidFill>
                  <a:srgbClr val="0000CC"/>
                </a:solidFill>
              </a:rPr>
              <a:t>meningkat</a:t>
            </a:r>
            <a:r>
              <a:rPr lang="en-US" sz="4400" dirty="0" smtClean="0">
                <a:solidFill>
                  <a:srgbClr val="0000CC"/>
                </a:solidFill>
              </a:rPr>
              <a:t> </a:t>
            </a:r>
            <a:r>
              <a:rPr lang="en-US" sz="4400" dirty="0" err="1" smtClean="0">
                <a:solidFill>
                  <a:srgbClr val="0000CC"/>
                </a:solidFill>
              </a:rPr>
              <a:t>dengan</a:t>
            </a:r>
            <a:r>
              <a:rPr lang="en-US" sz="4400" dirty="0" smtClean="0">
                <a:solidFill>
                  <a:srgbClr val="0000CC"/>
                </a:solidFill>
              </a:rPr>
              <a:t> </a:t>
            </a:r>
            <a:r>
              <a:rPr lang="en-US" sz="4400" dirty="0" err="1" smtClean="0">
                <a:solidFill>
                  <a:srgbClr val="0000CC"/>
                </a:solidFill>
              </a:rPr>
              <a:t>cepat</a:t>
            </a:r>
            <a:r>
              <a:rPr lang="en-US" sz="4400" dirty="0" smtClean="0">
                <a:solidFill>
                  <a:srgbClr val="0000CC"/>
                </a:solidFill>
              </a:rPr>
              <a:t>, </a:t>
            </a:r>
            <a:r>
              <a:rPr lang="en-US" sz="4400" dirty="0" err="1" smtClean="0">
                <a:solidFill>
                  <a:srgbClr val="0000CC"/>
                </a:solidFill>
              </a:rPr>
              <a:t>ternyata</a:t>
            </a:r>
            <a:r>
              <a:rPr lang="en-US" sz="4400" dirty="0" smtClean="0">
                <a:solidFill>
                  <a:srgbClr val="0000CC"/>
                </a:solidFill>
              </a:rPr>
              <a:t> </a:t>
            </a:r>
            <a:r>
              <a:rPr lang="en-US" sz="4400" dirty="0" err="1" smtClean="0">
                <a:solidFill>
                  <a:srgbClr val="0000CC"/>
                </a:solidFill>
              </a:rPr>
              <a:t>kari</a:t>
            </a:r>
            <a:r>
              <a:rPr lang="id-ID" sz="4400" dirty="0" smtClean="0">
                <a:solidFill>
                  <a:srgbClr val="0000CC"/>
                </a:solidFill>
              </a:rPr>
              <a:t>r</a:t>
            </a:r>
            <a:r>
              <a:rPr lang="en-US" sz="4400" dirty="0" smtClean="0">
                <a:solidFill>
                  <a:srgbClr val="0000CC"/>
                </a:solidFill>
              </a:rPr>
              <a:t> </a:t>
            </a:r>
            <a:r>
              <a:rPr lang="en-US" sz="4400" dirty="0" err="1" smtClean="0">
                <a:solidFill>
                  <a:srgbClr val="0000CC"/>
                </a:solidFill>
              </a:rPr>
              <a:t>Paryo</a:t>
            </a:r>
            <a:r>
              <a:rPr lang="en-US" sz="4400" dirty="0" smtClean="0">
                <a:solidFill>
                  <a:srgbClr val="0000CC"/>
                </a:solidFill>
              </a:rPr>
              <a:t> </a:t>
            </a:r>
            <a:r>
              <a:rPr lang="en-US" sz="4400" dirty="0" err="1" smtClean="0">
                <a:solidFill>
                  <a:srgbClr val="0000CC"/>
                </a:solidFill>
              </a:rPr>
              <a:t>mandek</a:t>
            </a:r>
            <a:r>
              <a:rPr lang="en-US" sz="4400" dirty="0" smtClean="0">
                <a:solidFill>
                  <a:srgbClr val="0000CC"/>
                </a:solidFill>
              </a:rPr>
              <a:t>, </a:t>
            </a:r>
            <a:r>
              <a:rPr lang="en-US" sz="4400" dirty="0" err="1" smtClean="0">
                <a:solidFill>
                  <a:srgbClr val="0000CC"/>
                </a:solidFill>
              </a:rPr>
              <a:t>apa</a:t>
            </a:r>
            <a:r>
              <a:rPr lang="en-US" sz="4400" dirty="0" smtClean="0">
                <a:solidFill>
                  <a:srgbClr val="0000CC"/>
                </a:solidFill>
              </a:rPr>
              <a:t> </a:t>
            </a:r>
            <a:r>
              <a:rPr lang="en-US" sz="4400" dirty="0" err="1" smtClean="0">
                <a:solidFill>
                  <a:srgbClr val="0000CC"/>
                </a:solidFill>
              </a:rPr>
              <a:t>kesimpulanya</a:t>
            </a:r>
            <a:r>
              <a:rPr lang="en-US" sz="4400" dirty="0" smtClean="0">
                <a:solidFill>
                  <a:srgbClr val="0000CC"/>
                </a:solidFill>
              </a:rPr>
              <a:t> ?</a:t>
            </a:r>
            <a:endParaRPr lang="id-ID" sz="4400" dirty="0" smtClean="0">
              <a:solidFill>
                <a:srgbClr val="0000CC"/>
              </a:solidFill>
            </a:endParaRPr>
          </a:p>
        </p:txBody>
      </p:sp>
      <p:sp>
        <p:nvSpPr>
          <p:cNvPr id="6" name="Rectangle 5"/>
          <p:cNvSpPr/>
          <p:nvPr/>
        </p:nvSpPr>
        <p:spPr>
          <a:xfrm>
            <a:off x="342150" y="311987"/>
            <a:ext cx="5139548" cy="830997"/>
          </a:xfrm>
          <a:prstGeom prst="rect">
            <a:avLst/>
          </a:prstGeom>
          <a:noFill/>
        </p:spPr>
        <p:txBody>
          <a:bodyPr wrap="none" lIns="91440" tIns="45720" rIns="91440" bIns="45720">
            <a:spAutoFit/>
          </a:bodyPr>
          <a:lstStyle/>
          <a:p>
            <a:pPr algn="ctr"/>
            <a:r>
              <a:rPr lang="id-ID" sz="4800" b="1" cap="all" dirty="0" smtClean="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rPr>
              <a:t>Aturan inferensi</a:t>
            </a:r>
            <a:endParaRPr lang="en-US" sz="4800" b="1" cap="all" spc="0" dirty="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428736"/>
            <a:ext cx="8229600" cy="5143536"/>
          </a:xfrm>
        </p:spPr>
        <p:txBody>
          <a:bodyPr>
            <a:normAutofit lnSpcReduction="10000"/>
          </a:bodyPr>
          <a:lstStyle/>
          <a:p>
            <a:pPr marL="742950" indent="-742950">
              <a:buNone/>
            </a:pPr>
            <a:r>
              <a:rPr lang="id-ID" sz="4400" dirty="0" smtClean="0">
                <a:solidFill>
                  <a:srgbClr val="0000CC"/>
                </a:solidFill>
              </a:rPr>
              <a:t>Jawab</a:t>
            </a:r>
          </a:p>
          <a:p>
            <a:pPr>
              <a:buNone/>
            </a:pPr>
            <a:r>
              <a:rPr lang="id-ID" sz="4400" i="1" dirty="0" smtClean="0">
                <a:solidFill>
                  <a:srgbClr val="0000CC"/>
                </a:solidFill>
              </a:rPr>
              <a:t>Misalkan </a:t>
            </a:r>
          </a:p>
          <a:p>
            <a:pPr>
              <a:buNone/>
            </a:pPr>
            <a:r>
              <a:rPr lang="id-ID" sz="4400" i="1" dirty="0" smtClean="0">
                <a:solidFill>
                  <a:srgbClr val="0000CC"/>
                </a:solidFill>
              </a:rPr>
              <a:t>p</a:t>
            </a:r>
            <a:r>
              <a:rPr lang="id-ID" sz="4400" dirty="0" smtClean="0">
                <a:solidFill>
                  <a:srgbClr val="0000CC"/>
                </a:solidFill>
              </a:rPr>
              <a:t> : Paryo rajin bekerja</a:t>
            </a:r>
          </a:p>
          <a:p>
            <a:pPr>
              <a:buNone/>
            </a:pPr>
            <a:r>
              <a:rPr lang="id-ID" sz="4400" i="1" dirty="0" smtClean="0">
                <a:solidFill>
                  <a:srgbClr val="0000CC"/>
                </a:solidFill>
              </a:rPr>
              <a:t>q : </a:t>
            </a:r>
            <a:r>
              <a:rPr lang="id-ID" sz="4400" dirty="0" smtClean="0">
                <a:solidFill>
                  <a:srgbClr val="0000CC"/>
                </a:solidFill>
              </a:rPr>
              <a:t>Paryo mendapat reputasi kerja </a:t>
            </a:r>
          </a:p>
          <a:p>
            <a:pPr>
              <a:buNone/>
            </a:pPr>
            <a:r>
              <a:rPr lang="id-ID" sz="4400" dirty="0" smtClean="0">
                <a:solidFill>
                  <a:srgbClr val="0000CC"/>
                </a:solidFill>
              </a:rPr>
              <a:t>	   yang baik</a:t>
            </a:r>
          </a:p>
          <a:p>
            <a:pPr>
              <a:buNone/>
            </a:pPr>
            <a:r>
              <a:rPr lang="id-ID" sz="4400" i="1" dirty="0" smtClean="0">
                <a:solidFill>
                  <a:srgbClr val="0000CC"/>
                </a:solidFill>
              </a:rPr>
              <a:t>r :</a:t>
            </a:r>
            <a:r>
              <a:rPr lang="id-ID" sz="4400" dirty="0" smtClean="0">
                <a:solidFill>
                  <a:srgbClr val="0000CC"/>
                </a:solidFill>
              </a:rPr>
              <a:t>  karirnya akan meningkat </a:t>
            </a:r>
          </a:p>
          <a:p>
            <a:pPr>
              <a:buNone/>
            </a:pPr>
            <a:r>
              <a:rPr lang="id-ID" sz="4400" dirty="0" smtClean="0">
                <a:solidFill>
                  <a:srgbClr val="0000CC"/>
                </a:solidFill>
              </a:rPr>
              <a:t>      dengan cepat</a:t>
            </a:r>
          </a:p>
          <a:p>
            <a:pPr>
              <a:buNone/>
            </a:pPr>
            <a:endParaRPr lang="id-ID" sz="4400" dirty="0" smtClean="0">
              <a:solidFill>
                <a:srgbClr val="0000CC"/>
              </a:solidFill>
            </a:endParaRPr>
          </a:p>
        </p:txBody>
      </p:sp>
      <p:sp>
        <p:nvSpPr>
          <p:cNvPr id="6" name="Rectangle 5"/>
          <p:cNvSpPr/>
          <p:nvPr/>
        </p:nvSpPr>
        <p:spPr>
          <a:xfrm>
            <a:off x="342150" y="311987"/>
            <a:ext cx="5139548" cy="830997"/>
          </a:xfrm>
          <a:prstGeom prst="rect">
            <a:avLst/>
          </a:prstGeom>
          <a:noFill/>
        </p:spPr>
        <p:txBody>
          <a:bodyPr wrap="none" lIns="91440" tIns="45720" rIns="91440" bIns="45720">
            <a:spAutoFit/>
          </a:bodyPr>
          <a:lstStyle/>
          <a:p>
            <a:pPr algn="ctr"/>
            <a:r>
              <a:rPr lang="id-ID" sz="4800" b="1" cap="all" dirty="0" smtClean="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rPr>
              <a:t>Aturan inferensi</a:t>
            </a:r>
            <a:endParaRPr lang="en-US" sz="4800" b="1" cap="all" spc="0" dirty="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2910" y="642918"/>
            <a:ext cx="7786742" cy="5047536"/>
          </a:xfrm>
          <a:prstGeom prst="rect">
            <a:avLst/>
          </a:prstGeom>
          <a:noFill/>
        </p:spPr>
        <p:txBody>
          <a:bodyPr wrap="square" lIns="91440" tIns="45720" rIns="91440" bIns="45720">
            <a:spAutoFit/>
          </a:bodyPr>
          <a:lstStyle/>
          <a:p>
            <a:r>
              <a:rPr lang="id-ID"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Kalkulus proposisi :</a:t>
            </a:r>
          </a:p>
          <a:p>
            <a:endParaRPr lang="id-ID"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marL="1143000" indent="-1143000">
              <a:buAutoNum type="arabicPeriod"/>
            </a:pPr>
            <a:r>
              <a:rPr lang="id-ID" sz="40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Kalkulus proposisi</a:t>
            </a:r>
          </a:p>
          <a:p>
            <a:pPr marL="1143000" indent="-1143000">
              <a:buAutoNum type="arabicPeriod"/>
            </a:pPr>
            <a:r>
              <a:rPr lang="id-ID" sz="4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Pembuktian logika</a:t>
            </a:r>
          </a:p>
          <a:p>
            <a:pPr marL="1143000" indent="-1143000">
              <a:buAutoNum type="arabicPeriod"/>
            </a:pPr>
            <a:r>
              <a:rPr lang="id-ID" sz="40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Aturan inferensi</a:t>
            </a:r>
          </a:p>
          <a:p>
            <a:pPr marL="1143000" indent="-1143000"/>
            <a:endParaRPr lang="id-ID" sz="4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marL="1143000" indent="-1143000" algn="ctr"/>
            <a:r>
              <a:rPr lang="id-ID" sz="6600" b="1" cap="all" spc="0" dirty="0" smtClean="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rPr>
              <a:t>lanjutan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428736"/>
            <a:ext cx="8229600" cy="5143536"/>
          </a:xfrm>
        </p:spPr>
        <p:txBody>
          <a:bodyPr>
            <a:normAutofit fontScale="85000" lnSpcReduction="20000"/>
          </a:bodyPr>
          <a:lstStyle/>
          <a:p>
            <a:pPr>
              <a:buNone/>
            </a:pPr>
            <a:r>
              <a:rPr lang="id-ID" sz="4300" dirty="0" smtClean="0">
                <a:solidFill>
                  <a:srgbClr val="0000CC"/>
                </a:solidFill>
              </a:rPr>
              <a:t>P1 : </a:t>
            </a:r>
            <a:r>
              <a:rPr lang="id-ID" sz="4300" i="1" dirty="0" smtClean="0">
                <a:solidFill>
                  <a:srgbClr val="0000CC"/>
                </a:solidFill>
              </a:rPr>
              <a:t>p</a:t>
            </a:r>
            <a:r>
              <a:rPr lang="id-ID" sz="4300" i="1" dirty="0" smtClean="0">
                <a:solidFill>
                  <a:srgbClr val="0000CC"/>
                </a:solidFill>
                <a:sym typeface="Symbol"/>
              </a:rPr>
              <a:t>q,   </a:t>
            </a:r>
            <a:r>
              <a:rPr lang="id-ID" sz="4300" dirty="0" smtClean="0">
                <a:solidFill>
                  <a:srgbClr val="0000CC"/>
                </a:solidFill>
              </a:rPr>
              <a:t>P2 : </a:t>
            </a:r>
            <a:r>
              <a:rPr lang="id-ID" sz="4300" i="1" dirty="0" smtClean="0">
                <a:solidFill>
                  <a:srgbClr val="0000CC"/>
                </a:solidFill>
              </a:rPr>
              <a:t>q</a:t>
            </a:r>
            <a:r>
              <a:rPr lang="id-ID" sz="4300" i="1" dirty="0" smtClean="0">
                <a:solidFill>
                  <a:srgbClr val="0000CC"/>
                </a:solidFill>
                <a:sym typeface="Symbol"/>
              </a:rPr>
              <a:t>r,   </a:t>
            </a:r>
            <a:r>
              <a:rPr lang="id-ID" sz="4300" dirty="0" smtClean="0">
                <a:solidFill>
                  <a:srgbClr val="0000CC"/>
                </a:solidFill>
              </a:rPr>
              <a:t>P3 : </a:t>
            </a:r>
            <a:r>
              <a:rPr lang="id-ID" sz="4300" dirty="0" smtClean="0">
                <a:solidFill>
                  <a:srgbClr val="0000CC"/>
                </a:solidFill>
                <a:sym typeface="Symbol"/>
              </a:rPr>
              <a:t></a:t>
            </a:r>
            <a:r>
              <a:rPr lang="id-ID" sz="4300" i="1" dirty="0" smtClean="0">
                <a:solidFill>
                  <a:srgbClr val="0000CC"/>
                </a:solidFill>
                <a:sym typeface="Symbol"/>
              </a:rPr>
              <a:t>r</a:t>
            </a:r>
            <a:r>
              <a:rPr lang="id-ID" sz="4300" i="1" dirty="0" smtClean="0">
                <a:solidFill>
                  <a:srgbClr val="0000CC"/>
                </a:solidFill>
              </a:rPr>
              <a:t> </a:t>
            </a:r>
            <a:r>
              <a:rPr lang="id-ID" sz="4300" dirty="0" smtClean="0">
                <a:solidFill>
                  <a:srgbClr val="0000CC"/>
                </a:solidFill>
              </a:rPr>
              <a:t> maka :</a:t>
            </a:r>
          </a:p>
          <a:p>
            <a:pPr>
              <a:buNone/>
            </a:pPr>
            <a:endParaRPr lang="id-ID" sz="4300" dirty="0" smtClean="0">
              <a:solidFill>
                <a:srgbClr val="0000CC"/>
              </a:solidFill>
            </a:endParaRPr>
          </a:p>
          <a:p>
            <a:pPr marL="742950" indent="-742950">
              <a:buAutoNum type="arabicPeriod"/>
            </a:pPr>
            <a:r>
              <a:rPr lang="id-ID" sz="4300" i="1" dirty="0" smtClean="0">
                <a:solidFill>
                  <a:srgbClr val="0000CC"/>
                </a:solidFill>
              </a:rPr>
              <a:t>p</a:t>
            </a:r>
            <a:r>
              <a:rPr lang="id-ID" sz="4300" i="1" dirty="0" smtClean="0">
                <a:solidFill>
                  <a:srgbClr val="0000CC"/>
                </a:solidFill>
                <a:sym typeface="Symbol"/>
              </a:rPr>
              <a:t>q		premis 1</a:t>
            </a:r>
          </a:p>
          <a:p>
            <a:pPr marL="742950" indent="-742950">
              <a:buAutoNum type="arabicPeriod"/>
            </a:pPr>
            <a:r>
              <a:rPr lang="id-ID" sz="4300" i="1" dirty="0" smtClean="0">
                <a:solidFill>
                  <a:srgbClr val="0000CC"/>
                </a:solidFill>
              </a:rPr>
              <a:t>q</a:t>
            </a:r>
            <a:r>
              <a:rPr lang="id-ID" sz="4300" i="1" dirty="0" smtClean="0">
                <a:solidFill>
                  <a:srgbClr val="0000CC"/>
                </a:solidFill>
                <a:sym typeface="Symbol"/>
              </a:rPr>
              <a:t>r		premis 2</a:t>
            </a:r>
          </a:p>
          <a:p>
            <a:pPr marL="742950" indent="-742950">
              <a:buAutoNum type="arabicPeriod"/>
            </a:pPr>
            <a:r>
              <a:rPr lang="id-ID" sz="4300" dirty="0" smtClean="0">
                <a:solidFill>
                  <a:srgbClr val="0000CC"/>
                </a:solidFill>
                <a:sym typeface="Symbol"/>
              </a:rPr>
              <a:t></a:t>
            </a:r>
            <a:r>
              <a:rPr lang="id-ID" sz="4300" i="1" dirty="0" smtClean="0">
                <a:solidFill>
                  <a:srgbClr val="0000CC"/>
                </a:solidFill>
                <a:sym typeface="Symbol"/>
              </a:rPr>
              <a:t>r		premis 3</a:t>
            </a:r>
          </a:p>
          <a:p>
            <a:pPr marL="742950" indent="-742950">
              <a:buAutoNum type="arabicPeriod"/>
            </a:pPr>
            <a:r>
              <a:rPr lang="id-ID" sz="4300" i="1" dirty="0" smtClean="0">
                <a:solidFill>
                  <a:srgbClr val="FF0000"/>
                </a:solidFill>
                <a:sym typeface="Symbol"/>
              </a:rPr>
              <a:t>pr 		HS 1 dan 2</a:t>
            </a:r>
          </a:p>
          <a:p>
            <a:pPr marL="742950" indent="-742950">
              <a:buAutoNum type="arabicPeriod"/>
            </a:pPr>
            <a:r>
              <a:rPr lang="id-ID" sz="4300" i="1" dirty="0" smtClean="0">
                <a:solidFill>
                  <a:srgbClr val="FF0000"/>
                </a:solidFill>
                <a:sym typeface="Symbol"/>
              </a:rPr>
              <a:t>p		MT 4 dan 3</a:t>
            </a:r>
          </a:p>
          <a:p>
            <a:pPr marL="742950" indent="-742950">
              <a:buNone/>
            </a:pPr>
            <a:r>
              <a:rPr lang="id-ID" sz="4300" dirty="0" smtClean="0">
                <a:solidFill>
                  <a:srgbClr val="0000CC"/>
                </a:solidFill>
                <a:sym typeface="Symbol"/>
              </a:rPr>
              <a:t>	Kesimpulanya Paryo tidak rajin bekerja </a:t>
            </a:r>
            <a:endParaRPr lang="id-ID" sz="4400" dirty="0" smtClean="0">
              <a:solidFill>
                <a:srgbClr val="0000CC"/>
              </a:solidFill>
            </a:endParaRPr>
          </a:p>
        </p:txBody>
      </p:sp>
      <p:sp>
        <p:nvSpPr>
          <p:cNvPr id="6" name="Rectangle 5"/>
          <p:cNvSpPr/>
          <p:nvPr/>
        </p:nvSpPr>
        <p:spPr>
          <a:xfrm>
            <a:off x="342150" y="311987"/>
            <a:ext cx="5139548" cy="830997"/>
          </a:xfrm>
          <a:prstGeom prst="rect">
            <a:avLst/>
          </a:prstGeom>
          <a:noFill/>
        </p:spPr>
        <p:txBody>
          <a:bodyPr wrap="none" lIns="91440" tIns="45720" rIns="91440" bIns="45720">
            <a:spAutoFit/>
          </a:bodyPr>
          <a:lstStyle/>
          <a:p>
            <a:pPr algn="ctr"/>
            <a:r>
              <a:rPr lang="id-ID" sz="4800" b="1" cap="all" dirty="0" smtClean="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rPr>
              <a:t>Aturan inferensi</a:t>
            </a:r>
            <a:endParaRPr lang="en-US" sz="4800" b="1" cap="all" spc="0" dirty="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428736"/>
            <a:ext cx="8229600" cy="5143536"/>
          </a:xfrm>
        </p:spPr>
        <p:txBody>
          <a:bodyPr>
            <a:normAutofit fontScale="77500" lnSpcReduction="20000"/>
          </a:bodyPr>
          <a:lstStyle/>
          <a:p>
            <a:pPr marL="742950" indent="-742950">
              <a:buNone/>
            </a:pPr>
            <a:r>
              <a:rPr lang="id-ID" sz="4400" dirty="0" smtClean="0">
                <a:solidFill>
                  <a:srgbClr val="0000CC"/>
                </a:solidFill>
              </a:rPr>
              <a:t>Soal 1 : (5)</a:t>
            </a:r>
          </a:p>
          <a:p>
            <a:pPr marL="742950" indent="-742950">
              <a:buNone/>
            </a:pPr>
            <a:endParaRPr lang="id-ID" sz="4300" dirty="0" smtClean="0">
              <a:solidFill>
                <a:srgbClr val="0000CC"/>
              </a:solidFill>
            </a:endParaRPr>
          </a:p>
          <a:p>
            <a:pPr lvl="0">
              <a:buNone/>
            </a:pPr>
            <a:r>
              <a:rPr lang="id-ID" sz="4400" dirty="0" smtClean="0">
                <a:solidFill>
                  <a:srgbClr val="0000CC"/>
                </a:solidFill>
              </a:rPr>
              <a:t>Diketahui kumpulan premis berikut :</a:t>
            </a:r>
          </a:p>
          <a:p>
            <a:r>
              <a:rPr lang="id-ID" sz="4400" dirty="0" smtClean="0">
                <a:solidFill>
                  <a:srgbClr val="0000CC"/>
                </a:solidFill>
              </a:rPr>
              <a:t>Jika Andi menyukai bakso maka Susi rajin belajar</a:t>
            </a:r>
          </a:p>
          <a:p>
            <a:r>
              <a:rPr lang="id-ID" sz="4400" dirty="0" smtClean="0">
                <a:solidFill>
                  <a:srgbClr val="0000CC"/>
                </a:solidFill>
              </a:rPr>
              <a:t>Jika Susi rajin belajar maka Budi naik kelas</a:t>
            </a:r>
          </a:p>
          <a:p>
            <a:r>
              <a:rPr lang="id-ID" sz="4400" dirty="0" smtClean="0">
                <a:solidFill>
                  <a:srgbClr val="0000CC"/>
                </a:solidFill>
              </a:rPr>
              <a:t>Jika Budi naik kelas maka Tono mendapat hadiah</a:t>
            </a:r>
          </a:p>
          <a:p>
            <a:pPr>
              <a:buNone/>
            </a:pPr>
            <a:r>
              <a:rPr lang="id-ID" sz="4400" dirty="0" smtClean="0">
                <a:solidFill>
                  <a:srgbClr val="0000CC"/>
                </a:solidFill>
              </a:rPr>
              <a:t>Dengan aturan inferensi tentukan </a:t>
            </a:r>
          </a:p>
          <a:p>
            <a:pPr>
              <a:buNone/>
            </a:pPr>
            <a:r>
              <a:rPr lang="id-ID" sz="4400" dirty="0" smtClean="0">
                <a:solidFill>
                  <a:srgbClr val="0000CC"/>
                </a:solidFill>
              </a:rPr>
              <a:t>kesimpulanya ?</a:t>
            </a:r>
          </a:p>
        </p:txBody>
      </p:sp>
      <p:sp>
        <p:nvSpPr>
          <p:cNvPr id="6" name="Rectangle 5"/>
          <p:cNvSpPr/>
          <p:nvPr/>
        </p:nvSpPr>
        <p:spPr>
          <a:xfrm>
            <a:off x="342150" y="311987"/>
            <a:ext cx="5139548" cy="830997"/>
          </a:xfrm>
          <a:prstGeom prst="rect">
            <a:avLst/>
          </a:prstGeom>
          <a:noFill/>
        </p:spPr>
        <p:txBody>
          <a:bodyPr wrap="none" lIns="91440" tIns="45720" rIns="91440" bIns="45720">
            <a:spAutoFit/>
          </a:bodyPr>
          <a:lstStyle/>
          <a:p>
            <a:pPr algn="ctr"/>
            <a:r>
              <a:rPr lang="id-ID" sz="4800" b="1" cap="all" dirty="0" smtClean="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rPr>
              <a:t>Aturan inferensi</a:t>
            </a:r>
            <a:endParaRPr lang="en-US" sz="4800" b="1" cap="all" spc="0" dirty="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428736"/>
            <a:ext cx="8229600" cy="5143536"/>
          </a:xfrm>
        </p:spPr>
        <p:txBody>
          <a:bodyPr>
            <a:normAutofit/>
          </a:bodyPr>
          <a:lstStyle/>
          <a:p>
            <a:pPr marL="742950" indent="-742950">
              <a:buNone/>
            </a:pPr>
            <a:r>
              <a:rPr lang="id-ID" sz="3400" dirty="0" smtClean="0">
                <a:solidFill>
                  <a:srgbClr val="0000CC"/>
                </a:solidFill>
              </a:rPr>
              <a:t>Soal 2 : (3)</a:t>
            </a:r>
          </a:p>
          <a:p>
            <a:pPr marL="742950" indent="-742950">
              <a:buNone/>
            </a:pPr>
            <a:endParaRPr lang="id-ID" sz="3400" dirty="0" smtClean="0">
              <a:solidFill>
                <a:srgbClr val="0000CC"/>
              </a:solidFill>
            </a:endParaRPr>
          </a:p>
          <a:p>
            <a:pPr lvl="0">
              <a:buNone/>
            </a:pPr>
            <a:r>
              <a:rPr lang="id-ID" sz="3400" dirty="0" smtClean="0">
                <a:solidFill>
                  <a:srgbClr val="0000CC"/>
                </a:solidFill>
              </a:rPr>
              <a:t>Diketahui kumpulan premis berikut :</a:t>
            </a:r>
          </a:p>
          <a:p>
            <a:r>
              <a:rPr lang="id-ID" sz="3400" dirty="0" smtClean="0">
                <a:solidFill>
                  <a:srgbClr val="0000CC"/>
                </a:solidFill>
              </a:rPr>
              <a:t>Jika Farida datang maka Rita ikut</a:t>
            </a:r>
          </a:p>
          <a:p>
            <a:r>
              <a:rPr lang="id-ID" sz="3400" dirty="0" smtClean="0">
                <a:solidFill>
                  <a:srgbClr val="0000CC"/>
                </a:solidFill>
              </a:rPr>
              <a:t>Farida dan Komala datang</a:t>
            </a:r>
          </a:p>
          <a:p>
            <a:pPr>
              <a:buNone/>
            </a:pPr>
            <a:r>
              <a:rPr lang="id-ID" sz="3400" dirty="0" smtClean="0">
                <a:solidFill>
                  <a:srgbClr val="0000CC"/>
                </a:solidFill>
              </a:rPr>
              <a:t>Dengan aturan inferensi tentukan </a:t>
            </a:r>
          </a:p>
          <a:p>
            <a:pPr>
              <a:buNone/>
            </a:pPr>
            <a:r>
              <a:rPr lang="id-ID" sz="3400" dirty="0" smtClean="0">
                <a:solidFill>
                  <a:srgbClr val="0000CC"/>
                </a:solidFill>
              </a:rPr>
              <a:t>keimpulannya ?</a:t>
            </a:r>
          </a:p>
        </p:txBody>
      </p:sp>
      <p:sp>
        <p:nvSpPr>
          <p:cNvPr id="6" name="Rectangle 5"/>
          <p:cNvSpPr/>
          <p:nvPr/>
        </p:nvSpPr>
        <p:spPr>
          <a:xfrm>
            <a:off x="342150" y="311987"/>
            <a:ext cx="5139548" cy="830997"/>
          </a:xfrm>
          <a:prstGeom prst="rect">
            <a:avLst/>
          </a:prstGeom>
          <a:noFill/>
        </p:spPr>
        <p:txBody>
          <a:bodyPr wrap="none" lIns="91440" tIns="45720" rIns="91440" bIns="45720">
            <a:spAutoFit/>
          </a:bodyPr>
          <a:lstStyle/>
          <a:p>
            <a:pPr algn="ctr"/>
            <a:r>
              <a:rPr lang="id-ID" sz="4800" b="1" cap="all" dirty="0" smtClean="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rPr>
              <a:t>Aturan inferensi</a:t>
            </a:r>
            <a:endParaRPr lang="en-US" sz="4800" b="1" cap="all" spc="0" dirty="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428736"/>
            <a:ext cx="8229600" cy="5143536"/>
          </a:xfrm>
        </p:spPr>
        <p:txBody>
          <a:bodyPr>
            <a:normAutofit fontScale="92500" lnSpcReduction="20000"/>
          </a:bodyPr>
          <a:lstStyle/>
          <a:p>
            <a:pPr marL="742950" indent="-742950">
              <a:buNone/>
            </a:pPr>
            <a:r>
              <a:rPr lang="id-ID" sz="4300" dirty="0" smtClean="0">
                <a:solidFill>
                  <a:srgbClr val="0000CC"/>
                </a:solidFill>
              </a:rPr>
              <a:t>Soal 3 : (6)</a:t>
            </a:r>
          </a:p>
          <a:p>
            <a:pPr lvl="0">
              <a:buNone/>
            </a:pPr>
            <a:endParaRPr lang="id-ID" sz="2400" dirty="0" smtClean="0">
              <a:solidFill>
                <a:srgbClr val="0000CC"/>
              </a:solidFill>
            </a:endParaRPr>
          </a:p>
          <a:p>
            <a:pPr lvl="0">
              <a:buNone/>
            </a:pPr>
            <a:r>
              <a:rPr lang="id-ID" sz="4000" dirty="0" smtClean="0">
                <a:solidFill>
                  <a:srgbClr val="0000CC"/>
                </a:solidFill>
              </a:rPr>
              <a:t>Diketahui kumpulan premis berikut :</a:t>
            </a:r>
          </a:p>
          <a:p>
            <a:r>
              <a:rPr lang="id-ID" sz="4000" dirty="0" smtClean="0">
                <a:solidFill>
                  <a:srgbClr val="0000CC"/>
                </a:solidFill>
              </a:rPr>
              <a:t>Jika Nurida pergi kemah ke gunung gede atau Aryanti tidak ada di rumah maka Hasanah tidak akan pergi ke luar rumah dan Inneke akan setia menemani, ternyata Hasanah pergi ke luar rumah</a:t>
            </a:r>
          </a:p>
          <a:p>
            <a:pPr>
              <a:buNone/>
            </a:pPr>
            <a:r>
              <a:rPr lang="id-ID" sz="4000" dirty="0" smtClean="0">
                <a:solidFill>
                  <a:srgbClr val="0000CC"/>
                </a:solidFill>
              </a:rPr>
              <a:t>Dengan aturan inferensi tentukan</a:t>
            </a:r>
          </a:p>
          <a:p>
            <a:pPr>
              <a:buNone/>
            </a:pPr>
            <a:r>
              <a:rPr lang="id-ID" sz="4000" dirty="0" smtClean="0">
                <a:solidFill>
                  <a:srgbClr val="0000CC"/>
                </a:solidFill>
              </a:rPr>
              <a:t>kesimpulannya ?</a:t>
            </a:r>
            <a:endParaRPr lang="id-ID" sz="4000" dirty="0">
              <a:solidFill>
                <a:srgbClr val="0000CC"/>
              </a:solidFill>
            </a:endParaRPr>
          </a:p>
        </p:txBody>
      </p:sp>
      <p:sp>
        <p:nvSpPr>
          <p:cNvPr id="6" name="Rectangle 5"/>
          <p:cNvSpPr/>
          <p:nvPr/>
        </p:nvSpPr>
        <p:spPr>
          <a:xfrm>
            <a:off x="342150" y="311987"/>
            <a:ext cx="5139548" cy="830997"/>
          </a:xfrm>
          <a:prstGeom prst="rect">
            <a:avLst/>
          </a:prstGeom>
          <a:noFill/>
        </p:spPr>
        <p:txBody>
          <a:bodyPr wrap="none" lIns="91440" tIns="45720" rIns="91440" bIns="45720">
            <a:spAutoFit/>
          </a:bodyPr>
          <a:lstStyle/>
          <a:p>
            <a:pPr algn="ctr"/>
            <a:r>
              <a:rPr lang="id-ID" sz="4800" b="1" cap="all" dirty="0" smtClean="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rPr>
              <a:t>Aturan inferensi</a:t>
            </a:r>
            <a:endParaRPr lang="en-US" sz="4800" b="1" cap="all" spc="0" dirty="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428736"/>
            <a:ext cx="8229600" cy="5143536"/>
          </a:xfrm>
        </p:spPr>
        <p:txBody>
          <a:bodyPr>
            <a:normAutofit fontScale="70000" lnSpcReduction="20000"/>
          </a:bodyPr>
          <a:lstStyle/>
          <a:p>
            <a:pPr marL="742950" indent="-742950">
              <a:buNone/>
            </a:pPr>
            <a:r>
              <a:rPr lang="id-ID" sz="4300" dirty="0" smtClean="0">
                <a:solidFill>
                  <a:srgbClr val="0000CC"/>
                </a:solidFill>
              </a:rPr>
              <a:t>Soal 4 : (10)</a:t>
            </a:r>
          </a:p>
          <a:p>
            <a:pPr lvl="0">
              <a:buNone/>
            </a:pPr>
            <a:r>
              <a:rPr lang="id-ID" sz="4000" dirty="0" smtClean="0">
                <a:solidFill>
                  <a:srgbClr val="0000CC"/>
                </a:solidFill>
              </a:rPr>
              <a:t>Diketahui kumpulan premis berikut :</a:t>
            </a:r>
          </a:p>
          <a:p>
            <a:r>
              <a:rPr lang="id-ID" sz="4000" dirty="0" smtClean="0">
                <a:solidFill>
                  <a:srgbClr val="0000CC"/>
                </a:solidFill>
              </a:rPr>
              <a:t>Jika korupsi merajalela atau persediaan minyakbumi habis, maka jika pendapatan negara tidak dapat diatasi maka negara akan mengalami resesi</a:t>
            </a:r>
          </a:p>
          <a:p>
            <a:r>
              <a:rPr lang="id-ID" sz="4000" dirty="0" smtClean="0">
                <a:solidFill>
                  <a:srgbClr val="0000CC"/>
                </a:solidFill>
              </a:rPr>
              <a:t>Ternyata pendapatan negara tak dapat diatasi</a:t>
            </a:r>
          </a:p>
          <a:p>
            <a:r>
              <a:rPr lang="id-ID" sz="4000" dirty="0" smtClean="0">
                <a:solidFill>
                  <a:srgbClr val="0000CC"/>
                </a:solidFill>
              </a:rPr>
              <a:t>Jika persediaan minyak bumi habis maka negara kehilangan devisa</a:t>
            </a:r>
          </a:p>
          <a:p>
            <a:r>
              <a:rPr lang="id-ID" sz="4000" dirty="0" smtClean="0">
                <a:solidFill>
                  <a:srgbClr val="0000CC"/>
                </a:solidFill>
              </a:rPr>
              <a:t>Jika negara kehilangan devisa maka korupsi merajalela atau persediaan minyak bumi habis</a:t>
            </a:r>
          </a:p>
          <a:p>
            <a:r>
              <a:rPr lang="id-ID" sz="4000" dirty="0" smtClean="0">
                <a:solidFill>
                  <a:srgbClr val="0000CC"/>
                </a:solidFill>
              </a:rPr>
              <a:t>Persediaan minyak bumi habis</a:t>
            </a:r>
          </a:p>
          <a:p>
            <a:pPr>
              <a:buNone/>
            </a:pPr>
            <a:r>
              <a:rPr lang="id-ID" sz="4000" dirty="0" smtClean="0">
                <a:solidFill>
                  <a:srgbClr val="0000CC"/>
                </a:solidFill>
              </a:rPr>
              <a:t>Dengan aturan inferensi tentukan kesimpulannya ?</a:t>
            </a:r>
            <a:endParaRPr lang="id-ID" sz="4000" dirty="0">
              <a:solidFill>
                <a:srgbClr val="0000CC"/>
              </a:solidFill>
            </a:endParaRPr>
          </a:p>
        </p:txBody>
      </p:sp>
      <p:sp>
        <p:nvSpPr>
          <p:cNvPr id="6" name="Rectangle 5"/>
          <p:cNvSpPr/>
          <p:nvPr/>
        </p:nvSpPr>
        <p:spPr>
          <a:xfrm>
            <a:off x="342150" y="311987"/>
            <a:ext cx="5139548" cy="830997"/>
          </a:xfrm>
          <a:prstGeom prst="rect">
            <a:avLst/>
          </a:prstGeom>
          <a:noFill/>
        </p:spPr>
        <p:txBody>
          <a:bodyPr wrap="none" lIns="91440" tIns="45720" rIns="91440" bIns="45720">
            <a:spAutoFit/>
          </a:bodyPr>
          <a:lstStyle/>
          <a:p>
            <a:pPr algn="ctr"/>
            <a:r>
              <a:rPr lang="id-ID" sz="4800" b="1" cap="all" dirty="0" smtClean="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rPr>
              <a:t>Aturan inferensi</a:t>
            </a:r>
            <a:endParaRPr lang="en-US" sz="4800" b="1" cap="all" spc="0" dirty="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428736"/>
            <a:ext cx="8229600" cy="5143536"/>
          </a:xfrm>
        </p:spPr>
        <p:txBody>
          <a:bodyPr>
            <a:normAutofit/>
          </a:bodyPr>
          <a:lstStyle/>
          <a:p>
            <a:pPr marL="742950" indent="-742950">
              <a:buNone/>
            </a:pPr>
            <a:r>
              <a:rPr lang="id-ID" sz="4300" dirty="0" smtClean="0">
                <a:solidFill>
                  <a:srgbClr val="0000CC"/>
                </a:solidFill>
              </a:rPr>
              <a:t>Soal 5 : (1)</a:t>
            </a:r>
          </a:p>
          <a:p>
            <a:pPr lvl="0">
              <a:buNone/>
            </a:pPr>
            <a:r>
              <a:rPr lang="id-ID" sz="4000" dirty="0" smtClean="0">
                <a:solidFill>
                  <a:srgbClr val="0000CC"/>
                </a:solidFill>
              </a:rPr>
              <a:t>Diketahui kumpulan premis berikut :</a:t>
            </a:r>
          </a:p>
          <a:p>
            <a:pPr>
              <a:buNone/>
            </a:pPr>
            <a:r>
              <a:rPr lang="id-ID" sz="4000" i="1" dirty="0" smtClean="0">
                <a:solidFill>
                  <a:srgbClr val="0000CC"/>
                </a:solidFill>
              </a:rPr>
              <a:t>(p</a:t>
            </a:r>
            <a:r>
              <a:rPr lang="id-ID" sz="4000" i="1" dirty="0" smtClean="0">
                <a:solidFill>
                  <a:srgbClr val="0000CC"/>
                </a:solidFill>
                <a:sym typeface="Symbol"/>
              </a:rPr>
              <a:t>q</a:t>
            </a:r>
            <a:r>
              <a:rPr lang="id-ID" sz="4000" i="1" dirty="0" smtClean="0">
                <a:solidFill>
                  <a:srgbClr val="0000CC"/>
                </a:solidFill>
              </a:rPr>
              <a:t>)</a:t>
            </a:r>
            <a:r>
              <a:rPr lang="id-ID" sz="4000" i="1" dirty="0" smtClean="0">
                <a:solidFill>
                  <a:srgbClr val="0000CC"/>
                </a:solidFill>
                <a:sym typeface="Symbol"/>
              </a:rPr>
              <a:t>(sr), s, qr, t(pq)</a:t>
            </a:r>
          </a:p>
          <a:p>
            <a:pPr>
              <a:buNone/>
            </a:pPr>
            <a:r>
              <a:rPr lang="id-ID" sz="4000" i="1" dirty="0" smtClean="0">
                <a:solidFill>
                  <a:srgbClr val="0000CC"/>
                </a:solidFill>
                <a:sym typeface="Symbol"/>
              </a:rPr>
              <a:t>dan q</a:t>
            </a:r>
            <a:endParaRPr lang="id-ID" sz="4000" i="1" dirty="0" smtClean="0">
              <a:solidFill>
                <a:srgbClr val="0000CC"/>
              </a:solidFill>
            </a:endParaRPr>
          </a:p>
          <a:p>
            <a:pPr>
              <a:buNone/>
            </a:pPr>
            <a:r>
              <a:rPr lang="id-ID" sz="4000" dirty="0" smtClean="0">
                <a:solidFill>
                  <a:srgbClr val="0000CC"/>
                </a:solidFill>
              </a:rPr>
              <a:t>Dengan aturan inferensi tentukan </a:t>
            </a:r>
          </a:p>
          <a:p>
            <a:pPr>
              <a:buNone/>
            </a:pPr>
            <a:r>
              <a:rPr lang="id-ID" sz="4000" dirty="0" smtClean="0">
                <a:solidFill>
                  <a:srgbClr val="0000CC"/>
                </a:solidFill>
              </a:rPr>
              <a:t>kesimpulannya ?</a:t>
            </a:r>
            <a:endParaRPr lang="id-ID" sz="4000" dirty="0">
              <a:solidFill>
                <a:srgbClr val="0000CC"/>
              </a:solidFill>
            </a:endParaRPr>
          </a:p>
        </p:txBody>
      </p:sp>
      <p:sp>
        <p:nvSpPr>
          <p:cNvPr id="6" name="Rectangle 5"/>
          <p:cNvSpPr/>
          <p:nvPr/>
        </p:nvSpPr>
        <p:spPr>
          <a:xfrm>
            <a:off x="342150" y="311987"/>
            <a:ext cx="5139548" cy="830997"/>
          </a:xfrm>
          <a:prstGeom prst="rect">
            <a:avLst/>
          </a:prstGeom>
          <a:noFill/>
        </p:spPr>
        <p:txBody>
          <a:bodyPr wrap="none" lIns="91440" tIns="45720" rIns="91440" bIns="45720">
            <a:spAutoFit/>
          </a:bodyPr>
          <a:lstStyle/>
          <a:p>
            <a:pPr algn="ctr"/>
            <a:r>
              <a:rPr lang="id-ID" sz="4800" b="1" cap="all" dirty="0" smtClean="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rPr>
              <a:t>Aturan inferensi</a:t>
            </a:r>
            <a:endParaRPr lang="en-US" sz="4800" b="1" cap="all" spc="0" dirty="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428736"/>
            <a:ext cx="8229600" cy="5143536"/>
          </a:xfrm>
        </p:spPr>
        <p:txBody>
          <a:bodyPr>
            <a:normAutofit/>
          </a:bodyPr>
          <a:lstStyle/>
          <a:p>
            <a:pPr marL="742950" indent="-742950">
              <a:buNone/>
            </a:pPr>
            <a:r>
              <a:rPr lang="id-ID" sz="4300" dirty="0" smtClean="0">
                <a:solidFill>
                  <a:srgbClr val="0000CC"/>
                </a:solidFill>
              </a:rPr>
              <a:t>Soal 6 : (2)</a:t>
            </a:r>
          </a:p>
          <a:p>
            <a:pPr lvl="0">
              <a:buNone/>
            </a:pPr>
            <a:r>
              <a:rPr lang="id-ID" sz="4000" dirty="0" smtClean="0">
                <a:solidFill>
                  <a:srgbClr val="0000CC"/>
                </a:solidFill>
              </a:rPr>
              <a:t>Diketahui kumpulan premis berikut :</a:t>
            </a:r>
          </a:p>
          <a:p>
            <a:pPr>
              <a:buNone/>
            </a:pPr>
            <a:r>
              <a:rPr lang="id-ID" sz="4000" i="1" dirty="0" smtClean="0">
                <a:solidFill>
                  <a:srgbClr val="0000CC"/>
                </a:solidFill>
              </a:rPr>
              <a:t>(p</a:t>
            </a:r>
            <a:r>
              <a:rPr lang="id-ID" sz="4000" i="1" dirty="0" smtClean="0">
                <a:solidFill>
                  <a:srgbClr val="0000CC"/>
                </a:solidFill>
                <a:sym typeface="Symbol"/>
              </a:rPr>
              <a:t>q), </a:t>
            </a:r>
            <a:r>
              <a:rPr lang="id-ID" sz="4000" i="1" dirty="0" smtClean="0">
                <a:solidFill>
                  <a:srgbClr val="0000CC"/>
                </a:solidFill>
              </a:rPr>
              <a:t>(q</a:t>
            </a:r>
            <a:r>
              <a:rPr lang="id-ID" sz="4000" i="1" dirty="0" smtClean="0">
                <a:solidFill>
                  <a:srgbClr val="0000CC"/>
                </a:solidFill>
                <a:sym typeface="Symbol"/>
              </a:rPr>
              <a:t>r), (ps), dan r</a:t>
            </a:r>
            <a:endParaRPr lang="id-ID" sz="4000" i="1" dirty="0" smtClean="0">
              <a:solidFill>
                <a:srgbClr val="0000CC"/>
              </a:solidFill>
            </a:endParaRPr>
          </a:p>
          <a:p>
            <a:pPr>
              <a:buNone/>
            </a:pPr>
            <a:r>
              <a:rPr lang="id-ID" sz="4000" dirty="0" smtClean="0">
                <a:solidFill>
                  <a:srgbClr val="0000CC"/>
                </a:solidFill>
              </a:rPr>
              <a:t>Dengan aturan inferensi tentukan </a:t>
            </a:r>
          </a:p>
          <a:p>
            <a:pPr>
              <a:buNone/>
            </a:pPr>
            <a:r>
              <a:rPr lang="id-ID" sz="4000" dirty="0" smtClean="0">
                <a:solidFill>
                  <a:srgbClr val="0000CC"/>
                </a:solidFill>
              </a:rPr>
              <a:t>kesimpulannya ?</a:t>
            </a:r>
            <a:endParaRPr lang="id-ID" sz="4000" dirty="0">
              <a:solidFill>
                <a:srgbClr val="0000CC"/>
              </a:solidFill>
            </a:endParaRPr>
          </a:p>
        </p:txBody>
      </p:sp>
      <p:sp>
        <p:nvSpPr>
          <p:cNvPr id="6" name="Rectangle 5"/>
          <p:cNvSpPr/>
          <p:nvPr/>
        </p:nvSpPr>
        <p:spPr>
          <a:xfrm>
            <a:off x="342150" y="311987"/>
            <a:ext cx="5139548" cy="830997"/>
          </a:xfrm>
          <a:prstGeom prst="rect">
            <a:avLst/>
          </a:prstGeom>
          <a:noFill/>
        </p:spPr>
        <p:txBody>
          <a:bodyPr wrap="none" lIns="91440" tIns="45720" rIns="91440" bIns="45720">
            <a:spAutoFit/>
          </a:bodyPr>
          <a:lstStyle/>
          <a:p>
            <a:pPr algn="ctr"/>
            <a:r>
              <a:rPr lang="id-ID" sz="4800" b="1" cap="all" dirty="0" smtClean="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rPr>
              <a:t>Aturan inferensi</a:t>
            </a:r>
            <a:endParaRPr lang="en-US" sz="4800" b="1" cap="all" spc="0" dirty="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428736"/>
            <a:ext cx="8229600" cy="5143536"/>
          </a:xfrm>
        </p:spPr>
        <p:txBody>
          <a:bodyPr>
            <a:normAutofit/>
          </a:bodyPr>
          <a:lstStyle/>
          <a:p>
            <a:pPr marL="742950" indent="-742950">
              <a:buNone/>
            </a:pPr>
            <a:r>
              <a:rPr lang="id-ID" sz="4300" dirty="0" smtClean="0">
                <a:solidFill>
                  <a:srgbClr val="0000CC"/>
                </a:solidFill>
              </a:rPr>
              <a:t>Soal 7 : (4)</a:t>
            </a:r>
          </a:p>
          <a:p>
            <a:pPr lvl="0">
              <a:buNone/>
            </a:pPr>
            <a:r>
              <a:rPr lang="id-ID" sz="4000" dirty="0" smtClean="0">
                <a:solidFill>
                  <a:srgbClr val="0000CC"/>
                </a:solidFill>
              </a:rPr>
              <a:t>Diketahui kumpulan premis berikut :</a:t>
            </a:r>
          </a:p>
          <a:p>
            <a:pPr>
              <a:buNone/>
            </a:pPr>
            <a:r>
              <a:rPr lang="id-ID" sz="4000" i="1" dirty="0" smtClean="0">
                <a:solidFill>
                  <a:srgbClr val="0000CC"/>
                </a:solidFill>
              </a:rPr>
              <a:t>(p</a:t>
            </a:r>
            <a:r>
              <a:rPr lang="id-ID" sz="4000" i="1" dirty="0" smtClean="0">
                <a:solidFill>
                  <a:srgbClr val="0000CC"/>
                </a:solidFill>
                <a:sym typeface="Symbol"/>
              </a:rPr>
              <a:t>q)r, </a:t>
            </a:r>
            <a:r>
              <a:rPr lang="id-ID" sz="4000" i="1" dirty="0" smtClean="0">
                <a:solidFill>
                  <a:srgbClr val="0000CC"/>
                </a:solidFill>
              </a:rPr>
              <a:t>(p</a:t>
            </a:r>
            <a:r>
              <a:rPr lang="id-ID" sz="4000" i="1" dirty="0" smtClean="0">
                <a:solidFill>
                  <a:srgbClr val="0000CC"/>
                </a:solidFill>
                <a:sym typeface="Symbol"/>
              </a:rPr>
              <a:t>s), dan (qt)</a:t>
            </a:r>
            <a:endParaRPr lang="id-ID" sz="4000" i="1" dirty="0" smtClean="0">
              <a:solidFill>
                <a:srgbClr val="0000CC"/>
              </a:solidFill>
            </a:endParaRPr>
          </a:p>
          <a:p>
            <a:pPr>
              <a:buNone/>
            </a:pPr>
            <a:r>
              <a:rPr lang="id-ID" sz="4000" dirty="0" smtClean="0">
                <a:solidFill>
                  <a:srgbClr val="0000CC"/>
                </a:solidFill>
              </a:rPr>
              <a:t>Dengan aturan inferensi tentukan </a:t>
            </a:r>
          </a:p>
          <a:p>
            <a:pPr>
              <a:buNone/>
            </a:pPr>
            <a:r>
              <a:rPr lang="id-ID" sz="4000" dirty="0" smtClean="0">
                <a:solidFill>
                  <a:srgbClr val="0000CC"/>
                </a:solidFill>
              </a:rPr>
              <a:t>kesimpulannya ?</a:t>
            </a:r>
            <a:endParaRPr lang="id-ID" sz="4000" dirty="0">
              <a:solidFill>
                <a:srgbClr val="0000CC"/>
              </a:solidFill>
            </a:endParaRPr>
          </a:p>
        </p:txBody>
      </p:sp>
      <p:sp>
        <p:nvSpPr>
          <p:cNvPr id="6" name="Rectangle 5"/>
          <p:cNvSpPr/>
          <p:nvPr/>
        </p:nvSpPr>
        <p:spPr>
          <a:xfrm>
            <a:off x="342150" y="311987"/>
            <a:ext cx="5139548" cy="830997"/>
          </a:xfrm>
          <a:prstGeom prst="rect">
            <a:avLst/>
          </a:prstGeom>
          <a:noFill/>
        </p:spPr>
        <p:txBody>
          <a:bodyPr wrap="none" lIns="91440" tIns="45720" rIns="91440" bIns="45720">
            <a:spAutoFit/>
          </a:bodyPr>
          <a:lstStyle/>
          <a:p>
            <a:pPr algn="ctr"/>
            <a:r>
              <a:rPr lang="id-ID" sz="4800" b="1" cap="all" dirty="0" smtClean="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rPr>
              <a:t>Aturan inferensi</a:t>
            </a:r>
            <a:endParaRPr lang="en-US" sz="4800" b="1" cap="all" spc="0" dirty="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428736"/>
            <a:ext cx="8229600" cy="5143536"/>
          </a:xfrm>
        </p:spPr>
        <p:txBody>
          <a:bodyPr>
            <a:normAutofit/>
          </a:bodyPr>
          <a:lstStyle/>
          <a:p>
            <a:pPr marL="742950" indent="-742950">
              <a:buNone/>
            </a:pPr>
            <a:r>
              <a:rPr lang="id-ID" sz="4300" dirty="0" smtClean="0">
                <a:solidFill>
                  <a:srgbClr val="0000CC"/>
                </a:solidFill>
              </a:rPr>
              <a:t>Soal 8 : (7)</a:t>
            </a:r>
          </a:p>
          <a:p>
            <a:pPr lvl="0">
              <a:buNone/>
            </a:pPr>
            <a:r>
              <a:rPr lang="id-ID" sz="4000" dirty="0" smtClean="0">
                <a:solidFill>
                  <a:srgbClr val="0000CC"/>
                </a:solidFill>
              </a:rPr>
              <a:t>Diketahui kumpulan premis berikut :</a:t>
            </a:r>
          </a:p>
          <a:p>
            <a:pPr>
              <a:buNone/>
            </a:pPr>
            <a:r>
              <a:rPr lang="id-ID" sz="4000" i="1" dirty="0" smtClean="0">
                <a:solidFill>
                  <a:srgbClr val="0000CC"/>
                </a:solidFill>
              </a:rPr>
              <a:t>(p</a:t>
            </a:r>
            <a:r>
              <a:rPr lang="id-ID" sz="4000" i="1" dirty="0" smtClean="0">
                <a:solidFill>
                  <a:srgbClr val="0000CC"/>
                </a:solidFill>
                <a:sym typeface="Symbol"/>
              </a:rPr>
              <a:t>  q)r, </a:t>
            </a:r>
            <a:r>
              <a:rPr lang="id-ID" sz="4000" i="1" dirty="0" smtClean="0">
                <a:solidFill>
                  <a:srgbClr val="0000CC"/>
                </a:solidFill>
              </a:rPr>
              <a:t>(p</a:t>
            </a:r>
            <a:r>
              <a:rPr lang="id-ID" sz="4000" i="1" dirty="0" smtClean="0">
                <a:solidFill>
                  <a:srgbClr val="0000CC"/>
                </a:solidFill>
                <a:sym typeface="Symbol"/>
              </a:rPr>
              <a:t>s), dan (qt)</a:t>
            </a:r>
            <a:endParaRPr lang="id-ID" sz="4000" i="1" dirty="0" smtClean="0">
              <a:solidFill>
                <a:srgbClr val="0000CC"/>
              </a:solidFill>
            </a:endParaRPr>
          </a:p>
          <a:p>
            <a:pPr>
              <a:buNone/>
            </a:pPr>
            <a:r>
              <a:rPr lang="id-ID" sz="4000" dirty="0" smtClean="0">
                <a:solidFill>
                  <a:srgbClr val="0000CC"/>
                </a:solidFill>
              </a:rPr>
              <a:t>Dengan aturan inferensi tentukan </a:t>
            </a:r>
          </a:p>
          <a:p>
            <a:pPr>
              <a:buNone/>
            </a:pPr>
            <a:r>
              <a:rPr lang="id-ID" sz="4000" dirty="0" smtClean="0">
                <a:solidFill>
                  <a:srgbClr val="0000CC"/>
                </a:solidFill>
              </a:rPr>
              <a:t>kesimpulannya ?</a:t>
            </a:r>
            <a:endParaRPr lang="id-ID" sz="4000" dirty="0">
              <a:solidFill>
                <a:srgbClr val="0000CC"/>
              </a:solidFill>
            </a:endParaRPr>
          </a:p>
        </p:txBody>
      </p:sp>
      <p:sp>
        <p:nvSpPr>
          <p:cNvPr id="6" name="Rectangle 5"/>
          <p:cNvSpPr/>
          <p:nvPr/>
        </p:nvSpPr>
        <p:spPr>
          <a:xfrm>
            <a:off x="342150" y="311987"/>
            <a:ext cx="5139548" cy="830997"/>
          </a:xfrm>
          <a:prstGeom prst="rect">
            <a:avLst/>
          </a:prstGeom>
          <a:noFill/>
        </p:spPr>
        <p:txBody>
          <a:bodyPr wrap="none" lIns="91440" tIns="45720" rIns="91440" bIns="45720">
            <a:spAutoFit/>
          </a:bodyPr>
          <a:lstStyle/>
          <a:p>
            <a:pPr algn="ctr"/>
            <a:r>
              <a:rPr lang="id-ID" sz="4800" b="1" cap="all" dirty="0" smtClean="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rPr>
              <a:t>Aturan inferensi</a:t>
            </a:r>
            <a:endParaRPr lang="en-US" sz="4800" b="1" cap="all" spc="0" dirty="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428736"/>
            <a:ext cx="8229600" cy="5143536"/>
          </a:xfrm>
        </p:spPr>
        <p:txBody>
          <a:bodyPr>
            <a:normAutofit/>
          </a:bodyPr>
          <a:lstStyle/>
          <a:p>
            <a:pPr marL="742950" indent="-742950">
              <a:buNone/>
            </a:pPr>
            <a:r>
              <a:rPr lang="id-ID" sz="4300" dirty="0" smtClean="0">
                <a:solidFill>
                  <a:srgbClr val="0000CC"/>
                </a:solidFill>
              </a:rPr>
              <a:t>Soal 9 : (8)</a:t>
            </a:r>
          </a:p>
          <a:p>
            <a:pPr lvl="0">
              <a:buNone/>
            </a:pPr>
            <a:r>
              <a:rPr lang="id-ID" sz="4000" dirty="0" smtClean="0">
                <a:solidFill>
                  <a:srgbClr val="0000CC"/>
                </a:solidFill>
              </a:rPr>
              <a:t>Diketahui kumpulan premis berikut :</a:t>
            </a:r>
          </a:p>
          <a:p>
            <a:pPr>
              <a:buNone/>
            </a:pPr>
            <a:r>
              <a:rPr lang="id-ID" sz="4000" i="1" dirty="0" smtClean="0">
                <a:solidFill>
                  <a:srgbClr val="0000CC"/>
                </a:solidFill>
              </a:rPr>
              <a:t>(q</a:t>
            </a:r>
            <a:r>
              <a:rPr lang="id-ID" sz="4000" i="1" dirty="0" smtClean="0">
                <a:solidFill>
                  <a:srgbClr val="0000CC"/>
                </a:solidFill>
                <a:sym typeface="Symbol"/>
              </a:rPr>
              <a:t> p), </a:t>
            </a:r>
            <a:r>
              <a:rPr lang="id-ID" sz="4000" i="1" dirty="0" smtClean="0">
                <a:solidFill>
                  <a:srgbClr val="0000CC"/>
                </a:solidFill>
              </a:rPr>
              <a:t>(p</a:t>
            </a:r>
            <a:r>
              <a:rPr lang="id-ID" sz="4000" i="1" dirty="0" smtClean="0">
                <a:solidFill>
                  <a:srgbClr val="0000CC"/>
                </a:solidFill>
                <a:sym typeface="Symbol"/>
              </a:rPr>
              <a:t>r), </a:t>
            </a:r>
            <a:r>
              <a:rPr lang="id-ID" sz="4000" i="1" dirty="0" smtClean="0">
                <a:solidFill>
                  <a:srgbClr val="0000CC"/>
                </a:solidFill>
              </a:rPr>
              <a:t>(p</a:t>
            </a:r>
            <a:r>
              <a:rPr lang="id-ID" sz="4000" i="1" dirty="0" smtClean="0">
                <a:solidFill>
                  <a:srgbClr val="0000CC"/>
                </a:solidFill>
                <a:sym typeface="Symbol"/>
              </a:rPr>
              <a:t>s), </a:t>
            </a:r>
            <a:r>
              <a:rPr lang="id-ID" sz="4000" i="1" dirty="0" smtClean="0">
                <a:solidFill>
                  <a:srgbClr val="0000CC"/>
                </a:solidFill>
              </a:rPr>
              <a:t>(</a:t>
            </a:r>
            <a:r>
              <a:rPr lang="id-ID" sz="4000" i="1" dirty="0" smtClean="0">
                <a:solidFill>
                  <a:srgbClr val="0000CC"/>
                </a:solidFill>
                <a:sym typeface="Symbol"/>
              </a:rPr>
              <a:t></a:t>
            </a:r>
            <a:r>
              <a:rPr lang="id-ID" sz="4000" i="1" dirty="0" smtClean="0">
                <a:solidFill>
                  <a:srgbClr val="0000CC"/>
                </a:solidFill>
              </a:rPr>
              <a:t>s</a:t>
            </a:r>
            <a:r>
              <a:rPr lang="id-ID" sz="4000" i="1" dirty="0" smtClean="0">
                <a:solidFill>
                  <a:srgbClr val="0000CC"/>
                </a:solidFill>
                <a:sym typeface="Symbol"/>
              </a:rPr>
              <a:t>) dan (pq)</a:t>
            </a:r>
            <a:endParaRPr lang="id-ID" sz="4000" i="1" dirty="0" smtClean="0">
              <a:solidFill>
                <a:srgbClr val="0000CC"/>
              </a:solidFill>
            </a:endParaRPr>
          </a:p>
          <a:p>
            <a:pPr>
              <a:buNone/>
            </a:pPr>
            <a:r>
              <a:rPr lang="id-ID" sz="4000" dirty="0" smtClean="0">
                <a:solidFill>
                  <a:srgbClr val="0000CC"/>
                </a:solidFill>
              </a:rPr>
              <a:t>Dengan aturan inferensi tentukan </a:t>
            </a:r>
          </a:p>
          <a:p>
            <a:pPr>
              <a:buNone/>
            </a:pPr>
            <a:r>
              <a:rPr lang="id-ID" sz="4000" dirty="0" smtClean="0">
                <a:solidFill>
                  <a:srgbClr val="0000CC"/>
                </a:solidFill>
              </a:rPr>
              <a:t>kesimpulannya ?</a:t>
            </a:r>
            <a:endParaRPr lang="id-ID" sz="4000" dirty="0">
              <a:solidFill>
                <a:srgbClr val="0000CC"/>
              </a:solidFill>
            </a:endParaRPr>
          </a:p>
        </p:txBody>
      </p:sp>
      <p:sp>
        <p:nvSpPr>
          <p:cNvPr id="6" name="Rectangle 5"/>
          <p:cNvSpPr/>
          <p:nvPr/>
        </p:nvSpPr>
        <p:spPr>
          <a:xfrm>
            <a:off x="342150" y="311987"/>
            <a:ext cx="5139548" cy="830997"/>
          </a:xfrm>
          <a:prstGeom prst="rect">
            <a:avLst/>
          </a:prstGeom>
          <a:noFill/>
        </p:spPr>
        <p:txBody>
          <a:bodyPr wrap="none" lIns="91440" tIns="45720" rIns="91440" bIns="45720">
            <a:spAutoFit/>
          </a:bodyPr>
          <a:lstStyle/>
          <a:p>
            <a:pPr algn="ctr"/>
            <a:r>
              <a:rPr lang="id-ID" sz="4800" b="1" cap="all" dirty="0" smtClean="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rPr>
              <a:t>Aturan inferensi</a:t>
            </a:r>
            <a:endParaRPr lang="en-US" sz="4800" b="1" cap="all" spc="0" dirty="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5143536"/>
          </a:xfrm>
        </p:spPr>
        <p:txBody>
          <a:bodyPr>
            <a:normAutofit/>
          </a:bodyPr>
          <a:lstStyle/>
          <a:p>
            <a:r>
              <a:rPr lang="id-ID" sz="4400" dirty="0" smtClean="0">
                <a:solidFill>
                  <a:srgbClr val="0000CC"/>
                </a:solidFill>
              </a:rPr>
              <a:t>Aturan Inferensi adalah aturan untuk membuktikan atau menentukan kesimpulan dari premis-premis yang diketahui</a:t>
            </a:r>
            <a:endParaRPr lang="id-ID" sz="4400" b="1" dirty="0" smtClean="0">
              <a:solidFill>
                <a:srgbClr val="FFFF00"/>
              </a:solidFill>
            </a:endParaRPr>
          </a:p>
          <a:p>
            <a:r>
              <a:rPr lang="id-ID" sz="4400" dirty="0" smtClean="0">
                <a:solidFill>
                  <a:srgbClr val="0000CC"/>
                </a:solidFill>
              </a:rPr>
              <a:t>Apa bedanya dengan Tabel Kebenaran ?</a:t>
            </a:r>
            <a:endParaRPr lang="id-ID" sz="4400" b="1" u="sng" dirty="0" smtClean="0">
              <a:solidFill>
                <a:srgbClr val="FF0000"/>
              </a:solidFill>
            </a:endParaRPr>
          </a:p>
        </p:txBody>
      </p:sp>
      <p:sp>
        <p:nvSpPr>
          <p:cNvPr id="6" name="Rectangle 5"/>
          <p:cNvSpPr/>
          <p:nvPr/>
        </p:nvSpPr>
        <p:spPr>
          <a:xfrm>
            <a:off x="342150" y="311987"/>
            <a:ext cx="5139548" cy="830997"/>
          </a:xfrm>
          <a:prstGeom prst="rect">
            <a:avLst/>
          </a:prstGeom>
          <a:noFill/>
        </p:spPr>
        <p:txBody>
          <a:bodyPr wrap="none" lIns="91440" tIns="45720" rIns="91440" bIns="45720">
            <a:spAutoFit/>
          </a:bodyPr>
          <a:lstStyle/>
          <a:p>
            <a:pPr algn="ctr"/>
            <a:r>
              <a:rPr lang="id-ID" sz="4800" b="1" cap="all" dirty="0" smtClean="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rPr>
              <a:t>Aturan inferensi</a:t>
            </a:r>
            <a:endParaRPr lang="en-US" sz="4800" b="1" cap="all" spc="0" dirty="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428736"/>
            <a:ext cx="8229600" cy="5143536"/>
          </a:xfrm>
        </p:spPr>
        <p:txBody>
          <a:bodyPr>
            <a:normAutofit/>
          </a:bodyPr>
          <a:lstStyle/>
          <a:p>
            <a:pPr marL="742950" indent="-742950">
              <a:buNone/>
            </a:pPr>
            <a:r>
              <a:rPr lang="id-ID" sz="4300" dirty="0" smtClean="0">
                <a:solidFill>
                  <a:srgbClr val="0000CC"/>
                </a:solidFill>
              </a:rPr>
              <a:t>Soal 10 : (9)</a:t>
            </a:r>
          </a:p>
          <a:p>
            <a:pPr lvl="0">
              <a:buNone/>
            </a:pPr>
            <a:r>
              <a:rPr lang="id-ID" sz="4000" dirty="0" smtClean="0">
                <a:solidFill>
                  <a:srgbClr val="0000CC"/>
                </a:solidFill>
              </a:rPr>
              <a:t>Diketahui kumpulan premis berikut :</a:t>
            </a:r>
          </a:p>
          <a:p>
            <a:pPr>
              <a:buNone/>
            </a:pPr>
            <a:r>
              <a:rPr lang="id-ID" sz="4000" i="1" dirty="0" smtClean="0">
                <a:solidFill>
                  <a:srgbClr val="0000CC"/>
                </a:solidFill>
              </a:rPr>
              <a:t>(</a:t>
            </a:r>
            <a:r>
              <a:rPr lang="id-ID" sz="4000" i="1" dirty="0" smtClean="0">
                <a:solidFill>
                  <a:srgbClr val="0000CC"/>
                </a:solidFill>
                <a:sym typeface="Symbol"/>
              </a:rPr>
              <a:t>pq)(rs), </a:t>
            </a:r>
            <a:r>
              <a:rPr lang="id-ID" sz="4000" i="1" dirty="0" smtClean="0">
                <a:solidFill>
                  <a:srgbClr val="0000CC"/>
                </a:solidFill>
              </a:rPr>
              <a:t>(s</a:t>
            </a:r>
            <a:r>
              <a:rPr lang="id-ID" sz="4000" i="1" dirty="0" smtClean="0">
                <a:solidFill>
                  <a:srgbClr val="0000CC"/>
                </a:solidFill>
                <a:sym typeface="Symbol"/>
              </a:rPr>
              <a:t>t)u), dan </a:t>
            </a:r>
            <a:r>
              <a:rPr lang="id-ID" sz="4000" i="1" dirty="0" smtClean="0">
                <a:solidFill>
                  <a:srgbClr val="0000CC"/>
                </a:solidFill>
              </a:rPr>
              <a:t>(p</a:t>
            </a:r>
            <a:r>
              <a:rPr lang="id-ID" sz="4000" i="1" dirty="0" smtClean="0">
                <a:solidFill>
                  <a:srgbClr val="0000CC"/>
                </a:solidFill>
                <a:sym typeface="Symbol"/>
              </a:rPr>
              <a:t>)</a:t>
            </a:r>
            <a:endParaRPr lang="id-ID" sz="4000" i="1" dirty="0" smtClean="0">
              <a:solidFill>
                <a:srgbClr val="0000CC"/>
              </a:solidFill>
            </a:endParaRPr>
          </a:p>
          <a:p>
            <a:pPr>
              <a:buNone/>
            </a:pPr>
            <a:r>
              <a:rPr lang="id-ID" sz="4000" dirty="0" smtClean="0">
                <a:solidFill>
                  <a:srgbClr val="0000CC"/>
                </a:solidFill>
              </a:rPr>
              <a:t>Dengan aturan inferensi tentukan </a:t>
            </a:r>
          </a:p>
          <a:p>
            <a:pPr>
              <a:buNone/>
            </a:pPr>
            <a:r>
              <a:rPr lang="id-ID" sz="4000" dirty="0" smtClean="0">
                <a:solidFill>
                  <a:srgbClr val="0000CC"/>
                </a:solidFill>
              </a:rPr>
              <a:t>kesimpulannya ?</a:t>
            </a:r>
            <a:endParaRPr lang="id-ID" sz="4000" dirty="0">
              <a:solidFill>
                <a:srgbClr val="0000CC"/>
              </a:solidFill>
            </a:endParaRPr>
          </a:p>
        </p:txBody>
      </p:sp>
      <p:sp>
        <p:nvSpPr>
          <p:cNvPr id="6" name="Rectangle 5"/>
          <p:cNvSpPr/>
          <p:nvPr/>
        </p:nvSpPr>
        <p:spPr>
          <a:xfrm>
            <a:off x="342150" y="311987"/>
            <a:ext cx="5139548" cy="830997"/>
          </a:xfrm>
          <a:prstGeom prst="rect">
            <a:avLst/>
          </a:prstGeom>
          <a:noFill/>
        </p:spPr>
        <p:txBody>
          <a:bodyPr wrap="none" lIns="91440" tIns="45720" rIns="91440" bIns="45720">
            <a:spAutoFit/>
          </a:bodyPr>
          <a:lstStyle/>
          <a:p>
            <a:pPr algn="ctr"/>
            <a:r>
              <a:rPr lang="id-ID" sz="4800" b="1" cap="all" dirty="0" smtClean="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rPr>
              <a:t>Aturan inferensi</a:t>
            </a:r>
            <a:endParaRPr lang="en-US" sz="4800" b="1" cap="all" spc="0" dirty="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71604" y="1714488"/>
            <a:ext cx="6125909" cy="1200329"/>
          </a:xfrm>
          <a:prstGeom prst="rect">
            <a:avLst/>
          </a:prstGeom>
          <a:noFill/>
        </p:spPr>
        <p:txBody>
          <a:bodyPr wrap="none" lIns="91440" tIns="45720" rIns="91440" bIns="45720">
            <a:spAutoFit/>
          </a:bodyPr>
          <a:lstStyle/>
          <a:p>
            <a:pPr algn="ctr"/>
            <a:r>
              <a:rPr lang="id-ID" sz="7200" b="1" cap="all" spc="0" dirty="0" smtClean="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rPr>
              <a:t>SLIDE 3 SELESAI</a:t>
            </a:r>
            <a:endParaRPr lang="en-US" sz="7200" b="1" cap="all" spc="0" dirty="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83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5143536"/>
          </a:xfrm>
        </p:spPr>
        <p:txBody>
          <a:bodyPr>
            <a:normAutofit/>
          </a:bodyPr>
          <a:lstStyle/>
          <a:p>
            <a:r>
              <a:rPr lang="id-ID" sz="4400" dirty="0" smtClean="0">
                <a:solidFill>
                  <a:srgbClr val="0000CC"/>
                </a:solidFill>
              </a:rPr>
              <a:t>Jika diket premis-premis </a:t>
            </a:r>
            <a:r>
              <a:rPr lang="id-ID" sz="4400" i="1" dirty="0" smtClean="0">
                <a:solidFill>
                  <a:srgbClr val="0000CC"/>
                </a:solidFill>
              </a:rPr>
              <a:t>P</a:t>
            </a:r>
            <a:r>
              <a:rPr lang="id-ID" sz="4400" i="1" baseline="-25000" dirty="0" smtClean="0">
                <a:solidFill>
                  <a:srgbClr val="0000CC"/>
                </a:solidFill>
              </a:rPr>
              <a:t>1</a:t>
            </a:r>
            <a:r>
              <a:rPr lang="id-ID" sz="4400" i="1" dirty="0" smtClean="0">
                <a:solidFill>
                  <a:srgbClr val="0000CC"/>
                </a:solidFill>
              </a:rPr>
              <a:t>, P</a:t>
            </a:r>
            <a:r>
              <a:rPr lang="id-ID" sz="4400" i="1" baseline="-25000" dirty="0" smtClean="0">
                <a:solidFill>
                  <a:srgbClr val="0000CC"/>
                </a:solidFill>
              </a:rPr>
              <a:t>2</a:t>
            </a:r>
            <a:r>
              <a:rPr lang="id-ID" sz="4400" i="1" dirty="0" smtClean="0">
                <a:solidFill>
                  <a:srgbClr val="0000CC"/>
                </a:solidFill>
              </a:rPr>
              <a:t>, P</a:t>
            </a:r>
            <a:r>
              <a:rPr lang="id-ID" sz="4400" i="1" baseline="-25000" dirty="0" smtClean="0">
                <a:solidFill>
                  <a:srgbClr val="0000CC"/>
                </a:solidFill>
              </a:rPr>
              <a:t>3</a:t>
            </a:r>
            <a:r>
              <a:rPr lang="id-ID" sz="4400" i="1" dirty="0" smtClean="0">
                <a:solidFill>
                  <a:srgbClr val="0000CC"/>
                </a:solidFill>
              </a:rPr>
              <a:t>, P</a:t>
            </a:r>
            <a:r>
              <a:rPr lang="id-ID" sz="4400" i="1" baseline="-25000" dirty="0" smtClean="0">
                <a:solidFill>
                  <a:srgbClr val="0000CC"/>
                </a:solidFill>
              </a:rPr>
              <a:t>4</a:t>
            </a:r>
            <a:r>
              <a:rPr lang="id-ID" sz="4400" i="1" dirty="0" smtClean="0">
                <a:solidFill>
                  <a:srgbClr val="0000CC"/>
                </a:solidFill>
              </a:rPr>
              <a:t>, ....., P</a:t>
            </a:r>
            <a:r>
              <a:rPr lang="id-ID" sz="4400" i="1" baseline="-25000" dirty="0" smtClean="0">
                <a:solidFill>
                  <a:srgbClr val="0000CC"/>
                </a:solidFill>
              </a:rPr>
              <a:t>n</a:t>
            </a:r>
            <a:r>
              <a:rPr lang="id-ID" sz="4400" dirty="0" smtClean="0">
                <a:solidFill>
                  <a:srgbClr val="0000CC"/>
                </a:solidFill>
              </a:rPr>
              <a:t>, maka kesimpulanya dapat ditentukan yaitu </a:t>
            </a:r>
            <a:r>
              <a:rPr lang="id-ID" sz="4400" i="1" dirty="0" smtClean="0">
                <a:solidFill>
                  <a:srgbClr val="0000CC"/>
                </a:solidFill>
              </a:rPr>
              <a:t>Q.</a:t>
            </a:r>
          </a:p>
          <a:p>
            <a:r>
              <a:rPr lang="id-ID" sz="4400" dirty="0" smtClean="0">
                <a:solidFill>
                  <a:srgbClr val="0000CC"/>
                </a:solidFill>
              </a:rPr>
              <a:t>Untuk mendapatkan kesimpulan </a:t>
            </a:r>
            <a:r>
              <a:rPr lang="id-ID" sz="4400" i="1" dirty="0" smtClean="0">
                <a:solidFill>
                  <a:srgbClr val="0000CC"/>
                </a:solidFill>
              </a:rPr>
              <a:t>Q</a:t>
            </a:r>
            <a:r>
              <a:rPr lang="id-ID" sz="4400" dirty="0" smtClean="0">
                <a:solidFill>
                  <a:srgbClr val="0000CC"/>
                </a:solidFill>
              </a:rPr>
              <a:t> digunakan suatu aturan yang disebut </a:t>
            </a:r>
            <a:r>
              <a:rPr lang="id-ID" sz="4400" i="1" dirty="0" smtClean="0">
                <a:solidFill>
                  <a:srgbClr val="FF0000"/>
                </a:solidFill>
              </a:rPr>
              <a:t>Aturan Inferensi dan Hukum Logika</a:t>
            </a:r>
          </a:p>
        </p:txBody>
      </p:sp>
      <p:sp>
        <p:nvSpPr>
          <p:cNvPr id="6" name="Rectangle 5"/>
          <p:cNvSpPr/>
          <p:nvPr/>
        </p:nvSpPr>
        <p:spPr>
          <a:xfrm>
            <a:off x="342150" y="311987"/>
            <a:ext cx="5139548" cy="830997"/>
          </a:xfrm>
          <a:prstGeom prst="rect">
            <a:avLst/>
          </a:prstGeom>
          <a:noFill/>
        </p:spPr>
        <p:txBody>
          <a:bodyPr wrap="none" lIns="91440" tIns="45720" rIns="91440" bIns="45720">
            <a:spAutoFit/>
          </a:bodyPr>
          <a:lstStyle/>
          <a:p>
            <a:pPr algn="ctr"/>
            <a:r>
              <a:rPr lang="id-ID" sz="4800" b="1" cap="all" dirty="0" smtClean="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rPr>
              <a:t>Aturan inferensi</a:t>
            </a:r>
            <a:endParaRPr lang="en-US" sz="4800" b="1" cap="all" spc="0" dirty="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5143536"/>
          </a:xfrm>
        </p:spPr>
        <p:txBody>
          <a:bodyPr>
            <a:normAutofit fontScale="92500" lnSpcReduction="20000"/>
          </a:bodyPr>
          <a:lstStyle/>
          <a:p>
            <a:r>
              <a:rPr lang="id-ID" sz="4400" dirty="0" smtClean="0">
                <a:solidFill>
                  <a:srgbClr val="0000CC"/>
                </a:solidFill>
              </a:rPr>
              <a:t>Jika diket </a:t>
            </a:r>
            <a:r>
              <a:rPr lang="id-ID" sz="4400" i="1" dirty="0" smtClean="0">
                <a:solidFill>
                  <a:srgbClr val="0000CC"/>
                </a:solidFill>
              </a:rPr>
              <a:t>P</a:t>
            </a:r>
            <a:r>
              <a:rPr lang="id-ID" sz="4400" i="1" baseline="-25000" dirty="0" smtClean="0">
                <a:solidFill>
                  <a:srgbClr val="0000CC"/>
                </a:solidFill>
              </a:rPr>
              <a:t>1</a:t>
            </a:r>
            <a:r>
              <a:rPr lang="id-ID" sz="4400" i="1" dirty="0" smtClean="0">
                <a:solidFill>
                  <a:srgbClr val="0000CC"/>
                </a:solidFill>
              </a:rPr>
              <a:t>, P</a:t>
            </a:r>
            <a:r>
              <a:rPr lang="id-ID" sz="4400" i="1" baseline="-25000" dirty="0" smtClean="0">
                <a:solidFill>
                  <a:srgbClr val="0000CC"/>
                </a:solidFill>
              </a:rPr>
              <a:t>2</a:t>
            </a:r>
            <a:r>
              <a:rPr lang="id-ID" sz="4400" i="1" dirty="0" smtClean="0">
                <a:solidFill>
                  <a:srgbClr val="0000CC"/>
                </a:solidFill>
              </a:rPr>
              <a:t>, P</a:t>
            </a:r>
            <a:r>
              <a:rPr lang="id-ID" sz="4400" i="1" baseline="-25000" dirty="0" smtClean="0">
                <a:solidFill>
                  <a:srgbClr val="0000CC"/>
                </a:solidFill>
              </a:rPr>
              <a:t>3</a:t>
            </a:r>
            <a:r>
              <a:rPr lang="id-ID" sz="4400" i="1" dirty="0" smtClean="0">
                <a:solidFill>
                  <a:srgbClr val="0000CC"/>
                </a:solidFill>
              </a:rPr>
              <a:t>, P</a:t>
            </a:r>
            <a:r>
              <a:rPr lang="id-ID" sz="4400" i="1" baseline="-25000" dirty="0" smtClean="0">
                <a:solidFill>
                  <a:srgbClr val="0000CC"/>
                </a:solidFill>
              </a:rPr>
              <a:t>4</a:t>
            </a:r>
            <a:r>
              <a:rPr lang="id-ID" sz="4400" i="1" dirty="0" smtClean="0">
                <a:solidFill>
                  <a:srgbClr val="0000CC"/>
                </a:solidFill>
              </a:rPr>
              <a:t>, ....., P</a:t>
            </a:r>
            <a:r>
              <a:rPr lang="id-ID" sz="4400" i="1" baseline="-25000" dirty="0" smtClean="0">
                <a:solidFill>
                  <a:srgbClr val="0000CC"/>
                </a:solidFill>
              </a:rPr>
              <a:t>n</a:t>
            </a:r>
            <a:r>
              <a:rPr lang="id-ID" sz="4400" dirty="0" smtClean="0">
                <a:solidFill>
                  <a:srgbClr val="0000CC"/>
                </a:solidFill>
              </a:rPr>
              <a:t>, maka </a:t>
            </a:r>
          </a:p>
          <a:p>
            <a:pPr>
              <a:spcBef>
                <a:spcPts val="0"/>
              </a:spcBef>
              <a:buNone/>
            </a:pPr>
            <a:r>
              <a:rPr lang="id-ID" sz="4400" dirty="0" smtClean="0">
                <a:solidFill>
                  <a:srgbClr val="0000CC"/>
                </a:solidFill>
              </a:rPr>
              <a:t>	</a:t>
            </a:r>
          </a:p>
          <a:p>
            <a:pPr>
              <a:spcBef>
                <a:spcPts val="0"/>
              </a:spcBef>
              <a:buNone/>
            </a:pPr>
            <a:r>
              <a:rPr lang="id-ID" sz="4400" i="1" dirty="0" smtClean="0">
                <a:solidFill>
                  <a:srgbClr val="0000CC"/>
                </a:solidFill>
              </a:rPr>
              <a:t>	P</a:t>
            </a:r>
            <a:r>
              <a:rPr lang="id-ID" sz="4400" i="1" baseline="-25000" dirty="0" smtClean="0">
                <a:solidFill>
                  <a:srgbClr val="0000CC"/>
                </a:solidFill>
              </a:rPr>
              <a:t>1</a:t>
            </a:r>
            <a:r>
              <a:rPr lang="id-ID" sz="4400" dirty="0" smtClean="0">
                <a:solidFill>
                  <a:srgbClr val="0000CC"/>
                </a:solidFill>
              </a:rPr>
              <a:t>		premis ke 1</a:t>
            </a:r>
          </a:p>
          <a:p>
            <a:pPr>
              <a:spcBef>
                <a:spcPts val="0"/>
              </a:spcBef>
              <a:buNone/>
            </a:pPr>
            <a:r>
              <a:rPr lang="id-ID" sz="4400" dirty="0" smtClean="0">
                <a:solidFill>
                  <a:srgbClr val="0000CC"/>
                </a:solidFill>
              </a:rPr>
              <a:t>	</a:t>
            </a:r>
            <a:r>
              <a:rPr lang="id-ID" sz="4400" i="1" dirty="0" smtClean="0">
                <a:solidFill>
                  <a:srgbClr val="0000CC"/>
                </a:solidFill>
              </a:rPr>
              <a:t>P</a:t>
            </a:r>
            <a:r>
              <a:rPr lang="id-ID" sz="4400" i="1" baseline="-25000" dirty="0" smtClean="0">
                <a:solidFill>
                  <a:srgbClr val="0000CC"/>
                </a:solidFill>
              </a:rPr>
              <a:t>2</a:t>
            </a:r>
            <a:r>
              <a:rPr lang="id-ID" sz="4400" dirty="0" smtClean="0">
                <a:solidFill>
                  <a:srgbClr val="0000CC"/>
                </a:solidFill>
              </a:rPr>
              <a:t>		premis ke 2</a:t>
            </a:r>
          </a:p>
          <a:p>
            <a:pPr>
              <a:spcBef>
                <a:spcPts val="0"/>
              </a:spcBef>
              <a:buNone/>
            </a:pPr>
            <a:r>
              <a:rPr lang="id-ID" sz="4400" dirty="0" smtClean="0">
                <a:solidFill>
                  <a:srgbClr val="0000CC"/>
                </a:solidFill>
              </a:rPr>
              <a:t>	.</a:t>
            </a:r>
          </a:p>
          <a:p>
            <a:pPr>
              <a:spcBef>
                <a:spcPts val="0"/>
              </a:spcBef>
              <a:buNone/>
            </a:pPr>
            <a:r>
              <a:rPr lang="id-ID" sz="4400" dirty="0" smtClean="0">
                <a:solidFill>
                  <a:srgbClr val="0000CC"/>
                </a:solidFill>
              </a:rPr>
              <a:t>	</a:t>
            </a:r>
            <a:r>
              <a:rPr lang="id-ID" sz="4400" i="1" dirty="0" smtClean="0">
                <a:solidFill>
                  <a:srgbClr val="0000CC"/>
                </a:solidFill>
              </a:rPr>
              <a:t>P</a:t>
            </a:r>
            <a:r>
              <a:rPr lang="id-ID" sz="4400" i="1" baseline="-25000" dirty="0" smtClean="0">
                <a:solidFill>
                  <a:srgbClr val="0000CC"/>
                </a:solidFill>
              </a:rPr>
              <a:t>n</a:t>
            </a:r>
            <a:r>
              <a:rPr lang="id-ID" sz="4400" dirty="0" smtClean="0">
                <a:solidFill>
                  <a:srgbClr val="0000CC"/>
                </a:solidFill>
              </a:rPr>
              <a:t>		premis ke n</a:t>
            </a:r>
          </a:p>
          <a:p>
            <a:pPr>
              <a:spcBef>
                <a:spcPts val="0"/>
              </a:spcBef>
              <a:buNone/>
            </a:pPr>
            <a:r>
              <a:rPr lang="id-ID" sz="4400" dirty="0" smtClean="0">
                <a:solidFill>
                  <a:srgbClr val="FF0000"/>
                </a:solidFill>
              </a:rPr>
              <a:t>	</a:t>
            </a:r>
            <a:r>
              <a:rPr lang="id-ID" sz="4400" i="1" dirty="0" smtClean="0">
                <a:solidFill>
                  <a:srgbClr val="FF0000"/>
                </a:solidFill>
              </a:rPr>
              <a:t>p</a:t>
            </a:r>
            <a:r>
              <a:rPr lang="id-ID" sz="4400" i="1" baseline="-25000" dirty="0" smtClean="0">
                <a:solidFill>
                  <a:srgbClr val="FF0000"/>
                </a:solidFill>
              </a:rPr>
              <a:t>n+1</a:t>
            </a:r>
            <a:r>
              <a:rPr lang="id-ID" sz="4400" dirty="0" smtClean="0">
                <a:solidFill>
                  <a:srgbClr val="FF0000"/>
                </a:solidFill>
              </a:rPr>
              <a:t>	premis dari aturan inferensi </a:t>
            </a:r>
          </a:p>
          <a:p>
            <a:pPr>
              <a:spcBef>
                <a:spcPts val="0"/>
              </a:spcBef>
              <a:buNone/>
            </a:pPr>
            <a:r>
              <a:rPr lang="id-ID" sz="4400" dirty="0" smtClean="0">
                <a:solidFill>
                  <a:srgbClr val="FF0000"/>
                </a:solidFill>
              </a:rPr>
              <a:t>	</a:t>
            </a:r>
            <a:r>
              <a:rPr lang="id-ID" sz="4400" i="1" dirty="0" smtClean="0">
                <a:solidFill>
                  <a:srgbClr val="FF0000"/>
                </a:solidFill>
              </a:rPr>
              <a:t>p</a:t>
            </a:r>
            <a:r>
              <a:rPr lang="id-ID" sz="4400" i="1" baseline="-25000" dirty="0" smtClean="0">
                <a:solidFill>
                  <a:srgbClr val="FF0000"/>
                </a:solidFill>
              </a:rPr>
              <a:t>n+2</a:t>
            </a:r>
            <a:r>
              <a:rPr lang="id-ID" sz="4400" dirty="0" smtClean="0">
                <a:solidFill>
                  <a:srgbClr val="FF0000"/>
                </a:solidFill>
              </a:rPr>
              <a:t>	premis dari aturan inferensi</a:t>
            </a:r>
          </a:p>
          <a:p>
            <a:pPr>
              <a:spcBef>
                <a:spcPts val="0"/>
              </a:spcBef>
              <a:buNone/>
            </a:pPr>
            <a:endParaRPr lang="id-ID" sz="2600" dirty="0" smtClean="0">
              <a:solidFill>
                <a:srgbClr val="0000CC"/>
              </a:solidFill>
            </a:endParaRPr>
          </a:p>
          <a:p>
            <a:pPr>
              <a:spcBef>
                <a:spcPts val="0"/>
              </a:spcBef>
              <a:buNone/>
            </a:pPr>
            <a:r>
              <a:rPr lang="id-ID" sz="4400" dirty="0" smtClean="0">
                <a:solidFill>
                  <a:srgbClr val="0000CC"/>
                </a:solidFill>
              </a:rPr>
              <a:t>	</a:t>
            </a:r>
            <a:r>
              <a:rPr lang="id-ID" sz="4400" i="1" dirty="0" smtClean="0">
                <a:solidFill>
                  <a:srgbClr val="0000CC"/>
                </a:solidFill>
              </a:rPr>
              <a:t>Q</a:t>
            </a:r>
            <a:r>
              <a:rPr lang="id-ID" sz="4400" dirty="0" smtClean="0">
                <a:solidFill>
                  <a:srgbClr val="0000CC"/>
                </a:solidFill>
              </a:rPr>
              <a:t>		kesimpulan</a:t>
            </a:r>
            <a:endParaRPr lang="id-ID" sz="4400" dirty="0" smtClean="0">
              <a:solidFill>
                <a:srgbClr val="FF0000"/>
              </a:solidFill>
            </a:endParaRPr>
          </a:p>
        </p:txBody>
      </p:sp>
      <p:sp>
        <p:nvSpPr>
          <p:cNvPr id="6" name="Rectangle 5"/>
          <p:cNvSpPr/>
          <p:nvPr/>
        </p:nvSpPr>
        <p:spPr>
          <a:xfrm>
            <a:off x="342150" y="311987"/>
            <a:ext cx="5139548" cy="830997"/>
          </a:xfrm>
          <a:prstGeom prst="rect">
            <a:avLst/>
          </a:prstGeom>
          <a:noFill/>
        </p:spPr>
        <p:txBody>
          <a:bodyPr wrap="none" lIns="91440" tIns="45720" rIns="91440" bIns="45720">
            <a:spAutoFit/>
          </a:bodyPr>
          <a:lstStyle/>
          <a:p>
            <a:pPr algn="ctr"/>
            <a:r>
              <a:rPr lang="id-ID" sz="4800" b="1" cap="all" dirty="0" smtClean="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rPr>
              <a:t>Aturan inferensi</a:t>
            </a:r>
            <a:endParaRPr lang="en-US" sz="4800" b="1" cap="all" spc="0" dirty="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cxnSp>
        <p:nvCxnSpPr>
          <p:cNvPr id="15" name="Straight Connector 14"/>
          <p:cNvCxnSpPr/>
          <p:nvPr/>
        </p:nvCxnSpPr>
        <p:spPr>
          <a:xfrm>
            <a:off x="838174" y="5443552"/>
            <a:ext cx="1643074" cy="1588"/>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285860"/>
            <a:ext cx="8229600" cy="5143536"/>
          </a:xfrm>
        </p:spPr>
        <p:txBody>
          <a:bodyPr>
            <a:normAutofit fontScale="92500" lnSpcReduction="10000"/>
          </a:bodyPr>
          <a:lstStyle/>
          <a:p>
            <a:r>
              <a:rPr lang="id-ID" sz="4400" dirty="0" smtClean="0">
                <a:solidFill>
                  <a:srgbClr val="0000CC"/>
                </a:solidFill>
              </a:rPr>
              <a:t>Ada 8 Aturan Inferensi 2 Hukum</a:t>
            </a:r>
          </a:p>
          <a:p>
            <a:pPr marL="742950" indent="-742950">
              <a:buAutoNum type="arabicPeriod"/>
            </a:pPr>
            <a:r>
              <a:rPr lang="id-ID" sz="4400" dirty="0" smtClean="0">
                <a:solidFill>
                  <a:srgbClr val="0000CC"/>
                </a:solidFill>
              </a:rPr>
              <a:t>Addisi (Add)	premis		</a:t>
            </a:r>
            <a:r>
              <a:rPr lang="id-ID" sz="4400" i="1" dirty="0" smtClean="0">
                <a:solidFill>
                  <a:srgbClr val="0000CC"/>
                </a:solidFill>
              </a:rPr>
              <a:t>p</a:t>
            </a:r>
          </a:p>
          <a:p>
            <a:pPr marL="742950" indent="-742950">
              <a:buNone/>
            </a:pPr>
            <a:endParaRPr lang="id-ID" sz="1900" i="1" dirty="0" smtClean="0">
              <a:solidFill>
                <a:srgbClr val="0000CC"/>
              </a:solidFill>
            </a:endParaRPr>
          </a:p>
          <a:p>
            <a:pPr marL="742950" indent="-742950">
              <a:buNone/>
            </a:pPr>
            <a:r>
              <a:rPr lang="id-ID" sz="4000" dirty="0" smtClean="0">
                <a:solidFill>
                  <a:srgbClr val="0000CC"/>
                </a:solidFill>
              </a:rPr>
              <a:t>					</a:t>
            </a:r>
            <a:r>
              <a:rPr lang="id-ID" sz="4000" dirty="0" smtClean="0">
                <a:solidFill>
                  <a:srgbClr val="FF0000"/>
                </a:solidFill>
              </a:rPr>
              <a:t>kesimpulan 	</a:t>
            </a:r>
            <a:r>
              <a:rPr lang="id-ID" sz="4000" i="1" dirty="0" smtClean="0">
                <a:solidFill>
                  <a:srgbClr val="FF0000"/>
                </a:solidFill>
              </a:rPr>
              <a:t>p</a:t>
            </a:r>
            <a:r>
              <a:rPr lang="id-ID" sz="4000" i="1" dirty="0" smtClean="0">
                <a:solidFill>
                  <a:srgbClr val="FF0000"/>
                </a:solidFill>
                <a:sym typeface="Symbol"/>
              </a:rPr>
              <a:t> q</a:t>
            </a:r>
            <a:endParaRPr lang="id-ID" sz="4000" i="1" dirty="0" smtClean="0">
              <a:solidFill>
                <a:srgbClr val="FF0000"/>
              </a:solidFill>
            </a:endParaRPr>
          </a:p>
          <a:p>
            <a:pPr marL="742950" indent="-742950">
              <a:buAutoNum type="arabicPeriod" startAt="2"/>
            </a:pPr>
            <a:r>
              <a:rPr lang="id-ID" sz="4000" dirty="0" smtClean="0">
                <a:solidFill>
                  <a:srgbClr val="0000CC"/>
                </a:solidFill>
              </a:rPr>
              <a:t>Modus Ponen (MP)</a:t>
            </a:r>
          </a:p>
          <a:p>
            <a:pPr marL="742950" indent="-742950">
              <a:buNone/>
            </a:pPr>
            <a:r>
              <a:rPr lang="id-ID" sz="4000" dirty="0" smtClean="0">
                <a:solidFill>
                  <a:srgbClr val="0000CC"/>
                </a:solidFill>
              </a:rPr>
              <a:t>				premis		</a:t>
            </a:r>
            <a:r>
              <a:rPr lang="id-ID" sz="4000" i="1" dirty="0" smtClean="0">
                <a:solidFill>
                  <a:srgbClr val="0000CC"/>
                </a:solidFill>
              </a:rPr>
              <a:t>p </a:t>
            </a:r>
            <a:r>
              <a:rPr lang="id-ID" sz="4000" i="1" dirty="0" smtClean="0">
                <a:solidFill>
                  <a:srgbClr val="0000CC"/>
                </a:solidFill>
                <a:sym typeface="Symbol"/>
              </a:rPr>
              <a:t> q</a:t>
            </a:r>
          </a:p>
          <a:p>
            <a:pPr marL="742950" indent="-742950">
              <a:buNone/>
            </a:pPr>
            <a:r>
              <a:rPr lang="id-ID" sz="4000" dirty="0" smtClean="0">
                <a:solidFill>
                  <a:srgbClr val="0000CC"/>
                </a:solidFill>
                <a:sym typeface="Symbol"/>
              </a:rPr>
              <a:t>				premis		</a:t>
            </a:r>
            <a:r>
              <a:rPr lang="id-ID" sz="4000" i="1" dirty="0" smtClean="0">
                <a:solidFill>
                  <a:srgbClr val="0000CC"/>
                </a:solidFill>
                <a:sym typeface="Symbol"/>
              </a:rPr>
              <a:t>p</a:t>
            </a:r>
          </a:p>
          <a:p>
            <a:pPr marL="742950" indent="-742950">
              <a:buNone/>
            </a:pPr>
            <a:endParaRPr lang="id-ID" sz="1900" dirty="0" smtClean="0">
              <a:solidFill>
                <a:srgbClr val="0000CC"/>
              </a:solidFill>
              <a:sym typeface="Symbol"/>
            </a:endParaRPr>
          </a:p>
          <a:p>
            <a:pPr marL="742950" indent="-742950">
              <a:buNone/>
            </a:pPr>
            <a:r>
              <a:rPr lang="id-ID" sz="4000" dirty="0" smtClean="0">
                <a:solidFill>
                  <a:srgbClr val="0000CC"/>
                </a:solidFill>
                <a:sym typeface="Symbol"/>
              </a:rPr>
              <a:t>				</a:t>
            </a:r>
            <a:r>
              <a:rPr lang="id-ID" sz="4000" dirty="0" smtClean="0">
                <a:solidFill>
                  <a:srgbClr val="FF0000"/>
                </a:solidFill>
                <a:sym typeface="Symbol"/>
              </a:rPr>
              <a:t>kesimpulan	</a:t>
            </a:r>
            <a:r>
              <a:rPr lang="id-ID" sz="4000" i="1" dirty="0" smtClean="0">
                <a:solidFill>
                  <a:srgbClr val="FF0000"/>
                </a:solidFill>
                <a:sym typeface="Symbol"/>
              </a:rPr>
              <a:t>q</a:t>
            </a:r>
            <a:endParaRPr lang="id-ID" sz="4000" i="1" dirty="0" smtClean="0">
              <a:solidFill>
                <a:srgbClr val="FF0000"/>
              </a:solidFill>
            </a:endParaRPr>
          </a:p>
          <a:p>
            <a:pPr marL="742950" indent="-742950">
              <a:buNone/>
            </a:pPr>
            <a:endParaRPr lang="id-ID" sz="4000" dirty="0" smtClean="0">
              <a:solidFill>
                <a:srgbClr val="0000CC"/>
              </a:solidFill>
            </a:endParaRPr>
          </a:p>
          <a:p>
            <a:pPr marL="742950" indent="-742950">
              <a:buNone/>
            </a:pPr>
            <a:endParaRPr lang="id-ID" sz="4400" dirty="0" smtClean="0">
              <a:solidFill>
                <a:srgbClr val="0000CC"/>
              </a:solidFill>
            </a:endParaRPr>
          </a:p>
        </p:txBody>
      </p:sp>
      <p:sp>
        <p:nvSpPr>
          <p:cNvPr id="6" name="Rectangle 5"/>
          <p:cNvSpPr/>
          <p:nvPr/>
        </p:nvSpPr>
        <p:spPr>
          <a:xfrm>
            <a:off x="342150" y="311987"/>
            <a:ext cx="5139548" cy="830997"/>
          </a:xfrm>
          <a:prstGeom prst="rect">
            <a:avLst/>
          </a:prstGeom>
          <a:noFill/>
        </p:spPr>
        <p:txBody>
          <a:bodyPr wrap="none" lIns="91440" tIns="45720" rIns="91440" bIns="45720">
            <a:spAutoFit/>
          </a:bodyPr>
          <a:lstStyle/>
          <a:p>
            <a:pPr algn="ctr"/>
            <a:r>
              <a:rPr lang="id-ID" sz="4800" b="1" cap="all" dirty="0" smtClean="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rPr>
              <a:t>Aturan inferensi</a:t>
            </a:r>
            <a:endParaRPr lang="en-US" sz="4800" b="1" cap="all" spc="0" dirty="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cxnSp>
        <p:nvCxnSpPr>
          <p:cNvPr id="16" name="Straight Connector 15"/>
          <p:cNvCxnSpPr/>
          <p:nvPr/>
        </p:nvCxnSpPr>
        <p:spPr>
          <a:xfrm>
            <a:off x="6786578" y="2836858"/>
            <a:ext cx="1643074" cy="1588"/>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929322" y="5622940"/>
            <a:ext cx="1643074" cy="1588"/>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285860"/>
            <a:ext cx="8229600" cy="5143536"/>
          </a:xfrm>
        </p:spPr>
        <p:txBody>
          <a:bodyPr>
            <a:normAutofit fontScale="77500" lnSpcReduction="20000"/>
          </a:bodyPr>
          <a:lstStyle/>
          <a:p>
            <a:pPr marL="742950" indent="-742950">
              <a:buNone/>
            </a:pPr>
            <a:r>
              <a:rPr lang="id-ID" sz="4400" dirty="0" smtClean="0">
                <a:solidFill>
                  <a:srgbClr val="0000CC"/>
                </a:solidFill>
              </a:rPr>
              <a:t>3. Disjungtif Silogisme (DS)	</a:t>
            </a:r>
          </a:p>
          <a:p>
            <a:pPr marL="742950" indent="-742950">
              <a:buNone/>
            </a:pPr>
            <a:r>
              <a:rPr lang="id-ID" sz="4400" dirty="0" smtClean="0">
                <a:solidFill>
                  <a:srgbClr val="0000CC"/>
                </a:solidFill>
              </a:rPr>
              <a:t>				premis		</a:t>
            </a:r>
            <a:r>
              <a:rPr lang="id-ID" sz="4400" i="1" dirty="0" smtClean="0">
                <a:solidFill>
                  <a:srgbClr val="0000CC"/>
                </a:solidFill>
              </a:rPr>
              <a:t>p</a:t>
            </a:r>
            <a:r>
              <a:rPr lang="id-ID" sz="4400" i="1" dirty="0" smtClean="0">
                <a:solidFill>
                  <a:srgbClr val="0000CC"/>
                </a:solidFill>
                <a:sym typeface="Symbol"/>
              </a:rPr>
              <a:t>  q</a:t>
            </a:r>
          </a:p>
          <a:p>
            <a:pPr marL="742950" indent="-742950">
              <a:buNone/>
            </a:pPr>
            <a:r>
              <a:rPr lang="id-ID" sz="4400" i="1" dirty="0" smtClean="0">
                <a:solidFill>
                  <a:srgbClr val="0000CC"/>
                </a:solidFill>
                <a:sym typeface="Symbol"/>
              </a:rPr>
              <a:t>				</a:t>
            </a:r>
            <a:r>
              <a:rPr lang="id-ID" sz="4400" dirty="0" smtClean="0">
                <a:solidFill>
                  <a:srgbClr val="0000CC"/>
                </a:solidFill>
                <a:sym typeface="Symbol"/>
              </a:rPr>
              <a:t>premis		</a:t>
            </a:r>
            <a:r>
              <a:rPr lang="id-ID" sz="4400" i="1" dirty="0" smtClean="0">
                <a:solidFill>
                  <a:srgbClr val="0000CC"/>
                </a:solidFill>
                <a:sym typeface="Symbol"/>
              </a:rPr>
              <a:t>p</a:t>
            </a:r>
            <a:endParaRPr lang="id-ID" sz="4400" i="1" dirty="0" smtClean="0">
              <a:solidFill>
                <a:srgbClr val="0000CC"/>
              </a:solidFill>
            </a:endParaRPr>
          </a:p>
          <a:p>
            <a:pPr marL="742950" indent="-742950">
              <a:buNone/>
            </a:pPr>
            <a:endParaRPr lang="id-ID" sz="1900" i="1" dirty="0" smtClean="0">
              <a:solidFill>
                <a:srgbClr val="0000CC"/>
              </a:solidFill>
            </a:endParaRPr>
          </a:p>
          <a:p>
            <a:pPr marL="742950" indent="-742950">
              <a:buNone/>
            </a:pPr>
            <a:r>
              <a:rPr lang="id-ID" sz="4000" dirty="0" smtClean="0">
                <a:solidFill>
                  <a:srgbClr val="0000CC"/>
                </a:solidFill>
              </a:rPr>
              <a:t>				</a:t>
            </a:r>
            <a:r>
              <a:rPr lang="id-ID" sz="4400" dirty="0" smtClean="0">
                <a:solidFill>
                  <a:srgbClr val="FF0000"/>
                </a:solidFill>
              </a:rPr>
              <a:t>kesimpulan 	</a:t>
            </a:r>
            <a:r>
              <a:rPr lang="id-ID" sz="4400" i="1" dirty="0" smtClean="0">
                <a:solidFill>
                  <a:srgbClr val="FF0000"/>
                </a:solidFill>
                <a:sym typeface="Symbol"/>
              </a:rPr>
              <a:t>q</a:t>
            </a:r>
          </a:p>
          <a:p>
            <a:pPr marL="742950" indent="-742950">
              <a:buNone/>
            </a:pPr>
            <a:endParaRPr lang="id-ID" sz="4400" i="1" dirty="0" smtClean="0">
              <a:solidFill>
                <a:srgbClr val="0000CC"/>
              </a:solidFill>
            </a:endParaRPr>
          </a:p>
          <a:p>
            <a:pPr marL="742950" indent="-742950">
              <a:buNone/>
            </a:pPr>
            <a:r>
              <a:rPr lang="id-ID" sz="4400" dirty="0" smtClean="0">
                <a:solidFill>
                  <a:srgbClr val="0000CC"/>
                </a:solidFill>
              </a:rPr>
              <a:t>4. Konjungsi (Conj)</a:t>
            </a:r>
          </a:p>
          <a:p>
            <a:pPr marL="742950" indent="-742950">
              <a:buNone/>
            </a:pPr>
            <a:r>
              <a:rPr lang="id-ID" sz="4400" dirty="0" smtClean="0">
                <a:solidFill>
                  <a:srgbClr val="0000CC"/>
                </a:solidFill>
              </a:rPr>
              <a:t>				premis		</a:t>
            </a:r>
            <a:r>
              <a:rPr lang="id-ID" sz="4400" i="1" dirty="0" smtClean="0">
                <a:solidFill>
                  <a:srgbClr val="0000CC"/>
                </a:solidFill>
              </a:rPr>
              <a:t>p</a:t>
            </a:r>
            <a:endParaRPr lang="id-ID" sz="4400" i="1" dirty="0" smtClean="0">
              <a:solidFill>
                <a:srgbClr val="0000CC"/>
              </a:solidFill>
              <a:sym typeface="Symbol"/>
            </a:endParaRPr>
          </a:p>
          <a:p>
            <a:pPr marL="742950" indent="-742950">
              <a:buNone/>
            </a:pPr>
            <a:r>
              <a:rPr lang="id-ID" sz="4400" dirty="0" smtClean="0">
                <a:solidFill>
                  <a:srgbClr val="0000CC"/>
                </a:solidFill>
                <a:sym typeface="Symbol"/>
              </a:rPr>
              <a:t>				premis		</a:t>
            </a:r>
            <a:r>
              <a:rPr lang="id-ID" sz="4400" i="1" dirty="0" smtClean="0">
                <a:solidFill>
                  <a:srgbClr val="0000CC"/>
                </a:solidFill>
                <a:sym typeface="Symbol"/>
              </a:rPr>
              <a:t>q</a:t>
            </a:r>
          </a:p>
          <a:p>
            <a:pPr marL="742950" indent="-742950">
              <a:buNone/>
            </a:pPr>
            <a:endParaRPr lang="id-ID" sz="1900" dirty="0" smtClean="0">
              <a:solidFill>
                <a:srgbClr val="0000CC"/>
              </a:solidFill>
              <a:sym typeface="Symbol"/>
            </a:endParaRPr>
          </a:p>
          <a:p>
            <a:pPr marL="742950" indent="-742950">
              <a:buNone/>
            </a:pPr>
            <a:r>
              <a:rPr lang="id-ID" sz="4000" dirty="0" smtClean="0">
                <a:solidFill>
                  <a:srgbClr val="0000CC"/>
                </a:solidFill>
                <a:sym typeface="Symbol"/>
              </a:rPr>
              <a:t>				</a:t>
            </a:r>
            <a:r>
              <a:rPr lang="id-ID" sz="4400" dirty="0" smtClean="0">
                <a:solidFill>
                  <a:srgbClr val="FF0000"/>
                </a:solidFill>
                <a:sym typeface="Symbol"/>
              </a:rPr>
              <a:t>kesimpulan	</a:t>
            </a:r>
            <a:r>
              <a:rPr lang="id-ID" sz="4400" i="1" dirty="0" smtClean="0">
                <a:solidFill>
                  <a:srgbClr val="FF0000"/>
                </a:solidFill>
                <a:sym typeface="Symbol"/>
              </a:rPr>
              <a:t>p  q</a:t>
            </a:r>
            <a:endParaRPr lang="id-ID" sz="4400" i="1" dirty="0" smtClean="0">
              <a:solidFill>
                <a:srgbClr val="FF0000"/>
              </a:solidFill>
            </a:endParaRPr>
          </a:p>
          <a:p>
            <a:pPr marL="742950" indent="-742950">
              <a:buNone/>
            </a:pPr>
            <a:endParaRPr lang="id-ID" sz="4000" dirty="0" smtClean="0">
              <a:solidFill>
                <a:srgbClr val="0000CC"/>
              </a:solidFill>
            </a:endParaRPr>
          </a:p>
          <a:p>
            <a:pPr marL="742950" indent="-742950">
              <a:buNone/>
            </a:pPr>
            <a:endParaRPr lang="id-ID" sz="4400" dirty="0" smtClean="0">
              <a:solidFill>
                <a:srgbClr val="0000CC"/>
              </a:solidFill>
            </a:endParaRPr>
          </a:p>
        </p:txBody>
      </p:sp>
      <p:sp>
        <p:nvSpPr>
          <p:cNvPr id="6" name="Rectangle 5"/>
          <p:cNvSpPr/>
          <p:nvPr/>
        </p:nvSpPr>
        <p:spPr>
          <a:xfrm>
            <a:off x="342150" y="311987"/>
            <a:ext cx="5139548" cy="830997"/>
          </a:xfrm>
          <a:prstGeom prst="rect">
            <a:avLst/>
          </a:prstGeom>
          <a:noFill/>
        </p:spPr>
        <p:txBody>
          <a:bodyPr wrap="none" lIns="91440" tIns="45720" rIns="91440" bIns="45720">
            <a:spAutoFit/>
          </a:bodyPr>
          <a:lstStyle/>
          <a:p>
            <a:pPr algn="ctr"/>
            <a:r>
              <a:rPr lang="id-ID" sz="4800" b="1" cap="all" dirty="0" smtClean="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rPr>
              <a:t>Aturan inferensi</a:t>
            </a:r>
            <a:endParaRPr lang="en-US" sz="4800" b="1" cap="all" spc="0" dirty="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cxnSp>
        <p:nvCxnSpPr>
          <p:cNvPr id="16" name="Straight Connector 15"/>
          <p:cNvCxnSpPr/>
          <p:nvPr/>
        </p:nvCxnSpPr>
        <p:spPr>
          <a:xfrm>
            <a:off x="5929322" y="3000372"/>
            <a:ext cx="1643074" cy="1588"/>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929322" y="5805504"/>
            <a:ext cx="1643074" cy="1588"/>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428736"/>
            <a:ext cx="8229600" cy="5143536"/>
          </a:xfrm>
        </p:spPr>
        <p:txBody>
          <a:bodyPr>
            <a:normAutofit fontScale="92500" lnSpcReduction="20000"/>
          </a:bodyPr>
          <a:lstStyle/>
          <a:p>
            <a:pPr marL="742950" indent="-742950">
              <a:buNone/>
            </a:pPr>
            <a:r>
              <a:rPr lang="id-ID" sz="4000" dirty="0" smtClean="0">
                <a:solidFill>
                  <a:srgbClr val="0000CC"/>
                </a:solidFill>
              </a:rPr>
              <a:t>5. Simplifikasi (Simp)	</a:t>
            </a:r>
          </a:p>
          <a:p>
            <a:pPr marL="742950" indent="-742950">
              <a:buNone/>
            </a:pPr>
            <a:r>
              <a:rPr lang="id-ID" sz="4000" dirty="0" smtClean="0">
                <a:solidFill>
                  <a:srgbClr val="0000CC"/>
                </a:solidFill>
              </a:rPr>
              <a:t>				</a:t>
            </a:r>
            <a:r>
              <a:rPr lang="id-ID" sz="4000" dirty="0" smtClean="0">
                <a:solidFill>
                  <a:srgbClr val="0000CC"/>
                </a:solidFill>
                <a:sym typeface="Symbol"/>
              </a:rPr>
              <a:t>premis		</a:t>
            </a:r>
            <a:r>
              <a:rPr lang="id-ID" sz="4000" i="1" dirty="0" smtClean="0">
                <a:solidFill>
                  <a:srgbClr val="0000CC"/>
                </a:solidFill>
                <a:sym typeface="Symbol"/>
              </a:rPr>
              <a:t>p  q</a:t>
            </a:r>
            <a:endParaRPr lang="id-ID" sz="4000" i="1" dirty="0" smtClean="0">
              <a:solidFill>
                <a:srgbClr val="0000CC"/>
              </a:solidFill>
            </a:endParaRPr>
          </a:p>
          <a:p>
            <a:pPr marL="742950" indent="-742950">
              <a:buNone/>
            </a:pPr>
            <a:endParaRPr lang="id-ID" sz="1900" i="1" dirty="0" smtClean="0">
              <a:solidFill>
                <a:srgbClr val="0000CC"/>
              </a:solidFill>
            </a:endParaRPr>
          </a:p>
          <a:p>
            <a:pPr marL="742950" indent="-742950">
              <a:buNone/>
            </a:pPr>
            <a:r>
              <a:rPr lang="id-ID" sz="4000" dirty="0" smtClean="0">
                <a:solidFill>
                  <a:srgbClr val="0000CC"/>
                </a:solidFill>
              </a:rPr>
              <a:t>				</a:t>
            </a:r>
            <a:r>
              <a:rPr lang="id-ID" sz="4000" dirty="0" smtClean="0">
                <a:solidFill>
                  <a:srgbClr val="FF0000"/>
                </a:solidFill>
              </a:rPr>
              <a:t>kesimpulan 	</a:t>
            </a:r>
            <a:r>
              <a:rPr lang="id-ID" sz="4000" i="1" dirty="0" smtClean="0">
                <a:solidFill>
                  <a:srgbClr val="FF0000"/>
                </a:solidFill>
                <a:sym typeface="Symbol"/>
              </a:rPr>
              <a:t>p</a:t>
            </a:r>
          </a:p>
          <a:p>
            <a:pPr marL="742950" indent="-742950">
              <a:buNone/>
            </a:pPr>
            <a:endParaRPr lang="id-ID" sz="4000" i="1" dirty="0" smtClean="0">
              <a:solidFill>
                <a:srgbClr val="0000CC"/>
              </a:solidFill>
            </a:endParaRPr>
          </a:p>
          <a:p>
            <a:pPr marL="742950" indent="-742950">
              <a:buNone/>
            </a:pPr>
            <a:r>
              <a:rPr lang="id-ID" sz="4000" dirty="0" smtClean="0">
                <a:solidFill>
                  <a:srgbClr val="0000CC"/>
                </a:solidFill>
              </a:rPr>
              <a:t>6. Modus Tollens (MT)</a:t>
            </a:r>
          </a:p>
          <a:p>
            <a:pPr marL="742950" indent="-742950">
              <a:buNone/>
            </a:pPr>
            <a:r>
              <a:rPr lang="id-ID" sz="4000" dirty="0" smtClean="0">
                <a:solidFill>
                  <a:srgbClr val="0000CC"/>
                </a:solidFill>
              </a:rPr>
              <a:t>				premis		</a:t>
            </a:r>
            <a:r>
              <a:rPr lang="id-ID" sz="4000" i="1" dirty="0" smtClean="0">
                <a:solidFill>
                  <a:srgbClr val="0000CC"/>
                </a:solidFill>
              </a:rPr>
              <a:t>p </a:t>
            </a:r>
            <a:r>
              <a:rPr lang="id-ID" sz="4000" i="1" dirty="0" smtClean="0">
                <a:solidFill>
                  <a:srgbClr val="0000CC"/>
                </a:solidFill>
                <a:sym typeface="Symbol"/>
              </a:rPr>
              <a:t> q</a:t>
            </a:r>
          </a:p>
          <a:p>
            <a:pPr marL="742950" indent="-742950">
              <a:buNone/>
            </a:pPr>
            <a:r>
              <a:rPr lang="id-ID" sz="4000" dirty="0" smtClean="0">
                <a:solidFill>
                  <a:srgbClr val="0000CC"/>
                </a:solidFill>
                <a:sym typeface="Symbol"/>
              </a:rPr>
              <a:t>				premis		</a:t>
            </a:r>
            <a:r>
              <a:rPr lang="id-ID" sz="4000" i="1" dirty="0" smtClean="0">
                <a:solidFill>
                  <a:srgbClr val="0000CC"/>
                </a:solidFill>
                <a:sym typeface="Symbol"/>
              </a:rPr>
              <a:t>q</a:t>
            </a:r>
          </a:p>
          <a:p>
            <a:pPr marL="742950" indent="-742950">
              <a:buNone/>
            </a:pPr>
            <a:endParaRPr lang="id-ID" sz="1900" dirty="0" smtClean="0">
              <a:solidFill>
                <a:srgbClr val="0000CC"/>
              </a:solidFill>
              <a:sym typeface="Symbol"/>
            </a:endParaRPr>
          </a:p>
          <a:p>
            <a:pPr marL="742950" indent="-742950">
              <a:buNone/>
            </a:pPr>
            <a:r>
              <a:rPr lang="id-ID" sz="4000" dirty="0" smtClean="0">
                <a:solidFill>
                  <a:srgbClr val="0000CC"/>
                </a:solidFill>
                <a:sym typeface="Symbol"/>
              </a:rPr>
              <a:t>				</a:t>
            </a:r>
            <a:r>
              <a:rPr lang="id-ID" sz="4000" dirty="0" smtClean="0">
                <a:solidFill>
                  <a:srgbClr val="FF0000"/>
                </a:solidFill>
                <a:sym typeface="Symbol"/>
              </a:rPr>
              <a:t>kesimpulan	</a:t>
            </a:r>
            <a:r>
              <a:rPr lang="id-ID" sz="4000" i="1" dirty="0" smtClean="0">
                <a:solidFill>
                  <a:srgbClr val="FF0000"/>
                </a:solidFill>
                <a:sym typeface="Symbol"/>
              </a:rPr>
              <a:t>p</a:t>
            </a:r>
            <a:endParaRPr lang="id-ID" sz="4000" i="1" dirty="0" smtClean="0">
              <a:solidFill>
                <a:srgbClr val="FF0000"/>
              </a:solidFill>
            </a:endParaRPr>
          </a:p>
          <a:p>
            <a:pPr marL="742950" indent="-742950">
              <a:buNone/>
            </a:pPr>
            <a:endParaRPr lang="id-ID" sz="4000" dirty="0" smtClean="0">
              <a:solidFill>
                <a:srgbClr val="0000CC"/>
              </a:solidFill>
            </a:endParaRPr>
          </a:p>
          <a:p>
            <a:pPr marL="742950" indent="-742950">
              <a:buNone/>
            </a:pPr>
            <a:endParaRPr lang="id-ID" sz="4400" dirty="0" smtClean="0">
              <a:solidFill>
                <a:srgbClr val="0000CC"/>
              </a:solidFill>
            </a:endParaRPr>
          </a:p>
        </p:txBody>
      </p:sp>
      <p:sp>
        <p:nvSpPr>
          <p:cNvPr id="6" name="Rectangle 5"/>
          <p:cNvSpPr/>
          <p:nvPr/>
        </p:nvSpPr>
        <p:spPr>
          <a:xfrm>
            <a:off x="342150" y="311987"/>
            <a:ext cx="5139548" cy="830997"/>
          </a:xfrm>
          <a:prstGeom prst="rect">
            <a:avLst/>
          </a:prstGeom>
          <a:noFill/>
        </p:spPr>
        <p:txBody>
          <a:bodyPr wrap="none" lIns="91440" tIns="45720" rIns="91440" bIns="45720">
            <a:spAutoFit/>
          </a:bodyPr>
          <a:lstStyle/>
          <a:p>
            <a:pPr algn="ctr"/>
            <a:r>
              <a:rPr lang="id-ID" sz="4800" b="1" cap="all" dirty="0" smtClean="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rPr>
              <a:t>Aturan inferensi</a:t>
            </a:r>
            <a:endParaRPr lang="en-US" sz="4800" b="1" cap="all" spc="0" dirty="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cxnSp>
        <p:nvCxnSpPr>
          <p:cNvPr id="16" name="Straight Connector 15"/>
          <p:cNvCxnSpPr/>
          <p:nvPr/>
        </p:nvCxnSpPr>
        <p:spPr>
          <a:xfrm>
            <a:off x="5929322" y="2666994"/>
            <a:ext cx="1643074" cy="1588"/>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929322" y="5784864"/>
            <a:ext cx="1643074" cy="1588"/>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428736"/>
            <a:ext cx="8229600" cy="5143536"/>
          </a:xfrm>
        </p:spPr>
        <p:txBody>
          <a:bodyPr>
            <a:normAutofit fontScale="77500" lnSpcReduction="20000"/>
          </a:bodyPr>
          <a:lstStyle/>
          <a:p>
            <a:pPr marL="742950" indent="-742950">
              <a:buNone/>
            </a:pPr>
            <a:r>
              <a:rPr lang="id-ID" sz="4400" dirty="0" smtClean="0">
                <a:solidFill>
                  <a:srgbClr val="0000CC"/>
                </a:solidFill>
              </a:rPr>
              <a:t>7. Hypothetical Silogisme (HS)	</a:t>
            </a:r>
          </a:p>
          <a:p>
            <a:pPr marL="742950" indent="-742950">
              <a:buNone/>
            </a:pPr>
            <a:r>
              <a:rPr lang="id-ID" sz="4400" dirty="0" smtClean="0">
                <a:solidFill>
                  <a:srgbClr val="0000CC"/>
                </a:solidFill>
              </a:rPr>
              <a:t>				</a:t>
            </a:r>
            <a:r>
              <a:rPr lang="id-ID" sz="4400" dirty="0" smtClean="0">
                <a:solidFill>
                  <a:srgbClr val="0000CC"/>
                </a:solidFill>
                <a:sym typeface="Symbol"/>
              </a:rPr>
              <a:t>premis		</a:t>
            </a:r>
            <a:r>
              <a:rPr lang="id-ID" sz="4400" i="1" dirty="0" smtClean="0">
                <a:solidFill>
                  <a:srgbClr val="0000CC"/>
                </a:solidFill>
                <a:sym typeface="Symbol"/>
              </a:rPr>
              <a:t>p  q</a:t>
            </a:r>
          </a:p>
          <a:p>
            <a:pPr marL="742950" indent="-742950">
              <a:buNone/>
            </a:pPr>
            <a:r>
              <a:rPr lang="id-ID" sz="4400" i="1" dirty="0" smtClean="0">
                <a:solidFill>
                  <a:srgbClr val="0000CC"/>
                </a:solidFill>
                <a:sym typeface="Symbol"/>
              </a:rPr>
              <a:t>				</a:t>
            </a:r>
            <a:r>
              <a:rPr lang="id-ID" sz="4400" dirty="0" smtClean="0">
                <a:solidFill>
                  <a:srgbClr val="0000CC"/>
                </a:solidFill>
                <a:sym typeface="Symbol"/>
              </a:rPr>
              <a:t>premis		</a:t>
            </a:r>
            <a:r>
              <a:rPr lang="id-ID" sz="4400" i="1" dirty="0" smtClean="0">
                <a:solidFill>
                  <a:srgbClr val="0000CC"/>
                </a:solidFill>
                <a:sym typeface="Symbol"/>
              </a:rPr>
              <a:t>q  r</a:t>
            </a:r>
            <a:endParaRPr lang="id-ID" sz="4400" dirty="0" smtClean="0">
              <a:solidFill>
                <a:srgbClr val="0000CC"/>
              </a:solidFill>
            </a:endParaRPr>
          </a:p>
          <a:p>
            <a:pPr marL="742950" indent="-742950">
              <a:buNone/>
            </a:pPr>
            <a:endParaRPr lang="id-ID" sz="1900" i="1" dirty="0" smtClean="0">
              <a:solidFill>
                <a:srgbClr val="0000CC"/>
              </a:solidFill>
            </a:endParaRPr>
          </a:p>
          <a:p>
            <a:pPr marL="742950" indent="-742950">
              <a:buNone/>
            </a:pPr>
            <a:r>
              <a:rPr lang="id-ID" sz="4000" dirty="0" smtClean="0">
                <a:solidFill>
                  <a:srgbClr val="0000CC"/>
                </a:solidFill>
              </a:rPr>
              <a:t>				</a:t>
            </a:r>
            <a:r>
              <a:rPr lang="id-ID" sz="4400" dirty="0" smtClean="0">
                <a:solidFill>
                  <a:srgbClr val="FF0000"/>
                </a:solidFill>
              </a:rPr>
              <a:t>kesimpulan 	</a:t>
            </a:r>
            <a:r>
              <a:rPr lang="id-ID" sz="4400" i="1" dirty="0" smtClean="0">
                <a:solidFill>
                  <a:srgbClr val="FF0000"/>
                </a:solidFill>
                <a:sym typeface="Symbol"/>
              </a:rPr>
              <a:t>p  r</a:t>
            </a:r>
          </a:p>
          <a:p>
            <a:pPr marL="742950" indent="-742950">
              <a:buNone/>
            </a:pPr>
            <a:endParaRPr lang="id-ID" sz="4400" i="1" dirty="0" smtClean="0">
              <a:solidFill>
                <a:srgbClr val="0000CC"/>
              </a:solidFill>
            </a:endParaRPr>
          </a:p>
          <a:p>
            <a:pPr marL="742950" indent="-742950">
              <a:buNone/>
            </a:pPr>
            <a:r>
              <a:rPr lang="id-ID" sz="4400" dirty="0" smtClean="0">
                <a:solidFill>
                  <a:srgbClr val="0000CC"/>
                </a:solidFill>
              </a:rPr>
              <a:t>8. Prinsip Resolusi (PR)</a:t>
            </a:r>
          </a:p>
          <a:p>
            <a:pPr marL="742950" indent="-742950">
              <a:buNone/>
            </a:pPr>
            <a:r>
              <a:rPr lang="id-ID" sz="4400" dirty="0" smtClean="0">
                <a:solidFill>
                  <a:srgbClr val="0000CC"/>
                </a:solidFill>
              </a:rPr>
              <a:t>				premis		</a:t>
            </a:r>
            <a:r>
              <a:rPr lang="id-ID" sz="4400" i="1" dirty="0" smtClean="0">
                <a:solidFill>
                  <a:srgbClr val="0000CC"/>
                </a:solidFill>
              </a:rPr>
              <a:t>p </a:t>
            </a:r>
            <a:r>
              <a:rPr lang="id-ID" sz="4400" i="1" dirty="0" smtClean="0">
                <a:solidFill>
                  <a:srgbClr val="0000CC"/>
                </a:solidFill>
                <a:sym typeface="Symbol"/>
              </a:rPr>
              <a:t> q</a:t>
            </a:r>
          </a:p>
          <a:p>
            <a:pPr marL="742950" indent="-742950">
              <a:buNone/>
            </a:pPr>
            <a:r>
              <a:rPr lang="id-ID" sz="4400" dirty="0" smtClean="0">
                <a:solidFill>
                  <a:srgbClr val="0000CC"/>
                </a:solidFill>
                <a:sym typeface="Symbol"/>
              </a:rPr>
              <a:t>				premis		</a:t>
            </a:r>
            <a:r>
              <a:rPr lang="id-ID" sz="4400" i="1" dirty="0" smtClean="0">
                <a:solidFill>
                  <a:srgbClr val="0000CC"/>
                </a:solidFill>
                <a:sym typeface="Symbol"/>
              </a:rPr>
              <a:t>p  r</a:t>
            </a:r>
          </a:p>
          <a:p>
            <a:pPr marL="742950" indent="-742950">
              <a:buNone/>
            </a:pPr>
            <a:endParaRPr lang="id-ID" sz="1900" dirty="0" smtClean="0">
              <a:solidFill>
                <a:srgbClr val="0000CC"/>
              </a:solidFill>
              <a:sym typeface="Symbol"/>
            </a:endParaRPr>
          </a:p>
          <a:p>
            <a:pPr marL="742950" indent="-742950">
              <a:buNone/>
            </a:pPr>
            <a:r>
              <a:rPr lang="id-ID" sz="4000" dirty="0" smtClean="0">
                <a:solidFill>
                  <a:srgbClr val="0000CC"/>
                </a:solidFill>
                <a:sym typeface="Symbol"/>
              </a:rPr>
              <a:t>				</a:t>
            </a:r>
            <a:r>
              <a:rPr lang="id-ID" sz="4400" dirty="0" smtClean="0">
                <a:solidFill>
                  <a:srgbClr val="FF0000"/>
                </a:solidFill>
                <a:sym typeface="Symbol"/>
              </a:rPr>
              <a:t>kesimpulan</a:t>
            </a:r>
            <a:r>
              <a:rPr lang="id-ID" sz="4400" i="1" dirty="0" smtClean="0">
                <a:solidFill>
                  <a:srgbClr val="FF0000"/>
                </a:solidFill>
                <a:sym typeface="Symbol"/>
              </a:rPr>
              <a:t>	q  r</a:t>
            </a:r>
            <a:endParaRPr lang="id-ID" sz="4400" i="1" dirty="0" smtClean="0">
              <a:solidFill>
                <a:srgbClr val="FF0000"/>
              </a:solidFill>
            </a:endParaRPr>
          </a:p>
          <a:p>
            <a:pPr marL="742950" indent="-742950">
              <a:buNone/>
            </a:pPr>
            <a:endParaRPr lang="id-ID" sz="4000" dirty="0" smtClean="0">
              <a:solidFill>
                <a:srgbClr val="0000CC"/>
              </a:solidFill>
            </a:endParaRPr>
          </a:p>
          <a:p>
            <a:pPr marL="742950" indent="-742950">
              <a:buNone/>
            </a:pPr>
            <a:endParaRPr lang="id-ID" sz="4400" dirty="0" smtClean="0">
              <a:solidFill>
                <a:srgbClr val="0000CC"/>
              </a:solidFill>
            </a:endParaRPr>
          </a:p>
        </p:txBody>
      </p:sp>
      <p:sp>
        <p:nvSpPr>
          <p:cNvPr id="6" name="Rectangle 5"/>
          <p:cNvSpPr/>
          <p:nvPr/>
        </p:nvSpPr>
        <p:spPr>
          <a:xfrm>
            <a:off x="342150" y="311987"/>
            <a:ext cx="5139548" cy="830997"/>
          </a:xfrm>
          <a:prstGeom prst="rect">
            <a:avLst/>
          </a:prstGeom>
          <a:noFill/>
        </p:spPr>
        <p:txBody>
          <a:bodyPr wrap="none" lIns="91440" tIns="45720" rIns="91440" bIns="45720">
            <a:spAutoFit/>
          </a:bodyPr>
          <a:lstStyle/>
          <a:p>
            <a:pPr algn="ctr"/>
            <a:r>
              <a:rPr lang="id-ID" sz="4800" b="1" cap="all" dirty="0" smtClean="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rPr>
              <a:t>Aturan inferensi</a:t>
            </a:r>
            <a:endParaRPr lang="en-US" sz="4800" b="1" cap="all" spc="0" dirty="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cxnSp>
        <p:nvCxnSpPr>
          <p:cNvPr id="16" name="Straight Connector 15"/>
          <p:cNvCxnSpPr/>
          <p:nvPr/>
        </p:nvCxnSpPr>
        <p:spPr>
          <a:xfrm>
            <a:off x="5948372" y="3122610"/>
            <a:ext cx="1643074" cy="1588"/>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929322" y="5927742"/>
            <a:ext cx="1643074" cy="1588"/>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678</TotalTime>
  <Words>699</Words>
  <Application>Microsoft Office PowerPoint</Application>
  <PresentationFormat>On-screen Show (4:3)</PresentationFormat>
  <Paragraphs>217</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Bowo</dc:creator>
  <cp:lastModifiedBy>Eko</cp:lastModifiedBy>
  <cp:revision>68</cp:revision>
  <dcterms:created xsi:type="dcterms:W3CDTF">2015-03-08T10:31:10Z</dcterms:created>
  <dcterms:modified xsi:type="dcterms:W3CDTF">2017-02-28T11:21:41Z</dcterms:modified>
</cp:coreProperties>
</file>