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76" r:id="rId3"/>
    <p:sldId id="578" r:id="rId4"/>
    <p:sldId id="545" r:id="rId5"/>
    <p:sldId id="547" r:id="rId6"/>
    <p:sldId id="551" r:id="rId7"/>
    <p:sldId id="549" r:id="rId8"/>
    <p:sldId id="556" r:id="rId9"/>
    <p:sldId id="560" r:id="rId10"/>
    <p:sldId id="562" r:id="rId11"/>
    <p:sldId id="566" r:id="rId12"/>
    <p:sldId id="568" r:id="rId13"/>
    <p:sldId id="570" r:id="rId14"/>
    <p:sldId id="572" r:id="rId15"/>
    <p:sldId id="574" r:id="rId16"/>
    <p:sldId id="347"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FF66"/>
    <a:srgbClr val="33CCCC"/>
    <a:srgbClr val="009999"/>
    <a:srgbClr val="00CC99"/>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08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18/05/2015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BE55-D377-4584-8DB7-1959C12037D8}" type="datetimeFigureOut">
              <a:rPr lang="id-ID" smtClean="0"/>
              <a:pPr/>
              <a:t>18/05/2015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B2753-BA64-4B8F-A015-1496A7B28D3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154" y="785794"/>
            <a:ext cx="8051563" cy="3139321"/>
          </a:xfrm>
          <a:prstGeom prst="rect">
            <a:avLst/>
          </a:prstGeom>
          <a:noFill/>
        </p:spPr>
        <p:txBody>
          <a:bodyPr wrap="none" lIns="91440" tIns="45720" rIns="91440" bIns="45720">
            <a:spAutoFit/>
          </a:bodyPr>
          <a:lstStyle/>
          <a:p>
            <a:pPr algn="ctr"/>
            <a:r>
              <a:rPr lang="id-ID"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Logika informatika</a:t>
            </a:r>
          </a:p>
          <a:p>
            <a:pPr algn="ctr"/>
            <a:r>
              <a:rPr lang="id-ID"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soal pengayaan</a:t>
            </a:r>
          </a:p>
          <a:p>
            <a:pPr algn="ctr"/>
            <a:r>
              <a:rPr lang="id-ID"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3220774" y="5000636"/>
            <a:ext cx="5066002" cy="1200329"/>
          </a:xfrm>
          <a:prstGeom prst="rect">
            <a:avLst/>
          </a:prstGeom>
          <a:noFill/>
        </p:spPr>
        <p:txBody>
          <a:bodyPr wrap="none" lIns="91440" tIns="45720" rIns="91440" bIns="45720">
            <a:spAutoFit/>
          </a:bodyPr>
          <a:lstStyle/>
          <a:p>
            <a:r>
              <a:rPr lang="id-ID"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OLEH</a:t>
            </a:r>
          </a:p>
          <a:p>
            <a:r>
              <a:rPr lang="id-ID"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BOWO NURHADIYONO</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Setiap ahli matematika adalah seorang filosofer</a:t>
            </a:r>
          </a:p>
          <a:p>
            <a:pPr marL="742950" marR="0" lvl="0" indent="-742950" algn="l" defTabSz="914400" rtl="0" eaLnBrk="1" fontAlgn="auto" latinLnBrk="0" hangingPunct="1">
              <a:lnSpc>
                <a:spcPct val="100000"/>
              </a:lnSpc>
              <a:spcBef>
                <a:spcPct val="20000"/>
              </a:spcBef>
              <a:spcAft>
                <a:spcPts val="0"/>
              </a:spcAft>
              <a:buClrTx/>
              <a:buSzTx/>
              <a:tabLst/>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b. 	Semua ikan paus adalah hewan menyusui</a:t>
            </a:r>
          </a:p>
          <a:p>
            <a:pPr marL="742950" marR="0" lvl="0" indent="-742950" algn="l" defTabSz="914400" rtl="0" eaLnBrk="1" fontAlgn="auto" latinLnBrk="0" hangingPunct="1">
              <a:lnSpc>
                <a:spcPct val="100000"/>
              </a:lnSpc>
              <a:spcBef>
                <a:spcPct val="20000"/>
              </a:spcBef>
              <a:spcAft>
                <a:spcPts val="0"/>
              </a:spcAft>
              <a:buClrTx/>
              <a:buSzTx/>
              <a:tabLst/>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c. 	Beberapa ahli matematika adalah seorang filosofer</a:t>
            </a:r>
          </a:p>
          <a:p>
            <a:pPr marL="742950" marR="0" lvl="0" indent="-742950" algn="l" defTabSz="914400" rtl="0" eaLnBrk="1" fontAlgn="auto" latinLnBrk="0" hangingPunct="1">
              <a:lnSpc>
                <a:spcPct val="100000"/>
              </a:lnSpc>
              <a:spcBef>
                <a:spcPct val="20000"/>
              </a:spcBef>
              <a:spcAft>
                <a:spcPts val="0"/>
              </a:spcAft>
              <a:buClrTx/>
              <a:buSzTx/>
              <a:tabLst/>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indent="-742950">
              <a:spcBef>
                <a:spcPct val="20000"/>
              </a:spcBef>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d. 	</a:t>
            </a:r>
            <a:r>
              <a:rPr lang="id-ID" sz="4400" dirty="0" smtClean="0">
                <a:solidFill>
                  <a:srgbClr val="0000CC"/>
                </a:solidFill>
              </a:rPr>
              <a:t>Beberapa filosofer sayang pada semua ahli matematika</a:t>
            </a:r>
          </a:p>
          <a:p>
            <a:pPr marL="742950" marR="0" lvl="0" indent="-742950" algn="l" defTabSz="914400" rtl="0" eaLnBrk="1" fontAlgn="auto" latinLnBrk="0" hangingPunct="1">
              <a:lnSpc>
                <a:spcPct val="100000"/>
              </a:lnSpc>
              <a:spcBef>
                <a:spcPct val="20000"/>
              </a:spcBef>
              <a:spcAft>
                <a:spcPts val="0"/>
              </a:spcAft>
              <a:buClrTx/>
              <a:buSzTx/>
              <a:tabLst/>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indent="-742950">
              <a:spcBef>
                <a:spcPct val="20000"/>
              </a:spcBef>
              <a:defRPr/>
            </a:pPr>
            <a:r>
              <a:rPr lang="id-ID" sz="4400" dirty="0" smtClean="0">
                <a:solidFill>
                  <a:srgbClr val="0000CC"/>
                </a:solidFill>
              </a:rPr>
              <a:t>e</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r>
              <a:rPr lang="id-ID" sz="4400" dirty="0" smtClean="0">
                <a:solidFill>
                  <a:srgbClr val="0000CC"/>
                </a:solidFill>
              </a:rPr>
              <a:t>Beberapa filosofer yang bukan ahli matematika sayang pada Alysa</a:t>
            </a:r>
          </a:p>
          <a:p>
            <a:pPr marL="742950" marR="0" lvl="0" indent="-742950" algn="l" defTabSz="914400" rtl="0" eaLnBrk="1" fontAlgn="auto" latinLnBrk="0" hangingPunct="1">
              <a:lnSpc>
                <a:spcPct val="100000"/>
              </a:lnSpc>
              <a:spcBef>
                <a:spcPct val="20000"/>
              </a:spcBef>
              <a:spcAft>
                <a:spcPts val="0"/>
              </a:spcAft>
              <a:buClrTx/>
              <a:buSzTx/>
              <a:tabLst/>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lvl="0" indent="-742950">
              <a:spcBef>
                <a:spcPct val="20000"/>
              </a:spcBef>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f. 	</a:t>
            </a:r>
            <a:r>
              <a:rPr lang="id-ID" sz="4400" dirty="0" smtClean="0">
                <a:solidFill>
                  <a:srgbClr val="0000CC"/>
                </a:solidFill>
              </a:rPr>
              <a:t>Setiap ahli matematika yang sayang pada Alysa adalah seorang filosofer </a:t>
            </a:r>
          </a:p>
          <a:p>
            <a:pPr marL="742950" indent="-742950">
              <a:spcBef>
                <a:spcPct val="20000"/>
              </a:spcBef>
              <a:defRPr/>
            </a:pPr>
            <a:endParaRPr lang="id-ID" sz="4400" dirty="0" smtClean="0">
              <a:solidFill>
                <a:srgbClr val="0000CC"/>
              </a:solidFill>
            </a:endParaRP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Tulis dalam bentuk</a:t>
            </a:r>
            <a:r>
              <a:rPr kumimoji="0" lang="id-ID" sz="4400" b="0" i="0" u="none" strike="noStrike" kern="1200" cap="none" spc="0" normalizeH="0" noProof="0" dirty="0" smtClean="0">
                <a:ln>
                  <a:noFill/>
                </a:ln>
                <a:solidFill>
                  <a:srgbClr val="0000CC"/>
                </a:solidFill>
                <a:effectLst/>
                <a:uLnTx/>
                <a:uFillTx/>
                <a:latin typeface="+mn-lt"/>
                <a:ea typeface="+mn-ea"/>
                <a:cs typeface="+mn-cs"/>
              </a:rPr>
              <a:t> </a:t>
            </a:r>
          </a:p>
          <a:p>
            <a:pPr marL="742950" marR="0" lvl="0" indent="-742950" algn="l" defTabSz="914400" rtl="0" eaLnBrk="1" fontAlgn="auto" latinLnBrk="0" hangingPunct="1">
              <a:lnSpc>
                <a:spcPct val="100000"/>
              </a:lnSpc>
              <a:spcBef>
                <a:spcPct val="20000"/>
              </a:spcBef>
              <a:spcAft>
                <a:spcPts val="0"/>
              </a:spcAft>
              <a:buClrTx/>
              <a:buSzTx/>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1. Literalnya</a:t>
            </a:r>
          </a:p>
          <a:p>
            <a:pPr marL="742950" marR="0" lvl="0" indent="-742950" algn="l" defTabSz="914400" rtl="0" eaLnBrk="1" fontAlgn="auto" latinLnBrk="0" hangingPunct="1">
              <a:lnSpc>
                <a:spcPct val="100000"/>
              </a:lnSpc>
              <a:spcBef>
                <a:spcPct val="20000"/>
              </a:spcBef>
              <a:spcAft>
                <a:spcPts val="0"/>
              </a:spcAft>
              <a:buClrTx/>
              <a:buSzTx/>
              <a:tabLst/>
              <a:defRPr/>
            </a:pPr>
            <a:r>
              <a:rPr lang="id-ID" sz="4400" dirty="0" smtClean="0">
                <a:solidFill>
                  <a:srgbClr val="0000CC"/>
                </a:solidFill>
              </a:rPr>
              <a:t>2. Logika Relasional</a:t>
            </a:r>
            <a:endParaRPr kumimoji="0" lang="id-ID" sz="4400" b="0" i="0" u="none" strike="noStrike" kern="1200" cap="none" spc="0" normalizeH="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1604" y="1714488"/>
            <a:ext cx="5657831" cy="1200329"/>
          </a:xfrm>
          <a:prstGeom prst="rect">
            <a:avLst/>
          </a:prstGeom>
          <a:noFill/>
        </p:spPr>
        <p:txBody>
          <a:bodyPr wrap="none" lIns="91440" tIns="45720" rIns="91440" bIns="45720">
            <a:spAutoFit/>
          </a:bodyPr>
          <a:lstStyle/>
          <a:p>
            <a:pPr algn="ctr"/>
            <a:r>
              <a:rPr lang="id-ID" sz="7200" b="1" cap="all" spc="0"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SLIDE  SELESAI</a:t>
            </a:r>
            <a:endParaRPr lang="en-US" sz="72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1a</a:t>
            </a:r>
            <a:r>
              <a:rPr lang="en-US" sz="4400" dirty="0" smtClean="0">
                <a:solidFill>
                  <a:srgbClr val="FF0000"/>
                </a:solidFill>
              </a:rPr>
              <a:t> : </a:t>
            </a:r>
          </a:p>
          <a:p>
            <a:pPr marL="342900" indent="-342900">
              <a:spcBef>
                <a:spcPct val="20000"/>
              </a:spcBef>
              <a:buFont typeface="Arial" pitchFamily="34" charset="0"/>
              <a:buChar char="•"/>
            </a:pPr>
            <a:r>
              <a:rPr lang="id-ID" sz="4400" dirty="0" smtClean="0">
                <a:solidFill>
                  <a:srgbClr val="0000CC"/>
                </a:solidFill>
              </a:rPr>
              <a:t>Jika Mary mencintai Path, maka Mary mencintai Quincy. Jika hari Senin, maka Mary mencintai Path atau Quincy. Ini adalah hari Senin</a:t>
            </a:r>
          </a:p>
          <a:p>
            <a:pPr marL="342900" indent="-342900">
              <a:spcBef>
                <a:spcPct val="20000"/>
              </a:spcBef>
            </a:pPr>
            <a:r>
              <a:rPr lang="id-ID" sz="4400" dirty="0" smtClean="0">
                <a:solidFill>
                  <a:srgbClr val="0000CC"/>
                </a:solidFill>
              </a:rPr>
              <a:t>	</a:t>
            </a:r>
            <a:r>
              <a:rPr lang="id-ID" sz="4400" dirty="0" smtClean="0">
                <a:solidFill>
                  <a:srgbClr val="0000CC"/>
                </a:solidFill>
              </a:rPr>
              <a:t>jadi kesimpulanya Mary mencintai Quincy</a:t>
            </a:r>
            <a:endParaRPr lang="id-ID" sz="4400" dirty="0" smtClean="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Representasikan premis-premis dan kesimpulan dalam logika</a:t>
            </a:r>
            <a:r>
              <a:rPr kumimoji="0" lang="id-ID" sz="4400" b="0" i="0" u="none" strike="noStrike" kern="1200" cap="none" spc="0" normalizeH="0" noProof="0" dirty="0" smtClean="0">
                <a:ln>
                  <a:noFill/>
                </a:ln>
                <a:solidFill>
                  <a:srgbClr val="0000CC"/>
                </a:solidFill>
                <a:effectLst/>
                <a:uLnTx/>
                <a:uFillTx/>
                <a:latin typeface="+mn-lt"/>
                <a:ea typeface="+mn-ea"/>
                <a:cs typeface="+mn-cs"/>
              </a:rPr>
              <a:t> proposional</a:t>
            </a:r>
          </a:p>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lang="id-ID" sz="4400" baseline="0" dirty="0" smtClean="0">
                <a:solidFill>
                  <a:srgbClr val="0000CC"/>
                </a:solidFill>
              </a:rPr>
              <a:t>Ubah ke dalam bentuk klausa untuk pembuktian dengan resolusi</a:t>
            </a:r>
          </a:p>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Terapkan kaidah resolusi untuk membuktikan kesimpulan</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1b</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Jika bahan baku kedelai berasal dari wonosobo, maka tempe yang diproduksi bermutu baik. Jika tempe yang diproduksi bermutu baik maka tempe tersebut laku dipasaran, tetapi tempe tidak laku dipasaran, berarti kesimpulanya bahan baku kedelai bukan dari wonosobo</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85000" lnSpcReduction="2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1c</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Terdapat</a:t>
            </a:r>
            <a:r>
              <a:rPr kumimoji="0" lang="id-ID" sz="4400" b="0" i="0" u="none" strike="noStrike" kern="1200" cap="none" spc="0" normalizeH="0" noProof="0" dirty="0" smtClean="0">
                <a:ln>
                  <a:noFill/>
                </a:ln>
                <a:solidFill>
                  <a:srgbClr val="0000CC"/>
                </a:solidFill>
                <a:effectLst/>
                <a:uLnTx/>
                <a:uFillTx/>
                <a:latin typeface="+mn-lt"/>
                <a:ea typeface="+mn-ea"/>
                <a:cs typeface="+mn-cs"/>
              </a:rPr>
              <a:t> suatu permainan coin dengan ketentuan berikut, jika muncul kepala maka anda menang.  Jika muncul ekor maka saya tidak menang, seandainya saat dilempar coin muncul ekor, buktikan dengan proposional resolusi bahwa </a:t>
            </a:r>
            <a:r>
              <a:rPr kumimoji="0" lang="id-ID" sz="4400" b="0" i="0" u="none" strike="noStrike" kern="1200" cap="none" spc="0" normalizeH="0" noProof="0" dirty="0" smtClean="0">
                <a:ln>
                  <a:noFill/>
                </a:ln>
                <a:solidFill>
                  <a:srgbClr val="FF0000"/>
                </a:solidFill>
                <a:effectLst/>
                <a:uLnTx/>
                <a:uFillTx/>
                <a:latin typeface="+mn-lt"/>
                <a:ea typeface="+mn-ea"/>
                <a:cs typeface="+mn-cs"/>
              </a:rPr>
              <a:t>anda menang</a:t>
            </a:r>
            <a:r>
              <a:rPr kumimoji="0" lang="id-ID" sz="4400" b="0" i="0" u="none" strike="noStrike" kern="1200" cap="none" spc="0" normalizeH="0" noProof="0" dirty="0" smtClean="0">
                <a:ln>
                  <a:noFill/>
                </a:ln>
                <a:solidFill>
                  <a:srgbClr val="0000CC"/>
                </a:solidFill>
                <a:effectLst/>
                <a:uLnTx/>
                <a:uFillTx/>
                <a:latin typeface="+mn-lt"/>
                <a:ea typeface="+mn-ea"/>
                <a:cs typeface="+mn-cs"/>
              </a:rPr>
              <a:t>. Terdapat pengetahuan umum bahwa jika muncul kepala, tidak mungkin ekor juga muncul dan juga jika anda menang, tidak mungkin saya juga menang </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fontScale="92500" lnSpcReduction="20000"/>
          </a:bodyPr>
          <a:lstStyle/>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Representasikan kelima premis  dan kesimpulan dalam logika</a:t>
            </a:r>
            <a:r>
              <a:rPr kumimoji="0" lang="id-ID" sz="4400" b="0" i="0" u="none" strike="noStrike" kern="1200" cap="none" spc="0" normalizeH="0" noProof="0" dirty="0" smtClean="0">
                <a:ln>
                  <a:noFill/>
                </a:ln>
                <a:solidFill>
                  <a:srgbClr val="0000CC"/>
                </a:solidFill>
                <a:effectLst/>
                <a:uLnTx/>
                <a:uFillTx/>
                <a:latin typeface="+mn-lt"/>
                <a:ea typeface="+mn-ea"/>
                <a:cs typeface="+mn-cs"/>
              </a:rPr>
              <a:t> proposional dengan proposisi p=muncul kepala, q=muncul ekor, r=anda menang, t=saya menang</a:t>
            </a:r>
          </a:p>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lang="id-ID" sz="4400" baseline="0" dirty="0" smtClean="0">
                <a:solidFill>
                  <a:srgbClr val="0000CC"/>
                </a:solidFill>
              </a:rPr>
              <a:t>Ubah ke dalam bentuk klausa untuk pembuktian dengan resolusi</a:t>
            </a:r>
          </a:p>
          <a:p>
            <a:pPr marL="742950" marR="0" lvl="0" indent="-742950" algn="l" defTabSz="914400" rtl="0" eaLnBrk="1" fontAlgn="auto" latinLnBrk="0" hangingPunct="1">
              <a:lnSpc>
                <a:spcPct val="100000"/>
              </a:lnSpc>
              <a:spcBef>
                <a:spcPct val="20000"/>
              </a:spcBef>
              <a:spcAft>
                <a:spcPts val="0"/>
              </a:spcAft>
              <a:buClrTx/>
              <a:buSzTx/>
              <a:buAutoNum type="alphaLcPeriod"/>
              <a:tabLst/>
              <a:defRPr/>
            </a:pPr>
            <a:r>
              <a:rPr kumimoji="0" lang="id-ID" sz="4400" b="0" i="0" u="none" strike="noStrike" kern="1200" cap="none" spc="0" normalizeH="0" noProof="0" dirty="0" smtClean="0">
                <a:ln>
                  <a:noFill/>
                </a:ln>
                <a:solidFill>
                  <a:srgbClr val="0000CC"/>
                </a:solidFill>
                <a:effectLst/>
                <a:uLnTx/>
                <a:uFillTx/>
                <a:latin typeface="+mn-lt"/>
                <a:ea typeface="+mn-ea"/>
                <a:cs typeface="+mn-cs"/>
              </a:rPr>
              <a:t>Terapkan kaidah resolusi untuk membuktikan kesimpulan</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1d</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Jika Iwan Fals mengadakan konser, maka jika harga tiket tidak mahal maka penggemarnya akan datang.  </a:t>
            </a:r>
          </a:p>
          <a:p>
            <a:pPr marL="342900" indent="-342900">
              <a:spcBef>
                <a:spcPct val="20000"/>
              </a:spcBef>
            </a:pPr>
            <a:r>
              <a:rPr lang="id-ID" sz="4400" dirty="0" smtClean="0">
                <a:solidFill>
                  <a:srgbClr val="0000CC"/>
                </a:solidFill>
              </a:rPr>
              <a:t>	Jika Iwan Fals mengadakan konser, maka harga tiket tidak mahal, dengan demikian jika Iwan Fals mengadakan konser maka penggemarnya akan datang</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1e</a:t>
            </a:r>
            <a:r>
              <a:rPr lang="en-US" sz="4400" dirty="0" smtClean="0">
                <a:solidFill>
                  <a:srgbClr val="FF0000"/>
                </a:solidFill>
              </a:rPr>
              <a:t> </a:t>
            </a:r>
            <a:r>
              <a:rPr lang="en-US" sz="4400" dirty="0" smtClean="0">
                <a:solidFill>
                  <a:srgbClr val="FF0000"/>
                </a:solidFill>
              </a:rPr>
              <a:t>: </a:t>
            </a:r>
            <a:endParaRPr lang="en-US" sz="4400" dirty="0" smtClean="0">
              <a:solidFill>
                <a:srgbClr val="0000CC"/>
              </a:solidFill>
            </a:endParaRPr>
          </a:p>
          <a:p>
            <a:pPr marL="342900" indent="-342900">
              <a:spcBef>
                <a:spcPct val="20000"/>
              </a:spcBef>
              <a:buFont typeface="Arial" pitchFamily="34" charset="0"/>
              <a:buChar char="•"/>
            </a:pPr>
            <a:r>
              <a:rPr lang="id-ID" sz="4400" dirty="0" smtClean="0">
                <a:solidFill>
                  <a:srgbClr val="0000CC"/>
                </a:solidFill>
              </a:rPr>
              <a:t>Jika pejabat melakukan korupsi maka rakyat tidak akan marah atau kejaksaan akan memeriksanya. Jika kejaksaan tidak akan memeriksanya maka rakyat akan marah, ternyata kejaksaan tidak akan memeriksanya dengan demikian pejabat </a:t>
            </a:r>
            <a:r>
              <a:rPr lang="id-ID" sz="4400" dirty="0" smtClean="0">
                <a:solidFill>
                  <a:srgbClr val="FF0000"/>
                </a:solidFill>
              </a:rPr>
              <a:t>tidak</a:t>
            </a:r>
            <a:r>
              <a:rPr lang="id-ID" sz="4400" dirty="0" smtClean="0">
                <a:solidFill>
                  <a:srgbClr val="0000CC"/>
                </a:solidFill>
              </a:rPr>
              <a:t> melakukan korupsi</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lnSpcReduction="1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2</a:t>
            </a:r>
            <a:r>
              <a:rPr lang="en-US" sz="4400" dirty="0" smtClean="0">
                <a:solidFill>
                  <a:srgbClr val="FF0000"/>
                </a:solidFill>
              </a:rPr>
              <a:t> : </a:t>
            </a:r>
            <a:endParaRPr lang="en-US" sz="4400" dirty="0" smtClean="0">
              <a:solidFill>
                <a:srgbClr val="0000CC"/>
              </a:solidFill>
            </a:endParaRPr>
          </a:p>
          <a:p>
            <a:pPr marL="342900" indent="-342900">
              <a:spcBef>
                <a:spcPct val="20000"/>
              </a:spcBef>
              <a:buFont typeface="Arial" pitchFamily="34" charset="0"/>
              <a:buChar char="•"/>
            </a:pPr>
            <a:r>
              <a:rPr lang="id-ID" sz="4400" dirty="0" smtClean="0">
                <a:solidFill>
                  <a:srgbClr val="0000CC"/>
                </a:solidFill>
              </a:rPr>
              <a:t>Representasikan kalimat alami </a:t>
            </a:r>
            <a:r>
              <a:rPr lang="id-ID" sz="4400" i="1" dirty="0" smtClean="0">
                <a:solidFill>
                  <a:srgbClr val="0000CC"/>
                </a:solidFill>
              </a:rPr>
              <a:t>(natural)</a:t>
            </a:r>
            <a:r>
              <a:rPr lang="id-ID" sz="4400" dirty="0" smtClean="0">
                <a:solidFill>
                  <a:srgbClr val="0000CC"/>
                </a:solidFill>
              </a:rPr>
              <a:t> dibawah ini kedalam Logika Relasional </a:t>
            </a:r>
            <a:r>
              <a:rPr lang="id-ID" sz="4400" i="1" dirty="0" smtClean="0">
                <a:solidFill>
                  <a:srgbClr val="0000CC"/>
                </a:solidFill>
              </a:rPr>
              <a:t>(relational logic)</a:t>
            </a:r>
            <a:r>
              <a:rPr lang="id-ID" sz="4400" dirty="0" smtClean="0">
                <a:solidFill>
                  <a:srgbClr val="0000CC"/>
                </a:solidFill>
              </a:rPr>
              <a:t> dengan menggunakan relasi unari </a:t>
            </a:r>
          </a:p>
          <a:p>
            <a:pPr marL="342900" indent="-342900">
              <a:spcBef>
                <a:spcPct val="20000"/>
              </a:spcBef>
            </a:pPr>
            <a:r>
              <a:rPr lang="id-ID" sz="4400" dirty="0" smtClean="0">
                <a:solidFill>
                  <a:srgbClr val="0000CC"/>
                </a:solidFill>
              </a:rPr>
              <a:t>	math(x) untuk ahli matematika</a:t>
            </a:r>
          </a:p>
          <a:p>
            <a:pPr marL="342900" indent="-342900">
              <a:spcBef>
                <a:spcPct val="20000"/>
              </a:spcBef>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	phi(x) untuk filosofer</a:t>
            </a:r>
          </a:p>
          <a:p>
            <a:pPr marL="342900" indent="-342900">
              <a:spcBef>
                <a:spcPct val="20000"/>
              </a:spcBef>
            </a:pPr>
            <a:r>
              <a:rPr lang="id-ID" sz="4400" dirty="0" smtClean="0">
                <a:solidFill>
                  <a:srgbClr val="0000CC"/>
                </a:solidFill>
              </a:rPr>
              <a:t>	dan relasi binari sayang(x,y) untuk x sayang y</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3748911</TotalTime>
  <Words>311</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Bowo</dc:creator>
  <cp:lastModifiedBy>Bowo</cp:lastModifiedBy>
  <cp:revision>150</cp:revision>
  <dcterms:created xsi:type="dcterms:W3CDTF">2015-03-08T10:31:10Z</dcterms:created>
  <dcterms:modified xsi:type="dcterms:W3CDTF">2015-05-18T08:53:21Z</dcterms:modified>
</cp:coreProperties>
</file>