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545" r:id="rId3"/>
    <p:sldId id="586" r:id="rId4"/>
    <p:sldId id="588" r:id="rId5"/>
    <p:sldId id="574" r:id="rId6"/>
    <p:sldId id="576" r:id="rId7"/>
    <p:sldId id="578" r:id="rId8"/>
    <p:sldId id="592" r:id="rId9"/>
    <p:sldId id="594" r:id="rId10"/>
    <p:sldId id="598" r:id="rId11"/>
    <p:sldId id="596" r:id="rId12"/>
    <p:sldId id="580" r:id="rId13"/>
    <p:sldId id="582" r:id="rId14"/>
    <p:sldId id="347" r:id="rId15"/>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66FF66"/>
    <a:srgbClr val="33CCCC"/>
    <a:srgbClr val="009999"/>
    <a:srgbClr val="00CC99"/>
    <a:srgbClr val="008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50" d="100"/>
          <a:sy n="50" d="100"/>
        </p:scale>
        <p:origin x="-1086" y="2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0132BE55-D377-4584-8DB7-1959C12037D8}" type="datetimeFigureOut">
              <a:rPr lang="id-ID" smtClean="0"/>
              <a:pPr/>
              <a:t>24/05/2015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EEB2753-BA64-4B8F-A015-1496A7B28D3C}"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0132BE55-D377-4584-8DB7-1959C12037D8}" type="datetimeFigureOut">
              <a:rPr lang="id-ID" smtClean="0"/>
              <a:pPr/>
              <a:t>24/05/2015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EEB2753-BA64-4B8F-A015-1496A7B28D3C}"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0132BE55-D377-4584-8DB7-1959C12037D8}" type="datetimeFigureOut">
              <a:rPr lang="id-ID" smtClean="0"/>
              <a:pPr/>
              <a:t>24/05/2015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EEB2753-BA64-4B8F-A015-1496A7B28D3C}"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0132BE55-D377-4584-8DB7-1959C12037D8}" type="datetimeFigureOut">
              <a:rPr lang="id-ID" smtClean="0"/>
              <a:pPr/>
              <a:t>24/05/2015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EEB2753-BA64-4B8F-A015-1496A7B28D3C}"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32BE55-D377-4584-8DB7-1959C12037D8}" type="datetimeFigureOut">
              <a:rPr lang="id-ID" smtClean="0"/>
              <a:pPr/>
              <a:t>24/05/2015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EEB2753-BA64-4B8F-A015-1496A7B28D3C}"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0132BE55-D377-4584-8DB7-1959C12037D8}" type="datetimeFigureOut">
              <a:rPr lang="id-ID" smtClean="0"/>
              <a:pPr/>
              <a:t>24/05/2015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EEB2753-BA64-4B8F-A015-1496A7B28D3C}"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0132BE55-D377-4584-8DB7-1959C12037D8}" type="datetimeFigureOut">
              <a:rPr lang="id-ID" smtClean="0"/>
              <a:pPr/>
              <a:t>24/05/2015</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8EEB2753-BA64-4B8F-A015-1496A7B28D3C}"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0132BE55-D377-4584-8DB7-1959C12037D8}" type="datetimeFigureOut">
              <a:rPr lang="id-ID" smtClean="0"/>
              <a:pPr/>
              <a:t>24/05/2015</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EEB2753-BA64-4B8F-A015-1496A7B28D3C}"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2BE55-D377-4584-8DB7-1959C12037D8}" type="datetimeFigureOut">
              <a:rPr lang="id-ID" smtClean="0"/>
              <a:pPr/>
              <a:t>24/05/2015</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8EEB2753-BA64-4B8F-A015-1496A7B28D3C}"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32BE55-D377-4584-8DB7-1959C12037D8}" type="datetimeFigureOut">
              <a:rPr lang="id-ID" smtClean="0"/>
              <a:pPr/>
              <a:t>24/05/2015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EEB2753-BA64-4B8F-A015-1496A7B28D3C}"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32BE55-D377-4584-8DB7-1959C12037D8}" type="datetimeFigureOut">
              <a:rPr lang="id-ID" smtClean="0"/>
              <a:pPr/>
              <a:t>24/05/2015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EEB2753-BA64-4B8F-A015-1496A7B28D3C}"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CCC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2BE55-D377-4584-8DB7-1959C12037D8}" type="datetimeFigureOut">
              <a:rPr lang="id-ID" smtClean="0"/>
              <a:pPr/>
              <a:t>24/05/2015</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EB2753-BA64-4B8F-A015-1496A7B28D3C}"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3154" y="785794"/>
            <a:ext cx="8051563" cy="3139321"/>
          </a:xfrm>
          <a:prstGeom prst="rect">
            <a:avLst/>
          </a:prstGeom>
          <a:noFill/>
        </p:spPr>
        <p:txBody>
          <a:bodyPr wrap="none" lIns="91440" tIns="45720" rIns="91440" bIns="45720">
            <a:spAutoFit/>
          </a:bodyPr>
          <a:lstStyle/>
          <a:p>
            <a:pPr algn="ctr"/>
            <a:r>
              <a:rPr lang="id-ID" sz="66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Logika informatika</a:t>
            </a:r>
          </a:p>
          <a:p>
            <a:pPr algn="ctr"/>
            <a:r>
              <a:rPr lang="id-ID" sz="6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soal pengayaan</a:t>
            </a:r>
          </a:p>
          <a:p>
            <a:pPr algn="ctr"/>
            <a:r>
              <a:rPr lang="id-ID" sz="66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a:t>
            </a:r>
            <a:endParaRPr lang="en-US" sz="66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Rectangle 4"/>
          <p:cNvSpPr/>
          <p:nvPr/>
        </p:nvSpPr>
        <p:spPr>
          <a:xfrm>
            <a:off x="3220774" y="5000636"/>
            <a:ext cx="5066002" cy="1200329"/>
          </a:xfrm>
          <a:prstGeom prst="rect">
            <a:avLst/>
          </a:prstGeom>
          <a:noFill/>
        </p:spPr>
        <p:txBody>
          <a:bodyPr wrap="none" lIns="91440" tIns="45720" rIns="91440" bIns="45720">
            <a:spAutoFit/>
          </a:bodyPr>
          <a:lstStyle/>
          <a:p>
            <a:r>
              <a:rPr lang="id-ID"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OLEH</a:t>
            </a:r>
          </a:p>
          <a:p>
            <a:r>
              <a:rPr lang="id-ID"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BOWO NURHADIYONO</a:t>
            </a:r>
            <a:endParaRPr lang="en-US"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5" name="Content Placeholder 2"/>
          <p:cNvSpPr txBox="1">
            <a:spLocks/>
          </p:cNvSpPr>
          <p:nvPr/>
        </p:nvSpPr>
        <p:spPr>
          <a:xfrm>
            <a:off x="457200" y="428604"/>
            <a:ext cx="8229600" cy="6000792"/>
          </a:xfrm>
          <a:prstGeom prst="rect">
            <a:avLst/>
          </a:prstGeom>
        </p:spPr>
        <p:txBody>
          <a:bodyPr vert="horz" lIns="91440" tIns="45720" rIns="91440" bIns="45720" rtlCol="0">
            <a:normAutofit fontScale="92500" lnSpcReduction="20000"/>
          </a:bodyPr>
          <a:lstStyle/>
          <a:p>
            <a:pPr marL="342900" indent="-342900">
              <a:spcBef>
                <a:spcPct val="20000"/>
              </a:spcBef>
            </a:pPr>
            <a:r>
              <a:rPr lang="en-US" sz="4400" dirty="0" err="1" smtClean="0">
                <a:solidFill>
                  <a:srgbClr val="FF0000"/>
                </a:solidFill>
              </a:rPr>
              <a:t>Soal</a:t>
            </a:r>
            <a:r>
              <a:rPr lang="en-US" sz="4400" dirty="0" smtClean="0">
                <a:solidFill>
                  <a:srgbClr val="FF0000"/>
                </a:solidFill>
              </a:rPr>
              <a:t> </a:t>
            </a:r>
            <a:r>
              <a:rPr lang="id-ID" sz="4400" dirty="0" smtClean="0">
                <a:solidFill>
                  <a:srgbClr val="FF0000"/>
                </a:solidFill>
              </a:rPr>
              <a:t>3</a:t>
            </a:r>
            <a:r>
              <a:rPr lang="en-US" sz="4400" dirty="0" smtClean="0">
                <a:solidFill>
                  <a:srgbClr val="FF0000"/>
                </a:solidFill>
              </a:rPr>
              <a:t> </a:t>
            </a:r>
            <a:r>
              <a:rPr lang="en-US" sz="4400" dirty="0" smtClean="0">
                <a:solidFill>
                  <a:srgbClr val="FF0000"/>
                </a:solidFill>
              </a:rPr>
              <a:t>: </a:t>
            </a:r>
          </a:p>
          <a:p>
            <a:pPr marL="342900" indent="-342900">
              <a:spcBef>
                <a:spcPct val="20000"/>
              </a:spcBef>
              <a:buFont typeface="Arial" pitchFamily="34" charset="0"/>
              <a:buChar char="•"/>
            </a:pPr>
            <a:r>
              <a:rPr lang="id-ID" sz="4400" dirty="0" smtClean="0">
                <a:solidFill>
                  <a:srgbClr val="0000CC"/>
                </a:solidFill>
              </a:rPr>
              <a:t>Setiap atlit adalah kuat</a:t>
            </a:r>
          </a:p>
          <a:p>
            <a:pPr marL="342900" indent="-342900">
              <a:spcBef>
                <a:spcPct val="20000"/>
              </a:spcBef>
            </a:pPr>
            <a:r>
              <a:rPr lang="id-ID" sz="4400" dirty="0" smtClean="0">
                <a:solidFill>
                  <a:srgbClr val="0000CC"/>
                </a:solidFill>
              </a:rPr>
              <a:t>	</a:t>
            </a:r>
            <a:r>
              <a:rPr lang="id-ID" sz="4400" dirty="0" smtClean="0">
                <a:solidFill>
                  <a:srgbClr val="0000CC"/>
                </a:solidFill>
              </a:rPr>
              <a:t>Semua orang yang kuat dan cerdas akan suskses dalam karirnya</a:t>
            </a:r>
          </a:p>
          <a:p>
            <a:pPr marL="342900" indent="-342900">
              <a:spcBef>
                <a:spcPct val="20000"/>
              </a:spcBef>
            </a:pPr>
            <a:r>
              <a:rPr lang="id-ID" sz="4400" dirty="0" smtClean="0">
                <a:solidFill>
                  <a:srgbClr val="0000CC"/>
                </a:solidFill>
              </a:rPr>
              <a:t>	</a:t>
            </a:r>
            <a:r>
              <a:rPr lang="id-ID" sz="4400" dirty="0" smtClean="0">
                <a:solidFill>
                  <a:srgbClr val="0000CC"/>
                </a:solidFill>
              </a:rPr>
              <a:t>Ade adalah seorang atlit</a:t>
            </a:r>
          </a:p>
          <a:p>
            <a:pPr marL="342900" indent="-342900">
              <a:spcBef>
                <a:spcPct val="20000"/>
              </a:spcBef>
            </a:pPr>
            <a:r>
              <a:rPr lang="id-ID" sz="4400" dirty="0" smtClean="0">
                <a:solidFill>
                  <a:srgbClr val="0000CC"/>
                </a:solidFill>
              </a:rPr>
              <a:t>	</a:t>
            </a:r>
            <a:r>
              <a:rPr lang="id-ID" sz="4400" dirty="0" smtClean="0">
                <a:solidFill>
                  <a:srgbClr val="0000CC"/>
                </a:solidFill>
              </a:rPr>
              <a:t>Ade adalah seorang yang cerdas</a:t>
            </a:r>
          </a:p>
          <a:p>
            <a:pPr marL="342900" indent="-342900">
              <a:spcBef>
                <a:spcPct val="20000"/>
              </a:spcBef>
            </a:pPr>
            <a:r>
              <a:rPr lang="id-ID" sz="4400" dirty="0" smtClean="0">
                <a:solidFill>
                  <a:srgbClr val="0000CC"/>
                </a:solidFill>
              </a:rPr>
              <a:t>	</a:t>
            </a:r>
            <a:endParaRPr lang="id-ID" sz="4400" dirty="0" smtClean="0">
              <a:solidFill>
                <a:srgbClr val="0000CC"/>
              </a:solidFill>
            </a:endParaRPr>
          </a:p>
          <a:p>
            <a:pPr marL="342900" indent="-342900">
              <a:spcBef>
                <a:spcPct val="20000"/>
              </a:spcBef>
            </a:pPr>
            <a:r>
              <a:rPr lang="id-ID" sz="4400" dirty="0" smtClean="0">
                <a:solidFill>
                  <a:srgbClr val="0000CC"/>
                </a:solidFill>
              </a:rPr>
              <a:t>	</a:t>
            </a:r>
            <a:r>
              <a:rPr lang="id-ID" sz="4400" dirty="0" smtClean="0">
                <a:solidFill>
                  <a:srgbClr val="0000CC"/>
                </a:solidFill>
              </a:rPr>
              <a:t>Jadi Ade akan sukses dalam karirnya</a:t>
            </a:r>
          </a:p>
          <a:p>
            <a:pPr marL="342900" indent="-342900">
              <a:spcBef>
                <a:spcPct val="20000"/>
              </a:spcBef>
            </a:pPr>
            <a:r>
              <a:rPr lang="id-ID" sz="4400" dirty="0" smtClean="0">
                <a:solidFill>
                  <a:srgbClr val="0000CC"/>
                </a:solidFill>
              </a:rPr>
              <a:t>	</a:t>
            </a:r>
            <a:r>
              <a:rPr lang="id-ID" sz="4400" dirty="0" smtClean="0">
                <a:solidFill>
                  <a:srgbClr val="0000CC"/>
                </a:solidFill>
              </a:rPr>
              <a:t>Buktikan validitasnya</a:t>
            </a:r>
            <a:endParaRPr kumimoji="0" lang="en-US" sz="4400" b="0" i="0" u="none" strike="noStrike" kern="1200" cap="none" spc="0" normalizeH="0" baseline="0" noProof="0" dirty="0" smtClean="0">
              <a:ln>
                <a:noFill/>
              </a:ln>
              <a:solidFill>
                <a:srgbClr val="0000CC"/>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5" name="Content Placeholder 2"/>
          <p:cNvSpPr txBox="1">
            <a:spLocks/>
          </p:cNvSpPr>
          <p:nvPr/>
        </p:nvSpPr>
        <p:spPr>
          <a:xfrm>
            <a:off x="457200" y="428604"/>
            <a:ext cx="8229600" cy="6000792"/>
          </a:xfrm>
          <a:prstGeom prst="rect">
            <a:avLst/>
          </a:prstGeom>
        </p:spPr>
        <p:txBody>
          <a:bodyPr vert="horz" lIns="91440" tIns="45720" rIns="91440" bIns="45720" rtlCol="0">
            <a:normAutofit fontScale="92500" lnSpcReduction="10000"/>
          </a:bodyPr>
          <a:lstStyle/>
          <a:p>
            <a:pPr marL="342900" indent="-342900">
              <a:spcBef>
                <a:spcPct val="20000"/>
              </a:spcBef>
            </a:pPr>
            <a:r>
              <a:rPr lang="en-US" sz="4400" dirty="0" err="1" smtClean="0">
                <a:solidFill>
                  <a:srgbClr val="FF0000"/>
                </a:solidFill>
              </a:rPr>
              <a:t>Soal</a:t>
            </a:r>
            <a:r>
              <a:rPr lang="en-US" sz="4400" dirty="0" smtClean="0">
                <a:solidFill>
                  <a:srgbClr val="FF0000"/>
                </a:solidFill>
              </a:rPr>
              <a:t> </a:t>
            </a:r>
            <a:r>
              <a:rPr lang="id-ID" sz="4400" dirty="0" smtClean="0">
                <a:solidFill>
                  <a:srgbClr val="FF0000"/>
                </a:solidFill>
              </a:rPr>
              <a:t>4</a:t>
            </a:r>
            <a:r>
              <a:rPr lang="en-US" sz="4400" dirty="0" smtClean="0">
                <a:solidFill>
                  <a:srgbClr val="FF0000"/>
                </a:solidFill>
              </a:rPr>
              <a:t> </a:t>
            </a:r>
            <a:r>
              <a:rPr lang="en-US" sz="4400" dirty="0" smtClean="0">
                <a:solidFill>
                  <a:srgbClr val="FF0000"/>
                </a:solidFill>
              </a:rPr>
              <a:t>: </a:t>
            </a:r>
            <a:endParaRPr lang="en-US" sz="4400" dirty="0" smtClean="0">
              <a:solidFill>
                <a:srgbClr val="0000CC"/>
              </a:solidFill>
            </a:endParaRPr>
          </a:p>
          <a:p>
            <a:pPr marL="342900" indent="-342900">
              <a:spcBef>
                <a:spcPct val="20000"/>
              </a:spcBef>
              <a:buFont typeface="Arial" pitchFamily="34" charset="0"/>
              <a:buChar char="•"/>
            </a:pPr>
            <a:r>
              <a:rPr lang="id-ID" sz="4400" dirty="0" smtClean="0">
                <a:solidFill>
                  <a:srgbClr val="0000CC"/>
                </a:solidFill>
              </a:rPr>
              <a:t>Jeki, seorang murid di kelas ini berumur 19 tahun. Setiap orang yang berumur 19 tahun boleh mendapatkan SIM. Buktikan bahwa seseorang di kelas ini boleh mendapatkan SIM, dengan menggunakan kaidah inferensi saja untuk logika relasional, gunakan kelas(x), umur19(x) dan SIM(x)</a:t>
            </a:r>
            <a:endParaRPr kumimoji="0" lang="en-US" sz="4400" b="0" i="0" u="none" strike="noStrike" kern="1200" cap="none" spc="0" normalizeH="0" baseline="0" noProof="0" dirty="0" smtClean="0">
              <a:ln>
                <a:noFill/>
              </a:ln>
              <a:solidFill>
                <a:srgbClr val="0000CC"/>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5" name="Content Placeholder 2"/>
          <p:cNvSpPr txBox="1">
            <a:spLocks/>
          </p:cNvSpPr>
          <p:nvPr/>
        </p:nvSpPr>
        <p:spPr>
          <a:xfrm>
            <a:off x="457200" y="428604"/>
            <a:ext cx="8229600" cy="6000792"/>
          </a:xfrm>
          <a:prstGeom prst="rect">
            <a:avLst/>
          </a:prstGeom>
        </p:spPr>
        <p:txBody>
          <a:bodyPr vert="horz" lIns="91440" tIns="45720" rIns="91440" bIns="45720" rtlCol="0">
            <a:normAutofit/>
          </a:bodyPr>
          <a:lstStyle/>
          <a:p>
            <a:pPr marL="342900" indent="-342900">
              <a:spcBef>
                <a:spcPct val="20000"/>
              </a:spcBef>
            </a:pPr>
            <a:r>
              <a:rPr lang="en-US" sz="4400" dirty="0" err="1" smtClean="0">
                <a:solidFill>
                  <a:srgbClr val="FF0000"/>
                </a:solidFill>
              </a:rPr>
              <a:t>Soal</a:t>
            </a:r>
            <a:r>
              <a:rPr lang="en-US" sz="4400" dirty="0" smtClean="0">
                <a:solidFill>
                  <a:srgbClr val="FF0000"/>
                </a:solidFill>
              </a:rPr>
              <a:t> </a:t>
            </a:r>
            <a:r>
              <a:rPr lang="id-ID" sz="4400" dirty="0" smtClean="0">
                <a:solidFill>
                  <a:srgbClr val="FF0000"/>
                </a:solidFill>
              </a:rPr>
              <a:t>5</a:t>
            </a:r>
            <a:r>
              <a:rPr lang="en-US" sz="4400" dirty="0" smtClean="0">
                <a:solidFill>
                  <a:srgbClr val="FF0000"/>
                </a:solidFill>
              </a:rPr>
              <a:t> </a:t>
            </a:r>
            <a:r>
              <a:rPr lang="en-US" sz="4400" dirty="0" smtClean="0">
                <a:solidFill>
                  <a:srgbClr val="FF0000"/>
                </a:solidFill>
              </a:rPr>
              <a:t>: </a:t>
            </a:r>
          </a:p>
          <a:p>
            <a:pPr marL="342900" indent="-342900">
              <a:spcBef>
                <a:spcPct val="20000"/>
              </a:spcBef>
              <a:buFont typeface="Arial" pitchFamily="34" charset="0"/>
              <a:buChar char="•"/>
            </a:pPr>
            <a:r>
              <a:rPr lang="id-ID" sz="4400" dirty="0" smtClean="0">
                <a:solidFill>
                  <a:srgbClr val="0000CC"/>
                </a:solidFill>
              </a:rPr>
              <a:t>Diketahui Budi menikah dengan Wati dan mempunyai dua anak yang bernama Siti dan Parjo, Buktikan Siti adalah anaknya Budi</a:t>
            </a:r>
            <a:endParaRPr kumimoji="0" lang="en-US" sz="4400" b="0" i="0" u="none" strike="noStrike" kern="1200" cap="none" spc="0" normalizeH="0" baseline="0" noProof="0" dirty="0" smtClean="0">
              <a:ln>
                <a:noFill/>
              </a:ln>
              <a:solidFill>
                <a:srgbClr val="0000CC"/>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5" name="Content Placeholder 2"/>
          <p:cNvSpPr txBox="1">
            <a:spLocks/>
          </p:cNvSpPr>
          <p:nvPr/>
        </p:nvSpPr>
        <p:spPr>
          <a:xfrm>
            <a:off x="457200" y="428604"/>
            <a:ext cx="8229600" cy="6000792"/>
          </a:xfrm>
          <a:prstGeom prst="rect">
            <a:avLst/>
          </a:prstGeom>
        </p:spPr>
        <p:txBody>
          <a:bodyPr vert="horz" lIns="91440" tIns="45720" rIns="91440" bIns="45720" rtlCol="0">
            <a:normAutofit/>
          </a:bodyPr>
          <a:lstStyle/>
          <a:p>
            <a:pPr marL="342900" indent="-342900">
              <a:spcBef>
                <a:spcPct val="20000"/>
              </a:spcBef>
            </a:pPr>
            <a:r>
              <a:rPr lang="en-US" sz="4400" dirty="0" err="1" smtClean="0">
                <a:solidFill>
                  <a:srgbClr val="FF0000"/>
                </a:solidFill>
              </a:rPr>
              <a:t>Soal</a:t>
            </a:r>
            <a:r>
              <a:rPr lang="en-US" sz="4400" dirty="0" smtClean="0">
                <a:solidFill>
                  <a:srgbClr val="FF0000"/>
                </a:solidFill>
              </a:rPr>
              <a:t> </a:t>
            </a:r>
            <a:r>
              <a:rPr lang="id-ID" sz="4400" dirty="0" smtClean="0">
                <a:solidFill>
                  <a:srgbClr val="FF0000"/>
                </a:solidFill>
              </a:rPr>
              <a:t>6</a:t>
            </a:r>
            <a:r>
              <a:rPr lang="en-US" sz="4400" dirty="0" smtClean="0">
                <a:solidFill>
                  <a:srgbClr val="FF0000"/>
                </a:solidFill>
              </a:rPr>
              <a:t> </a:t>
            </a:r>
            <a:r>
              <a:rPr lang="en-US" sz="4400" dirty="0" smtClean="0">
                <a:solidFill>
                  <a:srgbClr val="FF0000"/>
                </a:solidFill>
              </a:rPr>
              <a:t>: </a:t>
            </a:r>
          </a:p>
          <a:p>
            <a:pPr marL="342900" indent="-342900">
              <a:spcBef>
                <a:spcPct val="20000"/>
              </a:spcBef>
              <a:buFont typeface="Arial" pitchFamily="34" charset="0"/>
              <a:buChar char="•"/>
            </a:pPr>
            <a:r>
              <a:rPr lang="id-ID" sz="4400" dirty="0" smtClean="0">
                <a:solidFill>
                  <a:srgbClr val="0000CC"/>
                </a:solidFill>
              </a:rPr>
              <a:t>Diketahui Budi menikah dengan Wati dan mempunyai dua anak yang bernama Siti dan Parjo, Buktikan bahwa </a:t>
            </a:r>
            <a:r>
              <a:rPr lang="id-ID" sz="4400" dirty="0" smtClean="0">
                <a:solidFill>
                  <a:srgbClr val="0000CC"/>
                </a:solidFill>
              </a:rPr>
              <a:t>Parjo </a:t>
            </a:r>
            <a:r>
              <a:rPr lang="id-ID" sz="4400" dirty="0" smtClean="0">
                <a:solidFill>
                  <a:srgbClr val="0000CC"/>
                </a:solidFill>
              </a:rPr>
              <a:t>saudara kandung Siti </a:t>
            </a:r>
            <a:endParaRPr kumimoji="0" lang="en-US" sz="4400" b="0" i="0" u="none" strike="noStrike" kern="1200" cap="none" spc="0" normalizeH="0" baseline="0" noProof="0" dirty="0" smtClean="0">
              <a:ln>
                <a:noFill/>
              </a:ln>
              <a:solidFill>
                <a:srgbClr val="0000CC"/>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71604" y="1714488"/>
            <a:ext cx="5657831" cy="1200329"/>
          </a:xfrm>
          <a:prstGeom prst="rect">
            <a:avLst/>
          </a:prstGeom>
          <a:noFill/>
        </p:spPr>
        <p:txBody>
          <a:bodyPr wrap="none" lIns="91440" tIns="45720" rIns="91440" bIns="45720">
            <a:spAutoFit/>
          </a:bodyPr>
          <a:lstStyle/>
          <a:p>
            <a:pPr algn="ctr"/>
            <a:r>
              <a:rPr lang="id-ID" sz="7200" b="1" cap="all" spc="0" dirty="0" smtClean="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rPr>
              <a:t>SLIDE  SELESAI</a:t>
            </a:r>
            <a:endParaRPr lang="en-US" sz="7200" b="1" cap="all" spc="0" dirty="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63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837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5" name="Content Placeholder 2"/>
          <p:cNvSpPr txBox="1">
            <a:spLocks/>
          </p:cNvSpPr>
          <p:nvPr/>
        </p:nvSpPr>
        <p:spPr>
          <a:xfrm>
            <a:off x="457200" y="428604"/>
            <a:ext cx="8229600" cy="6000792"/>
          </a:xfrm>
          <a:prstGeom prst="rect">
            <a:avLst/>
          </a:prstGeom>
        </p:spPr>
        <p:txBody>
          <a:bodyPr vert="horz" lIns="91440" tIns="45720" rIns="91440" bIns="45720" rtlCol="0">
            <a:normAutofit fontScale="92500" lnSpcReduction="10000"/>
          </a:bodyPr>
          <a:lstStyle/>
          <a:p>
            <a:pPr marL="342900" indent="-342900">
              <a:spcBef>
                <a:spcPct val="20000"/>
              </a:spcBef>
            </a:pPr>
            <a:r>
              <a:rPr lang="en-US" sz="4400" dirty="0" err="1" smtClean="0">
                <a:solidFill>
                  <a:srgbClr val="FF0000"/>
                </a:solidFill>
              </a:rPr>
              <a:t>Soal</a:t>
            </a:r>
            <a:r>
              <a:rPr lang="en-US" sz="4400" dirty="0" smtClean="0">
                <a:solidFill>
                  <a:srgbClr val="FF0000"/>
                </a:solidFill>
              </a:rPr>
              <a:t> </a:t>
            </a:r>
            <a:r>
              <a:rPr lang="en-US" sz="4400" dirty="0" smtClean="0">
                <a:solidFill>
                  <a:srgbClr val="FF0000"/>
                </a:solidFill>
              </a:rPr>
              <a:t> </a:t>
            </a:r>
            <a:r>
              <a:rPr lang="en-US" sz="4400" dirty="0" smtClean="0">
                <a:solidFill>
                  <a:srgbClr val="FF0000"/>
                </a:solidFill>
              </a:rPr>
              <a:t>: </a:t>
            </a:r>
          </a:p>
          <a:p>
            <a:pPr marL="342900" indent="-342900">
              <a:spcBef>
                <a:spcPct val="20000"/>
              </a:spcBef>
              <a:buFont typeface="Arial" pitchFamily="34" charset="0"/>
              <a:buChar char="•"/>
            </a:pPr>
            <a:r>
              <a:rPr lang="id-ID" sz="4400" dirty="0" smtClean="0">
                <a:solidFill>
                  <a:srgbClr val="0000CC"/>
                </a:solidFill>
              </a:rPr>
              <a:t>Diketahui argumen berikut :</a:t>
            </a:r>
          </a:p>
          <a:p>
            <a:pPr marL="342900" indent="-342900">
              <a:spcBef>
                <a:spcPct val="20000"/>
              </a:spcBef>
            </a:pPr>
            <a:r>
              <a:rPr lang="id-ID" sz="4400" dirty="0" smtClean="0">
                <a:solidFill>
                  <a:srgbClr val="0000CC"/>
                </a:solidFill>
              </a:rPr>
              <a:t>	</a:t>
            </a:r>
            <a:r>
              <a:rPr lang="id-ID" sz="4400" dirty="0" smtClean="0">
                <a:solidFill>
                  <a:srgbClr val="0000CC"/>
                </a:solidFill>
              </a:rPr>
              <a:t>Jika pintu lintas kereta api ditutup, maka lalulintas akan terhenti</a:t>
            </a:r>
          </a:p>
          <a:p>
            <a:pPr marL="342900" indent="-342900">
              <a:spcBef>
                <a:spcPct val="20000"/>
              </a:spcBef>
            </a:pPr>
            <a:r>
              <a:rPr lang="id-ID" sz="4400" dirty="0" smtClean="0">
                <a:solidFill>
                  <a:srgbClr val="0000CC"/>
                </a:solidFill>
              </a:rPr>
              <a:t>	</a:t>
            </a:r>
            <a:r>
              <a:rPr lang="id-ID" sz="4400" dirty="0" smtClean="0">
                <a:solidFill>
                  <a:srgbClr val="0000CC"/>
                </a:solidFill>
              </a:rPr>
              <a:t>Jika lalulintas terhenti maka akan terjadi kemacetan lalulintas</a:t>
            </a:r>
          </a:p>
          <a:p>
            <a:pPr marL="342900" indent="-342900">
              <a:spcBef>
                <a:spcPct val="20000"/>
              </a:spcBef>
            </a:pPr>
            <a:r>
              <a:rPr kumimoji="0" lang="id-ID" sz="4400" b="0" i="0" u="none" strike="noStrike" kern="1200" cap="none" spc="0" normalizeH="0" baseline="0" noProof="0" dirty="0" smtClean="0">
                <a:ln>
                  <a:noFill/>
                </a:ln>
                <a:solidFill>
                  <a:srgbClr val="0000CC"/>
                </a:solidFill>
                <a:effectLst/>
                <a:uLnTx/>
                <a:uFillTx/>
                <a:latin typeface="+mn-lt"/>
                <a:ea typeface="+mn-ea"/>
                <a:cs typeface="+mn-cs"/>
              </a:rPr>
              <a:t>	</a:t>
            </a:r>
            <a:r>
              <a:rPr kumimoji="0" lang="id-ID" sz="4400" b="0" i="0" u="none" strike="noStrike" kern="1200" cap="none" spc="0" normalizeH="0" baseline="0" noProof="0" dirty="0" smtClean="0">
                <a:ln>
                  <a:noFill/>
                </a:ln>
                <a:solidFill>
                  <a:srgbClr val="0000CC"/>
                </a:solidFill>
                <a:effectLst/>
                <a:uLnTx/>
                <a:uFillTx/>
                <a:latin typeface="+mn-lt"/>
                <a:ea typeface="+mn-ea"/>
                <a:cs typeface="+mn-cs"/>
              </a:rPr>
              <a:t>pintu kereta api ditutup, jadi terjadi kemacetan lalulintas</a:t>
            </a:r>
          </a:p>
          <a:p>
            <a:pPr marL="342900" indent="-342900">
              <a:spcBef>
                <a:spcPct val="20000"/>
              </a:spcBef>
            </a:pPr>
            <a:r>
              <a:rPr lang="id-ID" sz="4400" dirty="0" smtClean="0">
                <a:solidFill>
                  <a:srgbClr val="0000CC"/>
                </a:solidFill>
              </a:rPr>
              <a:t>	Buktikan validitasnya</a:t>
            </a:r>
            <a:endParaRPr kumimoji="0" lang="en-US" sz="4400" b="0" i="0" u="none" strike="noStrike" kern="1200" cap="none" spc="0" normalizeH="0" baseline="0" noProof="0" dirty="0" smtClean="0">
              <a:ln>
                <a:noFill/>
              </a:ln>
              <a:solidFill>
                <a:srgbClr val="0000CC"/>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5" name="Content Placeholder 2"/>
          <p:cNvSpPr txBox="1">
            <a:spLocks/>
          </p:cNvSpPr>
          <p:nvPr/>
        </p:nvSpPr>
        <p:spPr>
          <a:xfrm>
            <a:off x="457200" y="428604"/>
            <a:ext cx="8229600" cy="6000792"/>
          </a:xfrm>
          <a:prstGeom prst="rect">
            <a:avLst/>
          </a:prstGeom>
        </p:spPr>
        <p:txBody>
          <a:bodyPr vert="horz" lIns="91440" tIns="45720" rIns="91440" bIns="45720" rtlCol="0">
            <a:normAutofit fontScale="85000" lnSpcReduction="20000"/>
          </a:bodyPr>
          <a:lstStyle/>
          <a:p>
            <a:pPr marL="342900" indent="-342900">
              <a:spcBef>
                <a:spcPct val="20000"/>
              </a:spcBef>
            </a:pPr>
            <a:r>
              <a:rPr lang="id-ID" sz="4400" dirty="0" smtClean="0">
                <a:solidFill>
                  <a:srgbClr val="0000CC"/>
                </a:solidFill>
              </a:rPr>
              <a:t>p</a:t>
            </a:r>
            <a:r>
              <a:rPr lang="id-ID" sz="4400" dirty="0" smtClean="0">
                <a:solidFill>
                  <a:srgbClr val="0000CC"/>
                </a:solidFill>
              </a:rPr>
              <a:t> : </a:t>
            </a:r>
            <a:r>
              <a:rPr lang="id-ID" sz="4400" dirty="0" smtClean="0">
                <a:solidFill>
                  <a:srgbClr val="0000CC"/>
                </a:solidFill>
              </a:rPr>
              <a:t>pintu lintas kereta api ditutup</a:t>
            </a:r>
          </a:p>
          <a:p>
            <a:pPr marL="342900" indent="-342900">
              <a:spcBef>
                <a:spcPct val="20000"/>
              </a:spcBef>
            </a:pPr>
            <a:r>
              <a:rPr lang="id-ID" sz="4400" dirty="0" smtClean="0">
                <a:solidFill>
                  <a:srgbClr val="0000CC"/>
                </a:solidFill>
              </a:rPr>
              <a:t>q	: lalulintas akan terhenti</a:t>
            </a:r>
          </a:p>
          <a:p>
            <a:pPr marL="342900" indent="-342900">
              <a:spcBef>
                <a:spcPct val="20000"/>
              </a:spcBef>
            </a:pPr>
            <a:r>
              <a:rPr lang="id-ID" sz="4400" dirty="0" smtClean="0">
                <a:solidFill>
                  <a:srgbClr val="0000CC"/>
                </a:solidFill>
              </a:rPr>
              <a:t>r</a:t>
            </a:r>
            <a:r>
              <a:rPr lang="id-ID" sz="4400" dirty="0" smtClean="0">
                <a:solidFill>
                  <a:srgbClr val="0000CC"/>
                </a:solidFill>
              </a:rPr>
              <a:t>  :terjadi kemacetan lalulintas</a:t>
            </a:r>
          </a:p>
          <a:p>
            <a:pPr marL="742950" indent="-742950">
              <a:spcBef>
                <a:spcPct val="20000"/>
              </a:spcBef>
              <a:buAutoNum type="arabicPeriod"/>
            </a:pPr>
            <a:r>
              <a:rPr kumimoji="0" lang="id-ID" sz="4400" b="0" i="0" u="none" strike="noStrike" kern="1200" cap="none" spc="0" normalizeH="0" baseline="0" noProof="0" dirty="0" smtClean="0">
                <a:ln>
                  <a:noFill/>
                </a:ln>
                <a:solidFill>
                  <a:srgbClr val="0000CC"/>
                </a:solidFill>
                <a:effectLst/>
                <a:uLnTx/>
                <a:uFillTx/>
                <a:latin typeface="+mn-lt"/>
                <a:ea typeface="+mn-ea"/>
                <a:cs typeface="+mn-cs"/>
              </a:rPr>
              <a:t>p</a:t>
            </a:r>
            <a:r>
              <a:rPr kumimoji="0" lang="id-ID" sz="4400" b="0" i="0" u="none" strike="noStrike" kern="1200" cap="none" spc="0" normalizeH="0" baseline="0" noProof="0" dirty="0" smtClean="0">
                <a:ln>
                  <a:noFill/>
                </a:ln>
                <a:solidFill>
                  <a:srgbClr val="0000CC"/>
                </a:solidFill>
                <a:effectLst/>
                <a:uLnTx/>
                <a:uFillTx/>
                <a:latin typeface="+mn-lt"/>
                <a:ea typeface="+mn-ea"/>
                <a:cs typeface="+mn-cs"/>
                <a:sym typeface="Symbol"/>
              </a:rPr>
              <a:t>q		1. {p,q}	pr  </a:t>
            </a:r>
          </a:p>
          <a:p>
            <a:pPr marL="742950" indent="-742950">
              <a:spcBef>
                <a:spcPct val="20000"/>
              </a:spcBef>
              <a:buAutoNum type="arabicPeriod"/>
            </a:pPr>
            <a:r>
              <a:rPr lang="id-ID" sz="4400" dirty="0" smtClean="0">
                <a:solidFill>
                  <a:srgbClr val="0000CC"/>
                </a:solidFill>
                <a:sym typeface="Symbol"/>
              </a:rPr>
              <a:t>qr		2. {q,r}		pr</a:t>
            </a:r>
          </a:p>
          <a:p>
            <a:pPr marL="742950" indent="-742950">
              <a:spcBef>
                <a:spcPct val="20000"/>
              </a:spcBef>
              <a:buAutoNum type="arabicPeriod"/>
            </a:pPr>
            <a:r>
              <a:rPr lang="id-ID" sz="4400" dirty="0" smtClean="0">
                <a:solidFill>
                  <a:srgbClr val="0000CC"/>
                </a:solidFill>
                <a:sym typeface="Symbol"/>
              </a:rPr>
              <a:t>p</a:t>
            </a:r>
            <a:r>
              <a:rPr lang="id-ID" sz="4400" dirty="0" smtClean="0">
                <a:solidFill>
                  <a:srgbClr val="0000CC"/>
                </a:solidFill>
                <a:sym typeface="Symbol"/>
              </a:rPr>
              <a:t>		3. {p}		pr</a:t>
            </a:r>
          </a:p>
          <a:p>
            <a:pPr marL="742950" indent="-742950">
              <a:spcBef>
                <a:spcPct val="20000"/>
              </a:spcBef>
              <a:buFontTx/>
              <a:buAutoNum type="arabicPeriod"/>
            </a:pPr>
            <a:r>
              <a:rPr lang="id-ID" sz="4400" dirty="0" smtClean="0">
                <a:solidFill>
                  <a:srgbClr val="0000CC"/>
                </a:solidFill>
              </a:rPr>
              <a:t>p</a:t>
            </a:r>
            <a:r>
              <a:rPr lang="id-ID" sz="4400" dirty="0" smtClean="0">
                <a:solidFill>
                  <a:srgbClr val="0000CC"/>
                </a:solidFill>
                <a:sym typeface="Symbol"/>
              </a:rPr>
              <a:t>r		4. {r}		NG</a:t>
            </a:r>
            <a:endParaRPr lang="id-ID" sz="4400" dirty="0" smtClean="0">
              <a:solidFill>
                <a:srgbClr val="0000CC"/>
              </a:solidFill>
              <a:sym typeface="Symbol"/>
            </a:endParaRPr>
          </a:p>
          <a:p>
            <a:pPr marL="742950" indent="-742950">
              <a:spcBef>
                <a:spcPct val="20000"/>
              </a:spcBef>
              <a:buFontTx/>
              <a:buAutoNum type="arabicPeriod"/>
            </a:pPr>
            <a:r>
              <a:rPr lang="id-ID" sz="4400" dirty="0" smtClean="0">
                <a:solidFill>
                  <a:srgbClr val="0000CC"/>
                </a:solidFill>
              </a:rPr>
              <a:t>r</a:t>
            </a:r>
            <a:r>
              <a:rPr lang="id-ID" sz="4400" dirty="0" smtClean="0">
                <a:solidFill>
                  <a:srgbClr val="0000CC"/>
                </a:solidFill>
              </a:rPr>
              <a:t>			5. </a:t>
            </a:r>
            <a:r>
              <a:rPr lang="id-ID" sz="4400" dirty="0" smtClean="0">
                <a:solidFill>
                  <a:srgbClr val="0000CC"/>
                </a:solidFill>
                <a:sym typeface="Symbol"/>
              </a:rPr>
              <a:t>{</a:t>
            </a:r>
            <a:r>
              <a:rPr lang="id-ID" sz="4400" dirty="0" smtClean="0">
                <a:solidFill>
                  <a:srgbClr val="0000CC"/>
                </a:solidFill>
                <a:sym typeface="Symbol"/>
              </a:rPr>
              <a:t>p,r}		1 dan 2</a:t>
            </a:r>
          </a:p>
          <a:p>
            <a:pPr marL="742950" indent="-742950">
              <a:spcBef>
                <a:spcPct val="20000"/>
              </a:spcBef>
            </a:pPr>
            <a:r>
              <a:rPr lang="id-ID" sz="4400" dirty="0" smtClean="0">
                <a:solidFill>
                  <a:srgbClr val="0000CC"/>
                </a:solidFill>
                <a:sym typeface="Symbol"/>
              </a:rPr>
              <a:t>				6. </a:t>
            </a:r>
            <a:r>
              <a:rPr lang="id-ID" sz="4400" dirty="0" smtClean="0">
                <a:solidFill>
                  <a:srgbClr val="0000CC"/>
                </a:solidFill>
                <a:sym typeface="Symbol"/>
              </a:rPr>
              <a:t>{</a:t>
            </a:r>
            <a:r>
              <a:rPr lang="id-ID" sz="4400" dirty="0" smtClean="0">
                <a:solidFill>
                  <a:srgbClr val="0000CC"/>
                </a:solidFill>
                <a:sym typeface="Symbol"/>
              </a:rPr>
              <a:t>p}		4 dan 5</a:t>
            </a:r>
          </a:p>
          <a:p>
            <a:pPr marL="742950" indent="-742950">
              <a:spcBef>
                <a:spcPct val="20000"/>
              </a:spcBef>
            </a:pPr>
            <a:r>
              <a:rPr lang="id-ID" sz="4400" dirty="0" smtClean="0">
                <a:solidFill>
                  <a:srgbClr val="0000CC"/>
                </a:solidFill>
                <a:sym typeface="Symbol"/>
              </a:rPr>
              <a:t>				7. {</a:t>
            </a:r>
            <a:r>
              <a:rPr lang="id-ID" sz="4400" dirty="0" smtClean="0">
                <a:solidFill>
                  <a:srgbClr val="0000CC"/>
                </a:solidFill>
                <a:sym typeface="Symbol"/>
              </a:rPr>
              <a:t> </a:t>
            </a:r>
            <a:r>
              <a:rPr lang="id-ID" sz="4400" dirty="0" smtClean="0">
                <a:solidFill>
                  <a:srgbClr val="0000CC"/>
                </a:solidFill>
                <a:sym typeface="Symbol"/>
              </a:rPr>
              <a:t>}</a:t>
            </a:r>
          </a:p>
          <a:p>
            <a:pPr marL="3028950" lvl="5" indent="-742950">
              <a:spcBef>
                <a:spcPct val="20000"/>
              </a:spcBef>
              <a:buFontTx/>
              <a:buAutoNum type="arabicPeriod"/>
            </a:pPr>
            <a:endParaRPr lang="id-ID" sz="4400" dirty="0" smtClean="0">
              <a:solidFill>
                <a:srgbClr val="0000CC"/>
              </a:solidFill>
              <a:sym typeface="Symbol"/>
            </a:endParaRPr>
          </a:p>
          <a:p>
            <a:pPr marL="742950" indent="-742950">
              <a:spcBef>
                <a:spcPct val="20000"/>
              </a:spcBef>
            </a:pPr>
            <a:endParaRPr kumimoji="0" lang="id-ID" sz="4400" b="0" i="0" u="none" strike="noStrike" kern="1200" cap="none" spc="0" normalizeH="0" baseline="0" noProof="0" dirty="0" smtClean="0">
              <a:ln>
                <a:noFill/>
              </a:ln>
              <a:solidFill>
                <a:srgbClr val="0000CC"/>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5" name="Content Placeholder 2"/>
          <p:cNvSpPr txBox="1">
            <a:spLocks/>
          </p:cNvSpPr>
          <p:nvPr/>
        </p:nvSpPr>
        <p:spPr>
          <a:xfrm>
            <a:off x="457200" y="428604"/>
            <a:ext cx="8229600" cy="6000792"/>
          </a:xfrm>
          <a:prstGeom prst="rect">
            <a:avLst/>
          </a:prstGeom>
        </p:spPr>
        <p:txBody>
          <a:bodyPr vert="horz" lIns="91440" tIns="45720" rIns="91440" bIns="45720" rtlCol="0">
            <a:normAutofit/>
          </a:bodyPr>
          <a:lstStyle/>
          <a:p>
            <a:pPr marL="342900" indent="-342900">
              <a:spcBef>
                <a:spcPct val="20000"/>
              </a:spcBef>
            </a:pPr>
            <a:r>
              <a:rPr lang="en-US" sz="4400" dirty="0" err="1" smtClean="0">
                <a:solidFill>
                  <a:srgbClr val="FF0000"/>
                </a:solidFill>
              </a:rPr>
              <a:t>Soal</a:t>
            </a:r>
            <a:r>
              <a:rPr lang="en-US" sz="4400" dirty="0" smtClean="0">
                <a:solidFill>
                  <a:srgbClr val="FF0000"/>
                </a:solidFill>
              </a:rPr>
              <a:t> </a:t>
            </a:r>
            <a:r>
              <a:rPr lang="en-US" sz="4400" dirty="0" smtClean="0">
                <a:solidFill>
                  <a:srgbClr val="FF0000"/>
                </a:solidFill>
              </a:rPr>
              <a:t> </a:t>
            </a:r>
            <a:r>
              <a:rPr lang="en-US" sz="4400" dirty="0" smtClean="0">
                <a:solidFill>
                  <a:srgbClr val="FF0000"/>
                </a:solidFill>
              </a:rPr>
              <a:t>: </a:t>
            </a:r>
          </a:p>
          <a:p>
            <a:pPr marL="342900" indent="-342900">
              <a:spcBef>
                <a:spcPct val="20000"/>
              </a:spcBef>
              <a:buFont typeface="Arial" pitchFamily="34" charset="0"/>
              <a:buChar char="•"/>
            </a:pPr>
            <a:r>
              <a:rPr lang="id-ID" sz="4400" dirty="0" smtClean="0">
                <a:solidFill>
                  <a:srgbClr val="0000CC"/>
                </a:solidFill>
              </a:rPr>
              <a:t>Bagaimana jika argumen berikut :</a:t>
            </a:r>
          </a:p>
          <a:p>
            <a:pPr marL="342900" indent="-342900">
              <a:spcBef>
                <a:spcPct val="20000"/>
              </a:spcBef>
            </a:pPr>
            <a:r>
              <a:rPr lang="id-ID" sz="4400" dirty="0" smtClean="0">
                <a:solidFill>
                  <a:srgbClr val="0000CC"/>
                </a:solidFill>
              </a:rPr>
              <a:t>	</a:t>
            </a:r>
            <a:r>
              <a:rPr lang="id-ID" sz="4400" dirty="0" smtClean="0">
                <a:solidFill>
                  <a:srgbClr val="0000CC"/>
                </a:solidFill>
              </a:rPr>
              <a:t>semua kucing adalah hewan menyusui</a:t>
            </a:r>
          </a:p>
          <a:p>
            <a:pPr marL="342900" indent="-342900">
              <a:spcBef>
                <a:spcPct val="20000"/>
              </a:spcBef>
            </a:pPr>
            <a:r>
              <a:rPr lang="id-ID" sz="4400" dirty="0" smtClean="0">
                <a:solidFill>
                  <a:srgbClr val="0000CC"/>
                </a:solidFill>
              </a:rPr>
              <a:t>	</a:t>
            </a:r>
            <a:r>
              <a:rPr lang="id-ID" sz="4400" dirty="0" smtClean="0">
                <a:solidFill>
                  <a:srgbClr val="0000CC"/>
                </a:solidFill>
              </a:rPr>
              <a:t>Tom adalah seekor kucing</a:t>
            </a:r>
          </a:p>
          <a:p>
            <a:pPr marL="342900" indent="-342900">
              <a:spcBef>
                <a:spcPct val="20000"/>
              </a:spcBef>
            </a:pPr>
            <a:r>
              <a:rPr lang="id-ID" sz="4400" dirty="0" smtClean="0">
                <a:solidFill>
                  <a:srgbClr val="0000CC"/>
                </a:solidFill>
              </a:rPr>
              <a:t>	</a:t>
            </a:r>
            <a:r>
              <a:rPr lang="id-ID" sz="4400" dirty="0" smtClean="0">
                <a:solidFill>
                  <a:srgbClr val="0000CC"/>
                </a:solidFill>
              </a:rPr>
              <a:t>jadi Tom adalah hewan menyusui</a:t>
            </a:r>
          </a:p>
          <a:p>
            <a:pPr marL="342900" indent="-342900">
              <a:spcBef>
                <a:spcPct val="20000"/>
              </a:spcBef>
            </a:pPr>
            <a:r>
              <a:rPr lang="id-ID" sz="4400" dirty="0" smtClean="0">
                <a:solidFill>
                  <a:srgbClr val="0000CC"/>
                </a:solidFill>
              </a:rPr>
              <a:t>	</a:t>
            </a:r>
            <a:r>
              <a:rPr lang="id-ID" sz="4400" dirty="0" smtClean="0">
                <a:solidFill>
                  <a:srgbClr val="0000CC"/>
                </a:solidFill>
              </a:rPr>
              <a:t>Buktikan validitasnya</a:t>
            </a:r>
            <a:endParaRPr kumimoji="0" lang="en-US" sz="4400" b="0" i="0" u="none" strike="noStrike" kern="1200" cap="none" spc="0" normalizeH="0" baseline="0" noProof="0" dirty="0" smtClean="0">
              <a:ln>
                <a:noFill/>
              </a:ln>
              <a:solidFill>
                <a:srgbClr val="0000CC"/>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5" name="Content Placeholder 2"/>
          <p:cNvSpPr txBox="1">
            <a:spLocks/>
          </p:cNvSpPr>
          <p:nvPr/>
        </p:nvSpPr>
        <p:spPr>
          <a:xfrm>
            <a:off x="457200" y="500042"/>
            <a:ext cx="8229600" cy="5929354"/>
          </a:xfrm>
          <a:prstGeom prst="rect">
            <a:avLst/>
          </a:prstGeom>
        </p:spPr>
        <p:txBody>
          <a:bodyPr vert="horz" lIns="91440" tIns="45720" rIns="91440" bIns="45720" rtlCol="0">
            <a:normAutofit lnSpcReduction="10000"/>
          </a:bodyPr>
          <a:lstStyle/>
          <a:p>
            <a:pPr marL="742950" lvl="0" indent="-742950">
              <a:spcBef>
                <a:spcPct val="20000"/>
              </a:spcBef>
              <a:defRPr/>
            </a:pPr>
            <a:r>
              <a:rPr lang="id-ID" sz="4400" dirty="0" smtClean="0">
                <a:solidFill>
                  <a:srgbClr val="0000CC"/>
                </a:solidFill>
              </a:rPr>
              <a:t>Inferensi Yang Digunakan</a:t>
            </a:r>
          </a:p>
          <a:p>
            <a:pPr marL="742950" lvl="0" indent="-742950">
              <a:spcBef>
                <a:spcPct val="20000"/>
              </a:spcBef>
              <a:buAutoNum type="arabicPeriod"/>
              <a:defRPr/>
            </a:pPr>
            <a:r>
              <a:rPr lang="id-ID" sz="4400" dirty="0" smtClean="0">
                <a:solidFill>
                  <a:srgbClr val="0000CC"/>
                </a:solidFill>
              </a:rPr>
              <a:t>Modus Ponen (MP)</a:t>
            </a:r>
          </a:p>
          <a:p>
            <a:pPr marL="742950" lvl="0" indent="-742950">
              <a:spcBef>
                <a:spcPct val="20000"/>
              </a:spcBef>
              <a:defRPr/>
            </a:pPr>
            <a:r>
              <a:rPr lang="id-ID" sz="4400" dirty="0" smtClean="0">
                <a:solidFill>
                  <a:srgbClr val="0000CC"/>
                </a:solidFill>
              </a:rPr>
              <a:t>	</a:t>
            </a:r>
          </a:p>
          <a:p>
            <a:pPr marL="742950" lvl="0" indent="-742950">
              <a:spcBef>
                <a:spcPct val="20000"/>
              </a:spcBef>
              <a:defRPr/>
            </a:pPr>
            <a:endParaRPr lang="id-ID" sz="4400" dirty="0" smtClean="0">
              <a:solidFill>
                <a:srgbClr val="0000CC"/>
              </a:solidFill>
              <a:sym typeface="Symbol"/>
            </a:endParaRPr>
          </a:p>
          <a:p>
            <a:pPr marL="742950" lvl="0" indent="-742950">
              <a:spcBef>
                <a:spcPct val="20000"/>
              </a:spcBef>
              <a:defRPr/>
            </a:pPr>
            <a:r>
              <a:rPr lang="id-ID" sz="4400" dirty="0" smtClean="0">
                <a:solidFill>
                  <a:srgbClr val="0000CC"/>
                </a:solidFill>
                <a:sym typeface="Symbol"/>
              </a:rPr>
              <a:t>	</a:t>
            </a:r>
          </a:p>
          <a:p>
            <a:pPr marL="742950" lvl="0" indent="-742950">
              <a:spcBef>
                <a:spcPct val="20000"/>
              </a:spcBef>
              <a:defRPr/>
            </a:pPr>
            <a:r>
              <a:rPr lang="id-ID" sz="4400" dirty="0" smtClean="0">
                <a:solidFill>
                  <a:srgbClr val="0000CC"/>
                </a:solidFill>
                <a:sym typeface="Symbol"/>
              </a:rPr>
              <a:t>	kelas(Budi)  umur19(Budi)</a:t>
            </a:r>
          </a:p>
          <a:p>
            <a:pPr marL="742950" lvl="0" indent="-742950">
              <a:spcBef>
                <a:spcPct val="20000"/>
              </a:spcBef>
              <a:defRPr/>
            </a:pPr>
            <a:r>
              <a:rPr lang="id-ID" sz="4400" dirty="0" smtClean="0">
                <a:solidFill>
                  <a:srgbClr val="0000CC"/>
                </a:solidFill>
                <a:sym typeface="Symbol"/>
              </a:rPr>
              <a:t>	kelas(Budi)</a:t>
            </a:r>
          </a:p>
          <a:p>
            <a:pPr marL="742950" lvl="0" indent="-742950">
              <a:spcBef>
                <a:spcPct val="20000"/>
              </a:spcBef>
              <a:defRPr/>
            </a:pPr>
            <a:r>
              <a:rPr lang="id-ID" sz="4400" dirty="0" smtClean="0">
                <a:solidFill>
                  <a:srgbClr val="0000CC"/>
                </a:solidFill>
                <a:sym typeface="Symbol"/>
              </a:rPr>
              <a:t>	umur19(Budi)</a:t>
            </a:r>
            <a:endParaRPr lang="id-ID" sz="4400" dirty="0" smtClean="0">
              <a:solidFill>
                <a:srgbClr val="0000CC"/>
              </a:solidFill>
            </a:endParaRPr>
          </a:p>
        </p:txBody>
      </p:sp>
      <p:sp>
        <p:nvSpPr>
          <p:cNvPr id="14" name="TextBox 13"/>
          <p:cNvSpPr txBox="1"/>
          <p:nvPr/>
        </p:nvSpPr>
        <p:spPr>
          <a:xfrm>
            <a:off x="2128140" y="1981190"/>
            <a:ext cx="4801314" cy="1938992"/>
          </a:xfrm>
          <a:prstGeom prst="rect">
            <a:avLst/>
          </a:prstGeom>
          <a:noFill/>
        </p:spPr>
        <p:txBody>
          <a:bodyPr wrap="none" rtlCol="0">
            <a:spAutoFit/>
          </a:bodyPr>
          <a:lstStyle/>
          <a:p>
            <a:r>
              <a:rPr lang="id-ID" sz="4000" b="1" dirty="0" smtClean="0">
                <a:solidFill>
                  <a:srgbClr val="FF0000"/>
                </a:solidFill>
              </a:rPr>
              <a:t>P </a:t>
            </a:r>
            <a:r>
              <a:rPr lang="id-ID" sz="4000" b="1" dirty="0" smtClean="0">
                <a:solidFill>
                  <a:srgbClr val="FF0000"/>
                </a:solidFill>
                <a:sym typeface="Symbol"/>
              </a:rPr>
              <a:t> q     premis</a:t>
            </a:r>
          </a:p>
          <a:p>
            <a:r>
              <a:rPr lang="id-ID" sz="4000" b="1" dirty="0" smtClean="0">
                <a:solidFill>
                  <a:srgbClr val="FF0000"/>
                </a:solidFill>
                <a:sym typeface="Symbol"/>
              </a:rPr>
              <a:t>P		premis</a:t>
            </a:r>
          </a:p>
          <a:p>
            <a:r>
              <a:rPr lang="id-ID" sz="4000" b="1" dirty="0" smtClean="0">
                <a:solidFill>
                  <a:srgbClr val="FF0000"/>
                </a:solidFill>
                <a:sym typeface="Symbol"/>
              </a:rPr>
              <a:t>q		kesimpulan	</a:t>
            </a:r>
            <a:endParaRPr lang="id-ID" sz="4000" b="1" dirty="0">
              <a:solidFill>
                <a:srgbClr val="FF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5" name="Content Placeholder 2"/>
          <p:cNvSpPr txBox="1">
            <a:spLocks/>
          </p:cNvSpPr>
          <p:nvPr/>
        </p:nvSpPr>
        <p:spPr>
          <a:xfrm>
            <a:off x="457200" y="500042"/>
            <a:ext cx="8229600" cy="5929354"/>
          </a:xfrm>
          <a:prstGeom prst="rect">
            <a:avLst/>
          </a:prstGeom>
        </p:spPr>
        <p:txBody>
          <a:bodyPr vert="horz" lIns="91440" tIns="45720" rIns="91440" bIns="45720" rtlCol="0">
            <a:normAutofit fontScale="92500" lnSpcReduction="10000"/>
          </a:bodyPr>
          <a:lstStyle/>
          <a:p>
            <a:pPr marL="742950" lvl="0" indent="-742950">
              <a:spcBef>
                <a:spcPct val="20000"/>
              </a:spcBef>
              <a:defRPr/>
            </a:pPr>
            <a:r>
              <a:rPr lang="id-ID" sz="4400" dirty="0" smtClean="0">
                <a:solidFill>
                  <a:srgbClr val="0000CC"/>
                </a:solidFill>
              </a:rPr>
              <a:t>2.	And-Introduction (AI</a:t>
            </a:r>
            <a:r>
              <a:rPr lang="id-ID" sz="4400" dirty="0" smtClean="0">
                <a:solidFill>
                  <a:srgbClr val="0000CC"/>
                </a:solidFill>
              </a:rPr>
              <a:t>) atau Konjungtive</a:t>
            </a:r>
            <a:endParaRPr lang="id-ID" sz="4400" dirty="0" smtClean="0">
              <a:solidFill>
                <a:srgbClr val="0000CC"/>
              </a:solidFill>
            </a:endParaRPr>
          </a:p>
          <a:p>
            <a:pPr marL="742950" lvl="0" indent="-742950">
              <a:spcBef>
                <a:spcPct val="20000"/>
              </a:spcBef>
              <a:defRPr/>
            </a:pPr>
            <a:r>
              <a:rPr lang="id-ID" sz="4400" dirty="0" smtClean="0">
                <a:solidFill>
                  <a:srgbClr val="0000CC"/>
                </a:solidFill>
              </a:rPr>
              <a:t>	Jika ada premis P1, P2, P3 maka kesimpulannya </a:t>
            </a:r>
            <a:r>
              <a:rPr lang="id-ID" sz="4400" b="1" dirty="0" smtClean="0">
                <a:solidFill>
                  <a:srgbClr val="FF0000"/>
                </a:solidFill>
              </a:rPr>
              <a:t>P1 </a:t>
            </a:r>
            <a:r>
              <a:rPr lang="id-ID" sz="4400" b="1" dirty="0" smtClean="0">
                <a:solidFill>
                  <a:srgbClr val="FF0000"/>
                </a:solidFill>
                <a:sym typeface="Symbol"/>
              </a:rPr>
              <a:t> P2  P3</a:t>
            </a:r>
            <a:endParaRPr lang="id-ID" sz="4400" b="1" dirty="0" smtClean="0">
              <a:solidFill>
                <a:srgbClr val="FF0000"/>
              </a:solidFill>
            </a:endParaRPr>
          </a:p>
          <a:p>
            <a:pPr marL="742950" lvl="0" indent="-742950">
              <a:spcBef>
                <a:spcPct val="20000"/>
              </a:spcBef>
              <a:defRPr/>
            </a:pPr>
            <a:r>
              <a:rPr lang="id-ID" sz="4400" dirty="0" smtClean="0">
                <a:solidFill>
                  <a:srgbClr val="0000CC"/>
                </a:solidFill>
              </a:rPr>
              <a:t>	</a:t>
            </a:r>
            <a:endParaRPr lang="id-ID" sz="4400" dirty="0" smtClean="0">
              <a:solidFill>
                <a:srgbClr val="0000CC"/>
              </a:solidFill>
              <a:sym typeface="Symbol"/>
            </a:endParaRPr>
          </a:p>
          <a:p>
            <a:pPr marL="742950" lvl="0" indent="-742950">
              <a:spcBef>
                <a:spcPct val="20000"/>
              </a:spcBef>
              <a:defRPr/>
            </a:pPr>
            <a:r>
              <a:rPr lang="id-ID" sz="4400" dirty="0" smtClean="0">
                <a:solidFill>
                  <a:srgbClr val="0000CC"/>
                </a:solidFill>
                <a:sym typeface="Symbol"/>
              </a:rPr>
              <a:t>	kelas(Budi)  		premis umur19(Budi)	premis</a:t>
            </a:r>
          </a:p>
          <a:p>
            <a:pPr marL="742950" lvl="0" indent="-742950">
              <a:spcBef>
                <a:spcPct val="20000"/>
              </a:spcBef>
              <a:defRPr/>
            </a:pPr>
            <a:r>
              <a:rPr lang="id-ID" sz="4400" dirty="0" smtClean="0">
                <a:solidFill>
                  <a:srgbClr val="0000CC"/>
                </a:solidFill>
                <a:sym typeface="Symbol"/>
              </a:rPr>
              <a:t>	</a:t>
            </a:r>
          </a:p>
          <a:p>
            <a:pPr marL="742950" lvl="0" indent="-742950">
              <a:spcBef>
                <a:spcPct val="20000"/>
              </a:spcBef>
              <a:defRPr/>
            </a:pPr>
            <a:r>
              <a:rPr lang="id-ID" sz="4400" dirty="0" smtClean="0">
                <a:solidFill>
                  <a:srgbClr val="0000CC"/>
                </a:solidFill>
                <a:sym typeface="Symbol"/>
              </a:rPr>
              <a:t>	kelas(Budi) </a:t>
            </a:r>
            <a:r>
              <a:rPr lang="id-ID" sz="4400" b="1" dirty="0" smtClean="0">
                <a:solidFill>
                  <a:srgbClr val="0000CC"/>
                </a:solidFill>
                <a:sym typeface="Symbol"/>
              </a:rPr>
              <a:t> </a:t>
            </a:r>
            <a:r>
              <a:rPr lang="id-ID" sz="4400" dirty="0" smtClean="0">
                <a:solidFill>
                  <a:srgbClr val="0000CC"/>
                </a:solidFill>
                <a:sym typeface="Symbol"/>
              </a:rPr>
              <a:t>umur19(Budi)</a:t>
            </a:r>
            <a:endParaRPr lang="id-ID" sz="4400" dirty="0" smtClean="0">
              <a:solidFill>
                <a:srgbClr val="0000CC"/>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5" name="Content Placeholder 2"/>
          <p:cNvSpPr txBox="1">
            <a:spLocks/>
          </p:cNvSpPr>
          <p:nvPr/>
        </p:nvSpPr>
        <p:spPr>
          <a:xfrm>
            <a:off x="457200" y="500042"/>
            <a:ext cx="8229600" cy="5929354"/>
          </a:xfrm>
          <a:prstGeom prst="rect">
            <a:avLst/>
          </a:prstGeom>
        </p:spPr>
        <p:txBody>
          <a:bodyPr vert="horz" lIns="91440" tIns="45720" rIns="91440" bIns="45720" rtlCol="0">
            <a:normAutofit/>
          </a:bodyPr>
          <a:lstStyle/>
          <a:p>
            <a:pPr marL="742950" lvl="0" indent="-742950">
              <a:spcBef>
                <a:spcPct val="20000"/>
              </a:spcBef>
              <a:buAutoNum type="arabicPeriod" startAt="3"/>
              <a:defRPr/>
            </a:pPr>
            <a:r>
              <a:rPr lang="id-ID" sz="4400" dirty="0" smtClean="0">
                <a:solidFill>
                  <a:srgbClr val="0000CC"/>
                </a:solidFill>
              </a:rPr>
              <a:t>Universal Elimination </a:t>
            </a:r>
            <a:r>
              <a:rPr lang="id-ID" sz="4400" dirty="0" smtClean="0">
                <a:solidFill>
                  <a:srgbClr val="0000CC"/>
                </a:solidFill>
              </a:rPr>
              <a:t>(UE</a:t>
            </a:r>
            <a:r>
              <a:rPr lang="id-ID" sz="4400" dirty="0" smtClean="0">
                <a:solidFill>
                  <a:srgbClr val="0000CC"/>
                </a:solidFill>
              </a:rPr>
              <a:t>) atau</a:t>
            </a:r>
          </a:p>
          <a:p>
            <a:pPr marL="742950" lvl="0" indent="-742950">
              <a:spcBef>
                <a:spcPct val="20000"/>
              </a:spcBef>
              <a:defRPr/>
            </a:pPr>
            <a:r>
              <a:rPr lang="id-ID" sz="4400" dirty="0" smtClean="0">
                <a:solidFill>
                  <a:srgbClr val="0000CC"/>
                </a:solidFill>
              </a:rPr>
              <a:t>	</a:t>
            </a:r>
            <a:r>
              <a:rPr lang="id-ID" sz="4400" dirty="0" smtClean="0">
                <a:solidFill>
                  <a:srgbClr val="0000CC"/>
                </a:solidFill>
              </a:rPr>
              <a:t>Universal Instantiation (UI)</a:t>
            </a:r>
            <a:endParaRPr lang="id-ID" sz="4400" dirty="0" smtClean="0">
              <a:solidFill>
                <a:srgbClr val="0000CC"/>
              </a:solidFill>
            </a:endParaRPr>
          </a:p>
          <a:p>
            <a:pPr marL="742950" lvl="0" indent="-742950">
              <a:spcBef>
                <a:spcPct val="20000"/>
              </a:spcBef>
              <a:defRPr/>
            </a:pPr>
            <a:r>
              <a:rPr lang="id-ID" sz="4400" dirty="0" smtClean="0">
                <a:solidFill>
                  <a:srgbClr val="0000CC"/>
                </a:solidFill>
              </a:rPr>
              <a:t>	Jika diketahui Logika Relasional misalnya </a:t>
            </a:r>
            <a:endParaRPr lang="id-ID" sz="4400" dirty="0" smtClean="0">
              <a:solidFill>
                <a:srgbClr val="0000CC"/>
              </a:solidFill>
            </a:endParaRPr>
          </a:p>
          <a:p>
            <a:pPr marL="742950" lvl="0" indent="-742950">
              <a:spcBef>
                <a:spcPct val="20000"/>
              </a:spcBef>
              <a:defRPr/>
            </a:pPr>
            <a:r>
              <a:rPr lang="id-ID" sz="4400" b="1" dirty="0" smtClean="0">
                <a:solidFill>
                  <a:srgbClr val="0000CC"/>
                </a:solidFill>
                <a:sym typeface="Symbol"/>
              </a:rPr>
              <a:t>	</a:t>
            </a:r>
            <a:r>
              <a:rPr lang="id-ID" sz="4400" dirty="0" smtClean="0">
                <a:solidFill>
                  <a:srgbClr val="0000CC"/>
                </a:solidFill>
                <a:sym typeface="Symbol"/>
              </a:rPr>
              <a:t>premis 		: </a:t>
            </a:r>
            <a:r>
              <a:rPr lang="id-ID" sz="4400" b="1" dirty="0" smtClean="0">
                <a:solidFill>
                  <a:srgbClr val="FF0000"/>
                </a:solidFill>
                <a:sym typeface="Symbol"/>
              </a:rPr>
              <a:t>x(P(x))</a:t>
            </a:r>
            <a:endParaRPr lang="id-ID" sz="4400" b="1" dirty="0" smtClean="0">
              <a:solidFill>
                <a:srgbClr val="FF0000"/>
              </a:solidFill>
              <a:sym typeface="Symbol"/>
            </a:endParaRPr>
          </a:p>
          <a:p>
            <a:pPr marL="742950" lvl="0" indent="-742950">
              <a:spcBef>
                <a:spcPct val="20000"/>
              </a:spcBef>
              <a:defRPr/>
            </a:pPr>
            <a:r>
              <a:rPr lang="id-ID" sz="4400" dirty="0" smtClean="0">
                <a:solidFill>
                  <a:srgbClr val="0000CC"/>
                </a:solidFill>
              </a:rPr>
              <a:t>	</a:t>
            </a:r>
            <a:r>
              <a:rPr lang="id-ID" sz="4400" dirty="0" smtClean="0">
                <a:solidFill>
                  <a:srgbClr val="0000CC"/>
                </a:solidFill>
              </a:rPr>
              <a:t>kesimpuan 	:  </a:t>
            </a:r>
            <a:r>
              <a:rPr lang="id-ID" sz="4400" b="1" dirty="0" smtClean="0">
                <a:solidFill>
                  <a:srgbClr val="FF0000"/>
                </a:solidFill>
              </a:rPr>
              <a:t>P(a)</a:t>
            </a:r>
            <a:endParaRPr lang="id-ID" sz="4400" b="1" dirty="0" smtClean="0">
              <a:solidFill>
                <a:srgbClr val="FF0000"/>
              </a:solidFill>
              <a:sym typeface="Symbol"/>
            </a:endParaRPr>
          </a:p>
          <a:p>
            <a:pPr marL="742950" lvl="0" indent="-742950">
              <a:spcBef>
                <a:spcPct val="20000"/>
              </a:spcBef>
              <a:defRPr/>
            </a:pPr>
            <a:r>
              <a:rPr lang="id-ID" sz="4400" dirty="0" smtClean="0">
                <a:solidFill>
                  <a:srgbClr val="0000CC"/>
                </a:solidFill>
                <a:sym typeface="Symbol"/>
              </a:rPr>
              <a:t>	</a:t>
            </a:r>
            <a:r>
              <a:rPr lang="id-ID" sz="4400" dirty="0" smtClean="0">
                <a:solidFill>
                  <a:srgbClr val="0000CC"/>
                </a:solidFill>
                <a:sym typeface="Symbol"/>
              </a:rPr>
              <a:t> </a:t>
            </a:r>
            <a:endParaRPr lang="id-ID" sz="4400" dirty="0" smtClean="0">
              <a:solidFill>
                <a:srgbClr val="0000CC"/>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5" name="Content Placeholder 2"/>
          <p:cNvSpPr txBox="1">
            <a:spLocks/>
          </p:cNvSpPr>
          <p:nvPr/>
        </p:nvSpPr>
        <p:spPr>
          <a:xfrm>
            <a:off x="457200" y="428604"/>
            <a:ext cx="8229600" cy="6000792"/>
          </a:xfrm>
          <a:prstGeom prst="rect">
            <a:avLst/>
          </a:prstGeom>
        </p:spPr>
        <p:txBody>
          <a:bodyPr vert="horz" lIns="91440" tIns="45720" rIns="91440" bIns="45720" rtlCol="0">
            <a:normAutofit/>
          </a:bodyPr>
          <a:lstStyle/>
          <a:p>
            <a:pPr marL="342900" indent="-342900">
              <a:spcBef>
                <a:spcPct val="20000"/>
              </a:spcBef>
            </a:pPr>
            <a:r>
              <a:rPr lang="en-US" sz="4400" dirty="0" err="1" smtClean="0">
                <a:solidFill>
                  <a:srgbClr val="FF0000"/>
                </a:solidFill>
              </a:rPr>
              <a:t>Soal</a:t>
            </a:r>
            <a:r>
              <a:rPr lang="en-US" sz="4400" dirty="0" smtClean="0">
                <a:solidFill>
                  <a:srgbClr val="FF0000"/>
                </a:solidFill>
              </a:rPr>
              <a:t> </a:t>
            </a:r>
            <a:r>
              <a:rPr lang="id-ID" sz="4400" dirty="0" smtClean="0">
                <a:solidFill>
                  <a:srgbClr val="FF0000"/>
                </a:solidFill>
              </a:rPr>
              <a:t>1</a:t>
            </a:r>
            <a:r>
              <a:rPr lang="en-US" sz="4400" dirty="0" smtClean="0">
                <a:solidFill>
                  <a:srgbClr val="FF0000"/>
                </a:solidFill>
              </a:rPr>
              <a:t> </a:t>
            </a:r>
            <a:r>
              <a:rPr lang="en-US" sz="4400" dirty="0" smtClean="0">
                <a:solidFill>
                  <a:srgbClr val="FF0000"/>
                </a:solidFill>
              </a:rPr>
              <a:t>: </a:t>
            </a:r>
          </a:p>
          <a:p>
            <a:pPr marL="342900" indent="-342900">
              <a:spcBef>
                <a:spcPct val="20000"/>
              </a:spcBef>
              <a:buFont typeface="Arial" pitchFamily="34" charset="0"/>
              <a:buChar char="•"/>
            </a:pPr>
            <a:r>
              <a:rPr lang="id-ID" sz="4400" dirty="0" smtClean="0">
                <a:solidFill>
                  <a:srgbClr val="0000CC"/>
                </a:solidFill>
              </a:rPr>
              <a:t>semua kucing adalah hewan menyusui</a:t>
            </a:r>
          </a:p>
          <a:p>
            <a:pPr marL="342900" indent="-342900">
              <a:spcBef>
                <a:spcPct val="20000"/>
              </a:spcBef>
            </a:pPr>
            <a:r>
              <a:rPr lang="id-ID" sz="4400" dirty="0" smtClean="0">
                <a:solidFill>
                  <a:srgbClr val="0000CC"/>
                </a:solidFill>
              </a:rPr>
              <a:t>	</a:t>
            </a:r>
            <a:r>
              <a:rPr lang="id-ID" sz="4400" dirty="0" smtClean="0">
                <a:solidFill>
                  <a:srgbClr val="0000CC"/>
                </a:solidFill>
              </a:rPr>
              <a:t>Tom adalah seekor kucing</a:t>
            </a:r>
          </a:p>
          <a:p>
            <a:pPr marL="342900" indent="-342900">
              <a:spcBef>
                <a:spcPct val="20000"/>
              </a:spcBef>
            </a:pPr>
            <a:r>
              <a:rPr lang="id-ID" sz="4400" dirty="0" smtClean="0">
                <a:solidFill>
                  <a:srgbClr val="0000CC"/>
                </a:solidFill>
              </a:rPr>
              <a:t>	</a:t>
            </a:r>
            <a:r>
              <a:rPr lang="id-ID" sz="4400" dirty="0" smtClean="0">
                <a:solidFill>
                  <a:srgbClr val="0000CC"/>
                </a:solidFill>
              </a:rPr>
              <a:t>jadi Tom adalah hewan menyusui</a:t>
            </a:r>
          </a:p>
          <a:p>
            <a:pPr marL="342900" indent="-342900">
              <a:spcBef>
                <a:spcPct val="20000"/>
              </a:spcBef>
            </a:pPr>
            <a:r>
              <a:rPr lang="id-ID" sz="4400" dirty="0" smtClean="0">
                <a:solidFill>
                  <a:srgbClr val="0000CC"/>
                </a:solidFill>
              </a:rPr>
              <a:t>	</a:t>
            </a:r>
            <a:r>
              <a:rPr lang="id-ID" sz="4400" dirty="0" smtClean="0">
                <a:solidFill>
                  <a:srgbClr val="0000CC"/>
                </a:solidFill>
              </a:rPr>
              <a:t>Buktikan validitasnya</a:t>
            </a:r>
            <a:endParaRPr kumimoji="0" lang="en-US" sz="4400" b="0" i="0" u="none" strike="noStrike" kern="1200" cap="none" spc="0" normalizeH="0" baseline="0" noProof="0" dirty="0" smtClean="0">
              <a:ln>
                <a:noFill/>
              </a:ln>
              <a:solidFill>
                <a:srgbClr val="0000CC"/>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5" name="Content Placeholder 2"/>
          <p:cNvSpPr txBox="1">
            <a:spLocks/>
          </p:cNvSpPr>
          <p:nvPr/>
        </p:nvSpPr>
        <p:spPr>
          <a:xfrm>
            <a:off x="457200" y="428604"/>
            <a:ext cx="8229600" cy="6000792"/>
          </a:xfrm>
          <a:prstGeom prst="rect">
            <a:avLst/>
          </a:prstGeom>
        </p:spPr>
        <p:txBody>
          <a:bodyPr vert="horz" lIns="91440" tIns="45720" rIns="91440" bIns="45720" rtlCol="0">
            <a:normAutofit lnSpcReduction="10000"/>
          </a:bodyPr>
          <a:lstStyle/>
          <a:p>
            <a:pPr marL="342900" indent="-342900">
              <a:spcBef>
                <a:spcPct val="20000"/>
              </a:spcBef>
            </a:pPr>
            <a:r>
              <a:rPr lang="en-US" sz="4400" dirty="0" err="1" smtClean="0">
                <a:solidFill>
                  <a:srgbClr val="FF0000"/>
                </a:solidFill>
              </a:rPr>
              <a:t>Soal</a:t>
            </a:r>
            <a:r>
              <a:rPr lang="en-US" sz="4400" dirty="0" smtClean="0">
                <a:solidFill>
                  <a:srgbClr val="FF0000"/>
                </a:solidFill>
              </a:rPr>
              <a:t> </a:t>
            </a:r>
            <a:r>
              <a:rPr lang="id-ID" sz="4400" dirty="0" smtClean="0">
                <a:solidFill>
                  <a:srgbClr val="FF0000"/>
                </a:solidFill>
              </a:rPr>
              <a:t>2</a:t>
            </a:r>
            <a:r>
              <a:rPr lang="en-US" sz="4400" dirty="0" smtClean="0">
                <a:solidFill>
                  <a:srgbClr val="FF0000"/>
                </a:solidFill>
              </a:rPr>
              <a:t> </a:t>
            </a:r>
            <a:r>
              <a:rPr lang="en-US" sz="4400" dirty="0" smtClean="0">
                <a:solidFill>
                  <a:srgbClr val="FF0000"/>
                </a:solidFill>
              </a:rPr>
              <a:t>: </a:t>
            </a:r>
          </a:p>
          <a:p>
            <a:pPr marL="342900" indent="-342900">
              <a:spcBef>
                <a:spcPct val="20000"/>
              </a:spcBef>
              <a:buFont typeface="Arial" pitchFamily="34" charset="0"/>
              <a:buChar char="•"/>
            </a:pPr>
            <a:r>
              <a:rPr lang="id-ID" sz="4400" dirty="0" smtClean="0">
                <a:solidFill>
                  <a:srgbClr val="0000CC"/>
                </a:solidFill>
              </a:rPr>
              <a:t>Semua orang yang sabar akan berhati tenang</a:t>
            </a:r>
          </a:p>
          <a:p>
            <a:pPr marL="342900" indent="-342900">
              <a:spcBef>
                <a:spcPct val="20000"/>
              </a:spcBef>
            </a:pPr>
            <a:r>
              <a:rPr lang="id-ID" sz="4400" dirty="0" smtClean="0">
                <a:solidFill>
                  <a:srgbClr val="0000CC"/>
                </a:solidFill>
              </a:rPr>
              <a:t>	</a:t>
            </a:r>
            <a:r>
              <a:rPr lang="id-ID" sz="4400" dirty="0" smtClean="0">
                <a:solidFill>
                  <a:srgbClr val="0000CC"/>
                </a:solidFill>
              </a:rPr>
              <a:t>Tidak ada orang berhati tenang cepat naik darah</a:t>
            </a:r>
          </a:p>
          <a:p>
            <a:pPr marL="342900" indent="-342900">
              <a:spcBef>
                <a:spcPct val="20000"/>
              </a:spcBef>
            </a:pPr>
            <a:r>
              <a:rPr lang="id-ID" sz="4400" dirty="0" smtClean="0">
                <a:solidFill>
                  <a:srgbClr val="0000CC"/>
                </a:solidFill>
              </a:rPr>
              <a:t>	</a:t>
            </a:r>
            <a:r>
              <a:rPr lang="id-ID" sz="4400" dirty="0" smtClean="0">
                <a:solidFill>
                  <a:srgbClr val="0000CC"/>
                </a:solidFill>
              </a:rPr>
              <a:t>Alysa adalah orang yang sabar</a:t>
            </a:r>
          </a:p>
          <a:p>
            <a:pPr marL="342900" indent="-342900">
              <a:spcBef>
                <a:spcPct val="20000"/>
              </a:spcBef>
            </a:pPr>
            <a:r>
              <a:rPr lang="id-ID" sz="4400" dirty="0" smtClean="0">
                <a:solidFill>
                  <a:srgbClr val="0000CC"/>
                </a:solidFill>
              </a:rPr>
              <a:t>	</a:t>
            </a:r>
            <a:r>
              <a:rPr lang="id-ID" sz="4400" dirty="0" smtClean="0">
                <a:solidFill>
                  <a:srgbClr val="0000CC"/>
                </a:solidFill>
              </a:rPr>
              <a:t>Jadi Alysa tidak cepat naik darah</a:t>
            </a:r>
          </a:p>
          <a:p>
            <a:pPr marL="342900" indent="-342900">
              <a:spcBef>
                <a:spcPct val="20000"/>
              </a:spcBef>
            </a:pPr>
            <a:r>
              <a:rPr lang="id-ID" sz="4400" dirty="0" smtClean="0">
                <a:solidFill>
                  <a:srgbClr val="0000CC"/>
                </a:solidFill>
              </a:rPr>
              <a:t>	</a:t>
            </a:r>
            <a:r>
              <a:rPr lang="id-ID" sz="4400" dirty="0" smtClean="0">
                <a:solidFill>
                  <a:srgbClr val="0000CC"/>
                </a:solidFill>
              </a:rPr>
              <a:t>Buktikan validitasnya</a:t>
            </a:r>
            <a:endParaRPr kumimoji="0" lang="en-US" sz="4400" b="0" i="0" u="none" strike="noStrike" kern="1200" cap="none" spc="0" normalizeH="0" baseline="0" noProof="0" dirty="0" smtClean="0">
              <a:ln>
                <a:noFill/>
              </a:ln>
              <a:solidFill>
                <a:srgbClr val="0000CC"/>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3749097</TotalTime>
  <Words>175</Words>
  <Application>Microsoft Office PowerPoint</Application>
  <PresentationFormat>On-screen Show (4:3)</PresentationFormat>
  <Paragraphs>76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Bowo</dc:creator>
  <cp:lastModifiedBy>Bowo</cp:lastModifiedBy>
  <cp:revision>157</cp:revision>
  <dcterms:created xsi:type="dcterms:W3CDTF">2015-03-08T10:31:10Z</dcterms:created>
  <dcterms:modified xsi:type="dcterms:W3CDTF">2015-05-24T01:46:20Z</dcterms:modified>
</cp:coreProperties>
</file>