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57" r:id="rId15"/>
    <p:sldId id="25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427417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238581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313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658421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4876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216672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51007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60603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9250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231C86-5F9E-4A27-8479-1570A0E0DE30}"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342492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31C86-5F9E-4A27-8479-1570A0E0DE30}" type="datetimeFigureOut">
              <a:rPr lang="id-ID" smtClean="0"/>
              <a:t>21/08/2017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63999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31C86-5F9E-4A27-8479-1570A0E0DE30}" type="datetimeFigureOut">
              <a:rPr lang="id-ID" smtClean="0"/>
              <a:t>21/08/2017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47327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31C86-5F9E-4A27-8479-1570A0E0DE30}" type="datetimeFigureOut">
              <a:rPr lang="id-ID" smtClean="0"/>
              <a:t>21/08/2017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312676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31C86-5F9E-4A27-8479-1570A0E0DE30}" type="datetimeFigureOut">
              <a:rPr lang="id-ID" smtClean="0"/>
              <a:t>21/08/2017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270060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231C86-5F9E-4A27-8479-1570A0E0DE30}" type="datetimeFigureOut">
              <a:rPr lang="id-ID" smtClean="0"/>
              <a:t>21/08/2017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46577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231C86-5F9E-4A27-8479-1570A0E0DE30}" type="datetimeFigureOut">
              <a:rPr lang="id-ID" smtClean="0"/>
              <a:t>21/08/2017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5BB0D1-FCC9-436E-B473-49CB622F61D4}" type="slidenum">
              <a:rPr lang="id-ID" smtClean="0"/>
              <a:t>‹#›</a:t>
            </a:fld>
            <a:endParaRPr lang="id-ID"/>
          </a:p>
        </p:txBody>
      </p:sp>
    </p:spTree>
    <p:extLst>
      <p:ext uri="{BB962C8B-B14F-4D97-AF65-F5344CB8AC3E}">
        <p14:creationId xmlns:p14="http://schemas.microsoft.com/office/powerpoint/2010/main" val="125570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231C86-5F9E-4A27-8479-1570A0E0DE30}" type="datetimeFigureOut">
              <a:rPr lang="id-ID" smtClean="0"/>
              <a:t>21/08/2017</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5BB0D1-FCC9-436E-B473-49CB622F61D4}" type="slidenum">
              <a:rPr lang="id-ID" smtClean="0"/>
              <a:t>‹#›</a:t>
            </a:fld>
            <a:endParaRPr lang="id-ID"/>
          </a:p>
        </p:txBody>
      </p:sp>
    </p:spTree>
    <p:extLst>
      <p:ext uri="{BB962C8B-B14F-4D97-AF65-F5344CB8AC3E}">
        <p14:creationId xmlns:p14="http://schemas.microsoft.com/office/powerpoint/2010/main" val="2124992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intents.org/en/intentstable" TargetMode="External"/><Relationship Id="rId2" Type="http://schemas.openxmlformats.org/officeDocument/2006/relationships/hyperlink" Target="http://d.android.com/guide/appendix/g-app-intent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2C6-FC40-4736-BB0A-6AA3351F5406}"/>
              </a:ext>
            </a:extLst>
          </p:cNvPr>
          <p:cNvSpPr>
            <a:spLocks noGrp="1"/>
          </p:cNvSpPr>
          <p:nvPr>
            <p:ph type="ctrTitle"/>
          </p:nvPr>
        </p:nvSpPr>
        <p:spPr/>
        <p:txBody>
          <a:bodyPr/>
          <a:lstStyle/>
          <a:p>
            <a:r>
              <a:rPr lang="en-US" dirty="0"/>
              <a:t>Mobile Programming with Android</a:t>
            </a:r>
            <a:br>
              <a:rPr lang="en-US" dirty="0"/>
            </a:br>
            <a:r>
              <a:rPr lang="en-US" dirty="0"/>
              <a:t>Lecture 03 – Android Life Cycle</a:t>
            </a:r>
            <a:endParaRPr lang="id-ID" dirty="0"/>
          </a:p>
        </p:txBody>
      </p:sp>
      <p:sp>
        <p:nvSpPr>
          <p:cNvPr id="3" name="Subtitle 2">
            <a:extLst>
              <a:ext uri="{FF2B5EF4-FFF2-40B4-BE49-F238E27FC236}">
                <a16:creationId xmlns:a16="http://schemas.microsoft.com/office/drawing/2014/main" id="{BA63F0AA-44EE-4A4B-967E-F2C237ECF454}"/>
              </a:ext>
            </a:extLst>
          </p:cNvPr>
          <p:cNvSpPr>
            <a:spLocks noGrp="1"/>
          </p:cNvSpPr>
          <p:nvPr>
            <p:ph type="subTitle" idx="1"/>
          </p:nvPr>
        </p:nvSpPr>
        <p:spPr/>
        <p:txBody>
          <a:bodyPr/>
          <a:lstStyle/>
          <a:p>
            <a:r>
              <a:rPr lang="en-US" dirty="0"/>
              <a:t>Charisma </a:t>
            </a:r>
            <a:r>
              <a:rPr lang="en-US" dirty="0" err="1"/>
              <a:t>Tubagus</a:t>
            </a:r>
            <a:r>
              <a:rPr lang="en-US" dirty="0"/>
              <a:t> S</a:t>
            </a:r>
            <a:endParaRPr lang="id-ID" dirty="0"/>
          </a:p>
        </p:txBody>
      </p:sp>
    </p:spTree>
    <p:extLst>
      <p:ext uri="{BB962C8B-B14F-4D97-AF65-F5344CB8AC3E}">
        <p14:creationId xmlns:p14="http://schemas.microsoft.com/office/powerpoint/2010/main" val="16415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9E0F947-389D-47BA-A100-FFCC759A5FB9}"/>
              </a:ext>
            </a:extLst>
          </p:cNvPr>
          <p:cNvSpPr>
            <a:spLocks noGrp="1"/>
          </p:cNvSpPr>
          <p:nvPr>
            <p:ph type="title"/>
          </p:nvPr>
        </p:nvSpPr>
        <p:spPr/>
        <p:txBody>
          <a:bodyPr/>
          <a:lstStyle/>
          <a:p>
            <a:pPr eaLnBrk="1" hangingPunct="1"/>
            <a:r>
              <a:rPr lang="en-US" altLang="id-ID"/>
              <a:t>&lt;category&gt;</a:t>
            </a:r>
          </a:p>
        </p:txBody>
      </p:sp>
      <p:sp>
        <p:nvSpPr>
          <p:cNvPr id="12291" name="Content Placeholder 2">
            <a:extLst>
              <a:ext uri="{FF2B5EF4-FFF2-40B4-BE49-F238E27FC236}">
                <a16:creationId xmlns:a16="http://schemas.microsoft.com/office/drawing/2014/main" id="{002EDE82-2BB6-4B11-A700-7FAD87401EA1}"/>
              </a:ext>
            </a:extLst>
          </p:cNvPr>
          <p:cNvSpPr>
            <a:spLocks noGrp="1"/>
          </p:cNvSpPr>
          <p:nvPr>
            <p:ph idx="1"/>
          </p:nvPr>
        </p:nvSpPr>
        <p:spPr/>
        <p:txBody>
          <a:bodyPr/>
          <a:lstStyle/>
          <a:p>
            <a:pPr eaLnBrk="1" hangingPunct="1"/>
            <a:r>
              <a:rPr lang="en-US" altLang="id-ID"/>
              <a:t>child of &lt;intent-filter&gt;</a:t>
            </a:r>
          </a:p>
          <a:p>
            <a:pPr eaLnBrk="1" hangingPunct="1"/>
            <a:r>
              <a:rPr lang="en-US" altLang="id-ID"/>
              <a:t>additional attributes that can be supplied</a:t>
            </a:r>
          </a:p>
          <a:p>
            <a:pPr eaLnBrk="1" hangingPunct="1"/>
            <a:r>
              <a:rPr lang="en-US" altLang="id-ID"/>
              <a:t>LAUNCHER – indicates that it should apper in the launcher as a top level application</a:t>
            </a:r>
          </a:p>
          <a:p>
            <a:pPr eaLnBrk="1" hangingPunct="1"/>
            <a:r>
              <a:rPr lang="en-US" altLang="id-ID"/>
              <a:t>see the api documentation for more on intent resolution.</a:t>
            </a:r>
          </a:p>
        </p:txBody>
      </p:sp>
    </p:spTree>
    <p:extLst>
      <p:ext uri="{BB962C8B-B14F-4D97-AF65-F5344CB8AC3E}">
        <p14:creationId xmlns:p14="http://schemas.microsoft.com/office/powerpoint/2010/main" val="62164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B4BE2AB-169D-4ADD-BEC0-9441A7572096}"/>
              </a:ext>
            </a:extLst>
          </p:cNvPr>
          <p:cNvSpPr>
            <a:spLocks noGrp="1"/>
          </p:cNvSpPr>
          <p:nvPr>
            <p:ph type="title"/>
          </p:nvPr>
        </p:nvSpPr>
        <p:spPr/>
        <p:txBody>
          <a:bodyPr/>
          <a:lstStyle/>
          <a:p>
            <a:pPr eaLnBrk="1" hangingPunct="1"/>
            <a:r>
              <a:rPr lang="en-US" altLang="id-ID"/>
              <a:t>Intents</a:t>
            </a:r>
          </a:p>
        </p:txBody>
      </p:sp>
      <p:sp>
        <p:nvSpPr>
          <p:cNvPr id="13315" name="Content Placeholder 2">
            <a:extLst>
              <a:ext uri="{FF2B5EF4-FFF2-40B4-BE49-F238E27FC236}">
                <a16:creationId xmlns:a16="http://schemas.microsoft.com/office/drawing/2014/main" id="{CA3AACE7-A022-4054-93F4-10CA9A62EAF9}"/>
              </a:ext>
            </a:extLst>
          </p:cNvPr>
          <p:cNvSpPr>
            <a:spLocks noGrp="1"/>
          </p:cNvSpPr>
          <p:nvPr>
            <p:ph idx="1"/>
          </p:nvPr>
        </p:nvSpPr>
        <p:spPr/>
        <p:txBody>
          <a:bodyPr/>
          <a:lstStyle/>
          <a:p>
            <a:pPr eaLnBrk="1" hangingPunct="1"/>
            <a:r>
              <a:rPr lang="en-US" altLang="id-ID"/>
              <a:t>Commonly used Google application intents</a:t>
            </a:r>
            <a:br>
              <a:rPr lang="en-US" altLang="id-ID"/>
            </a:br>
            <a:r>
              <a:rPr lang="en-US" altLang="id-ID" sz="2400">
                <a:hlinkClick r:id="rId2"/>
              </a:rPr>
              <a:t>http://d.android.com/guide/appendix/g-app-intents.html</a:t>
            </a:r>
            <a:endParaRPr lang="en-US" altLang="id-ID" sz="2400"/>
          </a:p>
          <a:p>
            <a:pPr eaLnBrk="1" hangingPunct="1"/>
            <a:r>
              <a:rPr lang="en-US" altLang="id-ID"/>
              <a:t>Registry of 3</a:t>
            </a:r>
            <a:r>
              <a:rPr lang="en-US" altLang="id-ID" baseline="30000"/>
              <a:t>rd</a:t>
            </a:r>
            <a:r>
              <a:rPr lang="en-US" altLang="id-ID"/>
              <a:t> party application Intents </a:t>
            </a:r>
            <a:br>
              <a:rPr lang="en-US" altLang="id-ID"/>
            </a:br>
            <a:r>
              <a:rPr lang="en-US" altLang="id-ID" sz="2400"/>
              <a:t> </a:t>
            </a:r>
            <a:r>
              <a:rPr lang="en-US" altLang="id-ID" sz="2400">
                <a:hlinkClick r:id="rId3"/>
              </a:rPr>
              <a:t>http://www.openintents.org/en/intentstable</a:t>
            </a:r>
            <a:endParaRPr lang="en-US" altLang="id-ID" sz="2400"/>
          </a:p>
        </p:txBody>
      </p:sp>
    </p:spTree>
    <p:extLst>
      <p:ext uri="{BB962C8B-B14F-4D97-AF65-F5344CB8AC3E}">
        <p14:creationId xmlns:p14="http://schemas.microsoft.com/office/powerpoint/2010/main" val="54423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6C1914A-1566-4CD9-A779-B0E3B0D20058}"/>
              </a:ext>
            </a:extLst>
          </p:cNvPr>
          <p:cNvSpPr>
            <a:spLocks noGrp="1"/>
          </p:cNvSpPr>
          <p:nvPr>
            <p:ph type="title"/>
          </p:nvPr>
        </p:nvSpPr>
        <p:spPr/>
        <p:txBody>
          <a:bodyPr/>
          <a:lstStyle/>
          <a:p>
            <a:pPr eaLnBrk="1" hangingPunct="1"/>
            <a:r>
              <a:rPr lang="en-US" altLang="id-ID"/>
              <a:t>Whew!</a:t>
            </a:r>
          </a:p>
        </p:txBody>
      </p:sp>
      <p:sp>
        <p:nvSpPr>
          <p:cNvPr id="14339" name="Content Placeholder 2">
            <a:extLst>
              <a:ext uri="{FF2B5EF4-FFF2-40B4-BE49-F238E27FC236}">
                <a16:creationId xmlns:a16="http://schemas.microsoft.com/office/drawing/2014/main" id="{5A73B46B-7543-4F78-B108-3844FE0F9EED}"/>
              </a:ext>
            </a:extLst>
          </p:cNvPr>
          <p:cNvSpPr>
            <a:spLocks noGrp="1"/>
          </p:cNvSpPr>
          <p:nvPr>
            <p:ph idx="1"/>
          </p:nvPr>
        </p:nvSpPr>
        <p:spPr/>
        <p:txBody>
          <a:bodyPr/>
          <a:lstStyle/>
          <a:p>
            <a:pPr eaLnBrk="1" hangingPunct="1"/>
            <a:r>
              <a:rPr lang="en-US" altLang="id-ID"/>
              <a:t>we’ve explained the HelloAndroid manifest file, on to Life Cycle and Life cycle management.</a:t>
            </a:r>
          </a:p>
        </p:txBody>
      </p:sp>
    </p:spTree>
    <p:extLst>
      <p:ext uri="{BB962C8B-B14F-4D97-AF65-F5344CB8AC3E}">
        <p14:creationId xmlns:p14="http://schemas.microsoft.com/office/powerpoint/2010/main" val="171467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0BA6F73-105E-4D09-9F6E-64D3F03126AB}"/>
              </a:ext>
            </a:extLst>
          </p:cNvPr>
          <p:cNvSpPr>
            <a:spLocks noGrp="1"/>
          </p:cNvSpPr>
          <p:nvPr>
            <p:ph type="title"/>
          </p:nvPr>
        </p:nvSpPr>
        <p:spPr/>
        <p:txBody>
          <a:bodyPr/>
          <a:lstStyle/>
          <a:p>
            <a:pPr eaLnBrk="1" hangingPunct="1"/>
            <a:r>
              <a:rPr lang="en-US" altLang="id-ID"/>
              <a:t>Life Cycle</a:t>
            </a:r>
          </a:p>
        </p:txBody>
      </p:sp>
      <p:sp>
        <p:nvSpPr>
          <p:cNvPr id="15363" name="Content Placeholder 2">
            <a:extLst>
              <a:ext uri="{FF2B5EF4-FFF2-40B4-BE49-F238E27FC236}">
                <a16:creationId xmlns:a16="http://schemas.microsoft.com/office/drawing/2014/main" id="{09A05E1E-DE54-43CF-ACE0-FCF65A62A602}"/>
              </a:ext>
            </a:extLst>
          </p:cNvPr>
          <p:cNvSpPr>
            <a:spLocks noGrp="1"/>
          </p:cNvSpPr>
          <p:nvPr>
            <p:ph idx="1"/>
          </p:nvPr>
        </p:nvSpPr>
        <p:spPr>
          <a:xfrm>
            <a:off x="1752600" y="1600201"/>
            <a:ext cx="8686800" cy="4525963"/>
          </a:xfrm>
        </p:spPr>
        <p:txBody>
          <a:bodyPr/>
          <a:lstStyle/>
          <a:p>
            <a:pPr eaLnBrk="1" hangingPunct="1"/>
            <a:r>
              <a:rPr lang="en-US" altLang="id-ID"/>
              <a:t>Each application runs in its own process.</a:t>
            </a:r>
          </a:p>
          <a:p>
            <a:pPr eaLnBrk="1" hangingPunct="1"/>
            <a:r>
              <a:rPr lang="en-US" altLang="id-ID"/>
              <a:t>Each activity of an app is run in the apps process</a:t>
            </a:r>
          </a:p>
          <a:p>
            <a:pPr eaLnBrk="1" hangingPunct="1"/>
            <a:r>
              <a:rPr lang="en-US" altLang="id-ID"/>
              <a:t>Processes are started and stopped as needed to run an apps components.</a:t>
            </a:r>
          </a:p>
          <a:p>
            <a:pPr eaLnBrk="1" hangingPunct="1"/>
            <a:r>
              <a:rPr lang="en-US" altLang="id-ID"/>
              <a:t>Processes may be killed to reclaim needed resources.</a:t>
            </a:r>
          </a:p>
          <a:p>
            <a:pPr eaLnBrk="1" hangingPunct="1"/>
            <a:r>
              <a:rPr lang="en-US" altLang="id-ID"/>
              <a:t>Killed apps may be restored to their last state when requested by the user</a:t>
            </a:r>
          </a:p>
        </p:txBody>
      </p:sp>
    </p:spTree>
    <p:extLst>
      <p:ext uri="{BB962C8B-B14F-4D97-AF65-F5344CB8AC3E}">
        <p14:creationId xmlns:p14="http://schemas.microsoft.com/office/powerpoint/2010/main" val="288780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EB1A-2C65-410F-8AD4-FE7A4210C637}"/>
              </a:ext>
            </a:extLst>
          </p:cNvPr>
          <p:cNvSpPr>
            <a:spLocks noGrp="1"/>
          </p:cNvSpPr>
          <p:nvPr>
            <p:ph type="title"/>
          </p:nvPr>
        </p:nvSpPr>
        <p:spPr/>
        <p:txBody>
          <a:bodyPr/>
          <a:lstStyle/>
          <a:p>
            <a:r>
              <a:rPr lang="en-US" dirty="0"/>
              <a:t>Android Life Cycle</a:t>
            </a:r>
            <a:endParaRPr lang="id-ID" dirty="0"/>
          </a:p>
        </p:txBody>
      </p:sp>
      <p:pic>
        <p:nvPicPr>
          <p:cNvPr id="5" name="Content Placeholder 4">
            <a:extLst>
              <a:ext uri="{FF2B5EF4-FFF2-40B4-BE49-F238E27FC236}">
                <a16:creationId xmlns:a16="http://schemas.microsoft.com/office/drawing/2014/main" id="{5B389960-8825-4C77-BB4D-A132DC3F7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679" y="1930400"/>
            <a:ext cx="6967470" cy="4857972"/>
          </a:xfrm>
        </p:spPr>
      </p:pic>
    </p:spTree>
    <p:extLst>
      <p:ext uri="{BB962C8B-B14F-4D97-AF65-F5344CB8AC3E}">
        <p14:creationId xmlns:p14="http://schemas.microsoft.com/office/powerpoint/2010/main" val="217273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982CE16-2B4B-45C3-8BC4-791F7070D351}"/>
              </a:ext>
            </a:extLst>
          </p:cNvPr>
          <p:cNvSpPr>
            <a:spLocks noGrp="1"/>
          </p:cNvSpPr>
          <p:nvPr>
            <p:ph type="title"/>
          </p:nvPr>
        </p:nvSpPr>
        <p:spPr/>
        <p:txBody>
          <a:bodyPr/>
          <a:lstStyle/>
          <a:p>
            <a:pPr eaLnBrk="1" hangingPunct="1"/>
            <a:r>
              <a:rPr lang="en-US" altLang="id-ID"/>
              <a:t>Management</a:t>
            </a:r>
          </a:p>
        </p:txBody>
      </p:sp>
      <p:sp>
        <p:nvSpPr>
          <p:cNvPr id="3" name="Content Placeholder 2">
            <a:extLst>
              <a:ext uri="{FF2B5EF4-FFF2-40B4-BE49-F238E27FC236}">
                <a16:creationId xmlns:a16="http://schemas.microsoft.com/office/drawing/2014/main" id="{0A3533A8-5F74-4932-95E8-E6D80709DEC7}"/>
              </a:ext>
            </a:extLst>
          </p:cNvPr>
          <p:cNvSpPr>
            <a:spLocks noGrp="1"/>
          </p:cNvSpPr>
          <p:nvPr>
            <p:ph idx="1"/>
          </p:nvPr>
        </p:nvSpPr>
        <p:spPr/>
        <p:txBody>
          <a:bodyPr rtlCol="0">
            <a:normAutofit lnSpcReduction="10000"/>
          </a:bodyPr>
          <a:lstStyle/>
          <a:p>
            <a:pPr>
              <a:defRPr/>
            </a:pPr>
            <a:r>
              <a:rPr lang="en-US" dirty="0"/>
              <a:t>Most management of the life cycle is done automatically by the system via the activity stack. </a:t>
            </a:r>
          </a:p>
          <a:p>
            <a:pPr>
              <a:defRPr/>
            </a:pPr>
            <a:r>
              <a:rPr lang="en-US" dirty="0"/>
              <a:t>The activity class has the following method callbacks to help you manage the app:</a:t>
            </a:r>
          </a:p>
          <a:p>
            <a:pPr lvl="1">
              <a:defRPr/>
            </a:pPr>
            <a:r>
              <a:rPr lang="en-US" dirty="0" err="1"/>
              <a:t>onCreate</a:t>
            </a:r>
            <a:r>
              <a:rPr lang="en-US" dirty="0"/>
              <a:t>()</a:t>
            </a:r>
          </a:p>
          <a:p>
            <a:pPr lvl="1">
              <a:defRPr/>
            </a:pPr>
            <a:r>
              <a:rPr lang="en-US" dirty="0" err="1"/>
              <a:t>onStart</a:t>
            </a:r>
            <a:r>
              <a:rPr lang="en-US" dirty="0"/>
              <a:t>()</a:t>
            </a:r>
          </a:p>
          <a:p>
            <a:pPr lvl="1">
              <a:defRPr/>
            </a:pPr>
            <a:r>
              <a:rPr lang="en-US" dirty="0" err="1"/>
              <a:t>onResume</a:t>
            </a:r>
            <a:r>
              <a:rPr lang="en-US" dirty="0"/>
              <a:t>()</a:t>
            </a:r>
          </a:p>
          <a:p>
            <a:pPr lvl="1">
              <a:defRPr/>
            </a:pPr>
            <a:r>
              <a:rPr lang="en-US" dirty="0" err="1"/>
              <a:t>onPause</a:t>
            </a:r>
            <a:r>
              <a:rPr lang="en-US" dirty="0"/>
              <a:t>()</a:t>
            </a:r>
          </a:p>
          <a:p>
            <a:pPr lvl="1">
              <a:defRPr/>
            </a:pPr>
            <a:r>
              <a:rPr lang="en-US" dirty="0" err="1"/>
              <a:t>onStop</a:t>
            </a:r>
            <a:r>
              <a:rPr lang="en-US" dirty="0"/>
              <a:t>()</a:t>
            </a:r>
          </a:p>
          <a:p>
            <a:pPr lvl="1">
              <a:defRPr/>
            </a:pPr>
            <a:r>
              <a:rPr lang="en-US" dirty="0" err="1"/>
              <a:t>onRestart</a:t>
            </a:r>
            <a:r>
              <a:rPr lang="en-US" dirty="0"/>
              <a:t>()</a:t>
            </a:r>
          </a:p>
          <a:p>
            <a:pPr lvl="1">
              <a:defRPr/>
            </a:pPr>
            <a:r>
              <a:rPr lang="en-US" dirty="0" err="1"/>
              <a:t>onDestroy</a:t>
            </a:r>
            <a:r>
              <a:rPr lang="en-US" dirty="0"/>
              <a:t>()</a:t>
            </a:r>
          </a:p>
        </p:txBody>
      </p:sp>
    </p:spTree>
    <p:extLst>
      <p:ext uri="{BB962C8B-B14F-4D97-AF65-F5344CB8AC3E}">
        <p14:creationId xmlns:p14="http://schemas.microsoft.com/office/powerpoint/2010/main" val="313763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2D80-CA5B-4C64-88F8-4FACF01B48CE}"/>
              </a:ext>
            </a:extLst>
          </p:cNvPr>
          <p:cNvSpPr>
            <a:spLocks noGrp="1"/>
          </p:cNvSpPr>
          <p:nvPr>
            <p:ph type="title"/>
          </p:nvPr>
        </p:nvSpPr>
        <p:spPr/>
        <p:txBody>
          <a:bodyPr/>
          <a:lstStyle/>
          <a:p>
            <a:r>
              <a:rPr lang="en-US" dirty="0" err="1"/>
              <a:t>onCreate</a:t>
            </a:r>
            <a:r>
              <a:rPr lang="en-US" dirty="0"/>
              <a:t>()</a:t>
            </a:r>
            <a:endParaRPr lang="id-ID" dirty="0"/>
          </a:p>
        </p:txBody>
      </p:sp>
      <p:sp>
        <p:nvSpPr>
          <p:cNvPr id="3" name="Content Placeholder 2">
            <a:extLst>
              <a:ext uri="{FF2B5EF4-FFF2-40B4-BE49-F238E27FC236}">
                <a16:creationId xmlns:a16="http://schemas.microsoft.com/office/drawing/2014/main" id="{0CAFCE13-710B-4508-81DC-D809934F14C8}"/>
              </a:ext>
            </a:extLst>
          </p:cNvPr>
          <p:cNvSpPr>
            <a:spLocks noGrp="1"/>
          </p:cNvSpPr>
          <p:nvPr>
            <p:ph idx="1"/>
          </p:nvPr>
        </p:nvSpPr>
        <p:spPr/>
        <p:txBody>
          <a:bodyPr/>
          <a:lstStyle/>
          <a:p>
            <a:r>
              <a:rPr lang="en-US" dirty="0"/>
              <a:t>You must implement this callback, which fires when the system first creates the activity. On activity creation, the activity enters the Created state. </a:t>
            </a:r>
          </a:p>
          <a:p>
            <a:r>
              <a:rPr lang="en-US" dirty="0"/>
              <a:t>In the </a:t>
            </a:r>
            <a:r>
              <a:rPr lang="en-US" dirty="0" err="1"/>
              <a:t>onCreate</a:t>
            </a:r>
            <a:r>
              <a:rPr lang="en-US" dirty="0"/>
              <a:t>() method, you perform basic application startup logic that should happen only once for the entire life of the activity. </a:t>
            </a:r>
          </a:p>
          <a:p>
            <a:r>
              <a:rPr lang="en-US" dirty="0"/>
              <a:t>For example, your implementation of </a:t>
            </a:r>
            <a:r>
              <a:rPr lang="en-US" dirty="0" err="1"/>
              <a:t>onCreate</a:t>
            </a:r>
            <a:r>
              <a:rPr lang="en-US" dirty="0"/>
              <a:t>() might bind data to lists, initialize background threads, and instantiate some class-scope variables. </a:t>
            </a:r>
          </a:p>
          <a:p>
            <a:r>
              <a:rPr lang="en-US" dirty="0"/>
              <a:t>This method receives the parameter </a:t>
            </a:r>
            <a:r>
              <a:rPr lang="en-US" dirty="0" err="1"/>
              <a:t>savedInstanceState</a:t>
            </a:r>
            <a:r>
              <a:rPr lang="en-US" dirty="0"/>
              <a:t>, which is a Bundle object containing the activity's previously saved state. </a:t>
            </a:r>
          </a:p>
          <a:p>
            <a:r>
              <a:rPr lang="en-US" dirty="0"/>
              <a:t>If the activity has never existed before, the value of the Bundle object is null</a:t>
            </a:r>
            <a:endParaRPr lang="id-ID" dirty="0"/>
          </a:p>
        </p:txBody>
      </p:sp>
    </p:spTree>
    <p:extLst>
      <p:ext uri="{BB962C8B-B14F-4D97-AF65-F5344CB8AC3E}">
        <p14:creationId xmlns:p14="http://schemas.microsoft.com/office/powerpoint/2010/main" val="3877072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9ECD-E564-4FA7-A9CD-1AB0BB3015D9}"/>
              </a:ext>
            </a:extLst>
          </p:cNvPr>
          <p:cNvSpPr>
            <a:spLocks noGrp="1"/>
          </p:cNvSpPr>
          <p:nvPr>
            <p:ph type="title"/>
          </p:nvPr>
        </p:nvSpPr>
        <p:spPr/>
        <p:txBody>
          <a:bodyPr/>
          <a:lstStyle/>
          <a:p>
            <a:r>
              <a:rPr lang="en-US" dirty="0" err="1"/>
              <a:t>onStart</a:t>
            </a:r>
            <a:r>
              <a:rPr lang="en-US" dirty="0"/>
              <a:t>()</a:t>
            </a:r>
            <a:endParaRPr lang="id-ID" dirty="0"/>
          </a:p>
        </p:txBody>
      </p:sp>
      <p:sp>
        <p:nvSpPr>
          <p:cNvPr id="3" name="Content Placeholder 2">
            <a:extLst>
              <a:ext uri="{FF2B5EF4-FFF2-40B4-BE49-F238E27FC236}">
                <a16:creationId xmlns:a16="http://schemas.microsoft.com/office/drawing/2014/main" id="{276371D7-4FBC-4DCD-B180-349F1A25BBBA}"/>
              </a:ext>
            </a:extLst>
          </p:cNvPr>
          <p:cNvSpPr>
            <a:spLocks noGrp="1"/>
          </p:cNvSpPr>
          <p:nvPr>
            <p:ph idx="1"/>
          </p:nvPr>
        </p:nvSpPr>
        <p:spPr/>
        <p:txBody>
          <a:bodyPr>
            <a:normAutofit/>
          </a:bodyPr>
          <a:lstStyle/>
          <a:p>
            <a:r>
              <a:rPr lang="en-US" dirty="0"/>
              <a:t>When the activity enters the Started state, the system invokes this callback. The </a:t>
            </a:r>
            <a:r>
              <a:rPr lang="en-US" dirty="0" err="1"/>
              <a:t>onStart</a:t>
            </a:r>
            <a:r>
              <a:rPr lang="en-US" dirty="0"/>
              <a:t>() call makes the activity visible to the user, as the app prepares for the activity to enter the foreground and become interactive. </a:t>
            </a:r>
          </a:p>
          <a:p>
            <a:r>
              <a:rPr lang="en-US" dirty="0"/>
              <a:t>For example, this method is where the app initializes the code that maintains the UI. </a:t>
            </a:r>
          </a:p>
          <a:p>
            <a:r>
              <a:rPr lang="en-US" dirty="0"/>
              <a:t>It might also register a </a:t>
            </a:r>
            <a:r>
              <a:rPr lang="en-US" dirty="0" err="1"/>
              <a:t>BroadcastReceiver</a:t>
            </a:r>
            <a:r>
              <a:rPr lang="en-US" dirty="0"/>
              <a:t> that monitors changes that are reflected in the UI.</a:t>
            </a:r>
          </a:p>
          <a:p>
            <a:r>
              <a:rPr lang="en-US" dirty="0"/>
              <a:t>The </a:t>
            </a:r>
            <a:r>
              <a:rPr lang="en-US" dirty="0" err="1"/>
              <a:t>onStart</a:t>
            </a:r>
            <a:r>
              <a:rPr lang="en-US" dirty="0"/>
              <a:t>() method completes very quickly and, as with the Created state, the activity does not stay resident in the Started state. </a:t>
            </a:r>
          </a:p>
          <a:p>
            <a:r>
              <a:rPr lang="en-US" dirty="0"/>
              <a:t>Once this callback finishes, the activity enters the Resumed state, and the system invokes the </a:t>
            </a:r>
            <a:r>
              <a:rPr lang="en-US" dirty="0" err="1"/>
              <a:t>onResume</a:t>
            </a:r>
            <a:r>
              <a:rPr lang="en-US" dirty="0"/>
              <a:t>() method.</a:t>
            </a:r>
            <a:endParaRPr lang="id-ID" dirty="0"/>
          </a:p>
        </p:txBody>
      </p:sp>
    </p:spTree>
    <p:extLst>
      <p:ext uri="{BB962C8B-B14F-4D97-AF65-F5344CB8AC3E}">
        <p14:creationId xmlns:p14="http://schemas.microsoft.com/office/powerpoint/2010/main" val="3027118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C65D-F48D-4D22-99EC-1952EA0B38C9}"/>
              </a:ext>
            </a:extLst>
          </p:cNvPr>
          <p:cNvSpPr>
            <a:spLocks noGrp="1"/>
          </p:cNvSpPr>
          <p:nvPr>
            <p:ph type="title"/>
          </p:nvPr>
        </p:nvSpPr>
        <p:spPr/>
        <p:txBody>
          <a:bodyPr/>
          <a:lstStyle/>
          <a:p>
            <a:r>
              <a:rPr lang="en-US" dirty="0" err="1"/>
              <a:t>onResume</a:t>
            </a:r>
            <a:r>
              <a:rPr lang="en-US" dirty="0"/>
              <a:t>()</a:t>
            </a:r>
            <a:endParaRPr lang="id-ID" dirty="0"/>
          </a:p>
        </p:txBody>
      </p:sp>
      <p:sp>
        <p:nvSpPr>
          <p:cNvPr id="3" name="Content Placeholder 2">
            <a:extLst>
              <a:ext uri="{FF2B5EF4-FFF2-40B4-BE49-F238E27FC236}">
                <a16:creationId xmlns:a16="http://schemas.microsoft.com/office/drawing/2014/main" id="{BDEB9D1D-B752-4F15-868B-4B8A1A7C0A22}"/>
              </a:ext>
            </a:extLst>
          </p:cNvPr>
          <p:cNvSpPr>
            <a:spLocks noGrp="1"/>
          </p:cNvSpPr>
          <p:nvPr>
            <p:ph idx="1"/>
          </p:nvPr>
        </p:nvSpPr>
        <p:spPr/>
        <p:txBody>
          <a:bodyPr/>
          <a:lstStyle/>
          <a:p>
            <a:r>
              <a:rPr lang="en-US" dirty="0"/>
              <a:t>When the activity enters the Resumed state, it comes to the foreground, and then the system invokes the </a:t>
            </a:r>
            <a:r>
              <a:rPr lang="en-US" dirty="0" err="1"/>
              <a:t>onResume</a:t>
            </a:r>
            <a:r>
              <a:rPr lang="en-US" dirty="0"/>
              <a:t>() callback. </a:t>
            </a:r>
          </a:p>
          <a:p>
            <a:r>
              <a:rPr lang="en-US" dirty="0"/>
              <a:t>This is the state in which the app interacts with the user. The app stays in this state until something happens to take focus away from the app. </a:t>
            </a:r>
          </a:p>
          <a:p>
            <a:r>
              <a:rPr lang="en-US" dirty="0"/>
              <a:t>Such an event might be, for instance, receiving a phone call, the user’s navigating to another activity, or the device screen’s turning off.</a:t>
            </a:r>
          </a:p>
          <a:p>
            <a:r>
              <a:rPr lang="en-US" dirty="0"/>
              <a:t>When an interruptive event occurs, the activity enters the Paused state, and the system invokes the </a:t>
            </a:r>
            <a:r>
              <a:rPr lang="en-US" dirty="0" err="1"/>
              <a:t>onPause</a:t>
            </a:r>
            <a:r>
              <a:rPr lang="en-US" dirty="0"/>
              <a:t>() callback.</a:t>
            </a:r>
            <a:endParaRPr lang="id-ID" dirty="0"/>
          </a:p>
        </p:txBody>
      </p:sp>
    </p:spTree>
    <p:extLst>
      <p:ext uri="{BB962C8B-B14F-4D97-AF65-F5344CB8AC3E}">
        <p14:creationId xmlns:p14="http://schemas.microsoft.com/office/powerpoint/2010/main" val="272760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DD8E-A476-47C0-98FB-ADE006790902}"/>
              </a:ext>
            </a:extLst>
          </p:cNvPr>
          <p:cNvSpPr>
            <a:spLocks noGrp="1"/>
          </p:cNvSpPr>
          <p:nvPr>
            <p:ph type="title"/>
          </p:nvPr>
        </p:nvSpPr>
        <p:spPr/>
        <p:txBody>
          <a:bodyPr/>
          <a:lstStyle/>
          <a:p>
            <a:r>
              <a:rPr lang="en-US" dirty="0" err="1"/>
              <a:t>onPause</a:t>
            </a:r>
            <a:r>
              <a:rPr lang="en-US" dirty="0"/>
              <a:t>()</a:t>
            </a:r>
            <a:endParaRPr lang="id-ID" dirty="0"/>
          </a:p>
        </p:txBody>
      </p:sp>
      <p:sp>
        <p:nvSpPr>
          <p:cNvPr id="3" name="Content Placeholder 2">
            <a:extLst>
              <a:ext uri="{FF2B5EF4-FFF2-40B4-BE49-F238E27FC236}">
                <a16:creationId xmlns:a16="http://schemas.microsoft.com/office/drawing/2014/main" id="{FBB901D3-E17D-40D5-8A01-3D2ADF80952D}"/>
              </a:ext>
            </a:extLst>
          </p:cNvPr>
          <p:cNvSpPr>
            <a:spLocks noGrp="1"/>
          </p:cNvSpPr>
          <p:nvPr>
            <p:ph idx="1"/>
          </p:nvPr>
        </p:nvSpPr>
        <p:spPr/>
        <p:txBody>
          <a:bodyPr/>
          <a:lstStyle/>
          <a:p>
            <a:r>
              <a:rPr lang="en-US" dirty="0"/>
              <a:t>The system calls this method as the first indication that the user is leaving your activity (though it does not always mean the activity is being destroyed). </a:t>
            </a:r>
          </a:p>
          <a:p>
            <a:r>
              <a:rPr lang="en-US" dirty="0"/>
              <a:t>Use the </a:t>
            </a:r>
            <a:r>
              <a:rPr lang="en-US" dirty="0" err="1"/>
              <a:t>onPause</a:t>
            </a:r>
            <a:r>
              <a:rPr lang="en-US" dirty="0"/>
              <a:t>() method to pause operations such animations and music playback that should not continue while the Activity is in the Paused state, and that you expect to resume shortly. There are several reasons why an activity may enter this state. For example:</a:t>
            </a:r>
          </a:p>
          <a:p>
            <a:pPr lvl="1"/>
            <a:r>
              <a:rPr lang="en-US" dirty="0"/>
              <a:t>Some event interrupts app execution. This is the most common cause.</a:t>
            </a:r>
          </a:p>
          <a:p>
            <a:pPr lvl="1"/>
            <a:r>
              <a:rPr lang="en-US" dirty="0"/>
              <a:t>In Android 7.0 (API Level 24) or higher, multiple apps run in multi-window mode. Because only one app has focus at any time, the system pauses all of the other apps</a:t>
            </a:r>
          </a:p>
          <a:p>
            <a:pPr lvl="1"/>
            <a:r>
              <a:rPr lang="en-US" dirty="0"/>
              <a:t>A new, semi transparent activity(such as dialog) opens</a:t>
            </a:r>
            <a:endParaRPr lang="id-ID" dirty="0"/>
          </a:p>
        </p:txBody>
      </p:sp>
    </p:spTree>
    <p:extLst>
      <p:ext uri="{BB962C8B-B14F-4D97-AF65-F5344CB8AC3E}">
        <p14:creationId xmlns:p14="http://schemas.microsoft.com/office/powerpoint/2010/main" val="299824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6055443B-1375-4F8C-BCD7-07E130C6DCA1}"/>
              </a:ext>
            </a:extLst>
          </p:cNvPr>
          <p:cNvSpPr>
            <a:spLocks noGrp="1"/>
          </p:cNvSpPr>
          <p:nvPr>
            <p:ph type="title"/>
          </p:nvPr>
        </p:nvSpPr>
        <p:spPr/>
        <p:txBody>
          <a:bodyPr/>
          <a:lstStyle/>
          <a:p>
            <a:pPr eaLnBrk="1" hangingPunct="1"/>
            <a:r>
              <a:rPr lang="en-US" altLang="id-ID"/>
              <a:t>Life Cycle</a:t>
            </a:r>
          </a:p>
        </p:txBody>
      </p:sp>
      <p:sp>
        <p:nvSpPr>
          <p:cNvPr id="3075" name="Content Placeholder 2">
            <a:extLst>
              <a:ext uri="{FF2B5EF4-FFF2-40B4-BE49-F238E27FC236}">
                <a16:creationId xmlns:a16="http://schemas.microsoft.com/office/drawing/2014/main" id="{C0B54AA8-65AE-4469-B91D-65CFC45CE6E8}"/>
              </a:ext>
            </a:extLst>
          </p:cNvPr>
          <p:cNvSpPr>
            <a:spLocks noGrp="1"/>
          </p:cNvSpPr>
          <p:nvPr>
            <p:ph idx="1"/>
          </p:nvPr>
        </p:nvSpPr>
        <p:spPr/>
        <p:txBody>
          <a:bodyPr/>
          <a:lstStyle/>
          <a:p>
            <a:pPr eaLnBrk="1" hangingPunct="1"/>
            <a:r>
              <a:rPr lang="en-US" altLang="id-ID"/>
              <a:t>The steps that an application goes through from starting to finishing</a:t>
            </a:r>
          </a:p>
          <a:p>
            <a:pPr eaLnBrk="1" hangingPunct="1"/>
            <a:r>
              <a:rPr lang="en-US" altLang="id-ID"/>
              <a:t>Slightly different than normal Java life cycle due to :</a:t>
            </a:r>
          </a:p>
          <a:p>
            <a:pPr lvl="1" eaLnBrk="1" hangingPunct="1"/>
            <a:r>
              <a:rPr lang="en-US" altLang="id-ID"/>
              <a:t>the difference in the way Android application are defined</a:t>
            </a:r>
          </a:p>
          <a:p>
            <a:pPr lvl="1" eaLnBrk="1" hangingPunct="1"/>
            <a:r>
              <a:rPr lang="en-US" altLang="id-ID"/>
              <a:t>the limited resources of the Android hardware platform </a:t>
            </a:r>
          </a:p>
        </p:txBody>
      </p:sp>
    </p:spTree>
    <p:extLst>
      <p:ext uri="{BB962C8B-B14F-4D97-AF65-F5344CB8AC3E}">
        <p14:creationId xmlns:p14="http://schemas.microsoft.com/office/powerpoint/2010/main" val="59882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B54B-9453-4A25-9FAC-23C9E29CBFD8}"/>
              </a:ext>
            </a:extLst>
          </p:cNvPr>
          <p:cNvSpPr>
            <a:spLocks noGrp="1"/>
          </p:cNvSpPr>
          <p:nvPr>
            <p:ph type="title"/>
          </p:nvPr>
        </p:nvSpPr>
        <p:spPr/>
        <p:txBody>
          <a:bodyPr/>
          <a:lstStyle/>
          <a:p>
            <a:r>
              <a:rPr lang="en-US" dirty="0" err="1"/>
              <a:t>onStop</a:t>
            </a:r>
            <a:r>
              <a:rPr lang="en-US" dirty="0"/>
              <a:t>()</a:t>
            </a:r>
            <a:endParaRPr lang="id-ID" dirty="0"/>
          </a:p>
        </p:txBody>
      </p:sp>
      <p:sp>
        <p:nvSpPr>
          <p:cNvPr id="3" name="Content Placeholder 2">
            <a:extLst>
              <a:ext uri="{FF2B5EF4-FFF2-40B4-BE49-F238E27FC236}">
                <a16:creationId xmlns:a16="http://schemas.microsoft.com/office/drawing/2014/main" id="{611C92F3-1740-40FF-9DB0-D1906C7A7307}"/>
              </a:ext>
            </a:extLst>
          </p:cNvPr>
          <p:cNvSpPr>
            <a:spLocks noGrp="1"/>
          </p:cNvSpPr>
          <p:nvPr>
            <p:ph idx="1"/>
          </p:nvPr>
        </p:nvSpPr>
        <p:spPr>
          <a:xfrm>
            <a:off x="677334" y="1532587"/>
            <a:ext cx="8596668" cy="4508776"/>
          </a:xfrm>
        </p:spPr>
        <p:txBody>
          <a:bodyPr>
            <a:normAutofit lnSpcReduction="10000"/>
          </a:bodyPr>
          <a:lstStyle/>
          <a:p>
            <a:r>
              <a:rPr lang="en-US" dirty="0"/>
              <a:t>When your activity is no longer visible to the user, it has entered the Stopped state, and the system invokes the </a:t>
            </a:r>
            <a:r>
              <a:rPr lang="en-US" dirty="0" err="1"/>
              <a:t>onStop</a:t>
            </a:r>
            <a:r>
              <a:rPr lang="en-US" dirty="0"/>
              <a:t>() callback. This may occur, for example, when a newly launched activity covers the entire screen. The system may also call </a:t>
            </a:r>
            <a:r>
              <a:rPr lang="en-US" dirty="0" err="1"/>
              <a:t>onStop</a:t>
            </a:r>
            <a:r>
              <a:rPr lang="en-US" dirty="0"/>
              <a:t>() when the activity has finished running, and is about to be terminated.</a:t>
            </a:r>
          </a:p>
          <a:p>
            <a:r>
              <a:rPr lang="en-US" dirty="0"/>
              <a:t>In the </a:t>
            </a:r>
            <a:r>
              <a:rPr lang="en-US" dirty="0" err="1"/>
              <a:t>onStop</a:t>
            </a:r>
            <a:r>
              <a:rPr lang="en-US" dirty="0"/>
              <a:t>() method, the app should release almost all resources that aren't needed while the user is not using it. For example, if you registered a </a:t>
            </a:r>
            <a:r>
              <a:rPr lang="en-US" dirty="0" err="1"/>
              <a:t>BroadcastReceiver</a:t>
            </a:r>
            <a:r>
              <a:rPr lang="en-US" dirty="0"/>
              <a:t> in </a:t>
            </a:r>
            <a:r>
              <a:rPr lang="en-US" dirty="0" err="1"/>
              <a:t>onStart</a:t>
            </a:r>
            <a:r>
              <a:rPr lang="en-US" dirty="0"/>
              <a:t>() to listen for changes that might affect your UI, you can unregister the broadcast receiver in </a:t>
            </a:r>
            <a:r>
              <a:rPr lang="en-US" dirty="0" err="1"/>
              <a:t>onStop</a:t>
            </a:r>
            <a:r>
              <a:rPr lang="en-US" dirty="0"/>
              <a:t>(), as the user can no longer see the UI. </a:t>
            </a:r>
          </a:p>
          <a:p>
            <a:r>
              <a:rPr lang="en-US" dirty="0"/>
              <a:t>It is also important that you use </a:t>
            </a:r>
            <a:r>
              <a:rPr lang="en-US" dirty="0" err="1"/>
              <a:t>onStop</a:t>
            </a:r>
            <a:r>
              <a:rPr lang="en-US" dirty="0"/>
              <a:t>() to release resources that might leak memory, because it is possible for the system to kill the process hosting your activity without calling the activity's final </a:t>
            </a:r>
            <a:r>
              <a:rPr lang="en-US" dirty="0" err="1"/>
              <a:t>onDestroy</a:t>
            </a:r>
            <a:r>
              <a:rPr lang="en-US" dirty="0"/>
              <a:t>() callback.</a:t>
            </a:r>
          </a:p>
          <a:p>
            <a:r>
              <a:rPr lang="en-US" dirty="0"/>
              <a:t>You should also use </a:t>
            </a:r>
            <a:r>
              <a:rPr lang="en-US" dirty="0" err="1"/>
              <a:t>onStop</a:t>
            </a:r>
            <a:r>
              <a:rPr lang="en-US" dirty="0"/>
              <a:t>() to perform relatively CPU-intensive shutdown operations. For example, if you can't find a more opportune time to save information to a database, you might do so during </a:t>
            </a:r>
            <a:r>
              <a:rPr lang="en-US" dirty="0" err="1"/>
              <a:t>onStop</a:t>
            </a:r>
            <a:r>
              <a:rPr lang="en-US" dirty="0"/>
              <a:t>(). </a:t>
            </a:r>
          </a:p>
        </p:txBody>
      </p:sp>
    </p:spTree>
    <p:extLst>
      <p:ext uri="{BB962C8B-B14F-4D97-AF65-F5344CB8AC3E}">
        <p14:creationId xmlns:p14="http://schemas.microsoft.com/office/powerpoint/2010/main" val="93283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54F0-8BEC-492C-BD45-C4782E33F247}"/>
              </a:ext>
            </a:extLst>
          </p:cNvPr>
          <p:cNvSpPr>
            <a:spLocks noGrp="1"/>
          </p:cNvSpPr>
          <p:nvPr>
            <p:ph type="title"/>
          </p:nvPr>
        </p:nvSpPr>
        <p:spPr/>
        <p:txBody>
          <a:bodyPr/>
          <a:lstStyle/>
          <a:p>
            <a:r>
              <a:rPr lang="en-US" dirty="0" err="1"/>
              <a:t>onDestroy</a:t>
            </a:r>
            <a:r>
              <a:rPr lang="en-US" dirty="0"/>
              <a:t>()</a:t>
            </a:r>
            <a:endParaRPr lang="id-ID" dirty="0"/>
          </a:p>
        </p:txBody>
      </p:sp>
      <p:sp>
        <p:nvSpPr>
          <p:cNvPr id="3" name="Content Placeholder 2">
            <a:extLst>
              <a:ext uri="{FF2B5EF4-FFF2-40B4-BE49-F238E27FC236}">
                <a16:creationId xmlns:a16="http://schemas.microsoft.com/office/drawing/2014/main" id="{0430CE86-1DA1-4229-A972-063574F6AFE0}"/>
              </a:ext>
            </a:extLst>
          </p:cNvPr>
          <p:cNvSpPr>
            <a:spLocks noGrp="1"/>
          </p:cNvSpPr>
          <p:nvPr>
            <p:ph idx="1"/>
          </p:nvPr>
        </p:nvSpPr>
        <p:spPr/>
        <p:txBody>
          <a:bodyPr>
            <a:normAutofit/>
          </a:bodyPr>
          <a:lstStyle/>
          <a:p>
            <a:r>
              <a:rPr lang="en-US" dirty="0"/>
              <a:t>Called before the activity is destroyed. This is the final call that the activity receives. The system either invokes this callback because the activity is finishing due to someone's calling finish(), or because the system is temporarily destroying the process containing the activity to save space. </a:t>
            </a:r>
          </a:p>
          <a:p>
            <a:r>
              <a:rPr lang="en-US" dirty="0"/>
              <a:t>You can distinguish between these two scenarios with the </a:t>
            </a:r>
            <a:r>
              <a:rPr lang="en-US" dirty="0" err="1"/>
              <a:t>isFinishing</a:t>
            </a:r>
            <a:r>
              <a:rPr lang="en-US" dirty="0"/>
              <a:t>() </a:t>
            </a:r>
            <a:r>
              <a:rPr lang="en-US" dirty="0" err="1"/>
              <a:t>method.The</a:t>
            </a:r>
            <a:r>
              <a:rPr lang="en-US" dirty="0"/>
              <a:t> system may also call this method when an orientation change occurs, and then immediately call </a:t>
            </a:r>
            <a:r>
              <a:rPr lang="en-US" dirty="0" err="1"/>
              <a:t>onCreate</a:t>
            </a:r>
            <a:r>
              <a:rPr lang="en-US" dirty="0"/>
              <a:t>() to recreate the process (and the components that it contains) in the new </a:t>
            </a:r>
            <a:r>
              <a:rPr lang="en-US"/>
              <a:t>orientation.</a:t>
            </a:r>
            <a:endParaRPr lang="en-US" dirty="0"/>
          </a:p>
          <a:p>
            <a:r>
              <a:rPr lang="en-US" dirty="0"/>
              <a:t>The </a:t>
            </a:r>
            <a:r>
              <a:rPr lang="en-US" dirty="0" err="1"/>
              <a:t>onDestroy</a:t>
            </a:r>
            <a:r>
              <a:rPr lang="en-US" dirty="0"/>
              <a:t>() callback releases all resources that have not yet been released by earlier callbacks such as </a:t>
            </a:r>
            <a:r>
              <a:rPr lang="en-US" dirty="0" err="1"/>
              <a:t>onStop</a:t>
            </a:r>
            <a:r>
              <a:rPr lang="en-US" dirty="0"/>
              <a:t>().</a:t>
            </a:r>
            <a:endParaRPr lang="id-ID" dirty="0"/>
          </a:p>
        </p:txBody>
      </p:sp>
    </p:spTree>
    <p:extLst>
      <p:ext uri="{BB962C8B-B14F-4D97-AF65-F5344CB8AC3E}">
        <p14:creationId xmlns:p14="http://schemas.microsoft.com/office/powerpoint/2010/main" val="384415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D623-CAD2-4DC8-B24D-7A5A6AEC00CE}"/>
              </a:ext>
            </a:extLst>
          </p:cNvPr>
          <p:cNvSpPr>
            <a:spLocks noGrp="1"/>
          </p:cNvSpPr>
          <p:nvPr>
            <p:ph type="title"/>
          </p:nvPr>
        </p:nvSpPr>
        <p:spPr/>
        <p:txBody>
          <a:bodyPr/>
          <a:lstStyle/>
          <a:p>
            <a:r>
              <a:rPr lang="en-US" dirty="0"/>
              <a:t>Program </a:t>
            </a:r>
            <a:r>
              <a:rPr lang="en-US" dirty="0" err="1"/>
              <a:t>LifeCycle</a:t>
            </a:r>
            <a:endParaRPr lang="id-ID" dirty="0"/>
          </a:p>
        </p:txBody>
      </p:sp>
      <p:sp>
        <p:nvSpPr>
          <p:cNvPr id="3" name="Content Placeholder 2">
            <a:extLst>
              <a:ext uri="{FF2B5EF4-FFF2-40B4-BE49-F238E27FC236}">
                <a16:creationId xmlns:a16="http://schemas.microsoft.com/office/drawing/2014/main" id="{1493A4F6-5A9B-4D85-A0F8-1C50AEEBBE2A}"/>
              </a:ext>
            </a:extLst>
          </p:cNvPr>
          <p:cNvSpPr>
            <a:spLocks noGrp="1"/>
          </p:cNvSpPr>
          <p:nvPr>
            <p:ph idx="1"/>
          </p:nvPr>
        </p:nvSpPr>
        <p:spPr/>
        <p:txBody>
          <a:bodyPr/>
          <a:lstStyle/>
          <a:p>
            <a:r>
              <a:rPr lang="en-US" dirty="0"/>
              <a:t>Start New Android Studio Project</a:t>
            </a:r>
          </a:p>
          <a:p>
            <a:r>
              <a:rPr lang="en-US" dirty="0"/>
              <a:t>In configure your project window, fill out the following</a:t>
            </a:r>
          </a:p>
          <a:p>
            <a:pPr lvl="1"/>
            <a:r>
              <a:rPr lang="en-US" dirty="0"/>
              <a:t>Application Name: </a:t>
            </a:r>
            <a:r>
              <a:rPr lang="en-US" dirty="0" err="1"/>
              <a:t>LifeCycle</a:t>
            </a:r>
            <a:endParaRPr lang="en-US" dirty="0"/>
          </a:p>
          <a:p>
            <a:pPr lvl="1"/>
            <a:r>
              <a:rPr lang="en-US" dirty="0"/>
              <a:t>Company Domain: write whatever you want</a:t>
            </a:r>
          </a:p>
          <a:p>
            <a:pPr lvl="1"/>
            <a:r>
              <a:rPr lang="en-US" dirty="0"/>
              <a:t>Project Location: Leave as default</a:t>
            </a:r>
          </a:p>
          <a:p>
            <a:r>
              <a:rPr lang="en-US" dirty="0"/>
              <a:t>In target Android Devices, pick the Minimum SDK as Gingerbread</a:t>
            </a:r>
          </a:p>
          <a:p>
            <a:r>
              <a:rPr lang="en-US" dirty="0"/>
              <a:t>In the activity window, pick the Empty Activity</a:t>
            </a:r>
          </a:p>
          <a:p>
            <a:r>
              <a:rPr lang="en-US" dirty="0"/>
              <a:t>In the customize Activity window, fill Activity Name as </a:t>
            </a:r>
            <a:r>
              <a:rPr lang="en-US" dirty="0" err="1"/>
              <a:t>MainActivity</a:t>
            </a:r>
            <a:r>
              <a:rPr lang="en-US" dirty="0"/>
              <a:t> and leave as default one</a:t>
            </a:r>
            <a:endParaRPr lang="id-ID" dirty="0"/>
          </a:p>
        </p:txBody>
      </p:sp>
    </p:spTree>
    <p:extLst>
      <p:ext uri="{BB962C8B-B14F-4D97-AF65-F5344CB8AC3E}">
        <p14:creationId xmlns:p14="http://schemas.microsoft.com/office/powerpoint/2010/main" val="914220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98E-622E-46B4-9B64-EF431391352D}"/>
              </a:ext>
            </a:extLst>
          </p:cNvPr>
          <p:cNvSpPr>
            <a:spLocks noGrp="1"/>
          </p:cNvSpPr>
          <p:nvPr>
            <p:ph type="title"/>
          </p:nvPr>
        </p:nvSpPr>
        <p:spPr>
          <a:xfrm>
            <a:off x="677334" y="609600"/>
            <a:ext cx="8596668" cy="1320800"/>
          </a:xfrm>
        </p:spPr>
        <p:txBody>
          <a:bodyPr/>
          <a:lstStyle/>
          <a:p>
            <a:r>
              <a:rPr lang="en-US" dirty="0"/>
              <a:t>activity_main.xml</a:t>
            </a:r>
            <a:endParaRPr lang="id-ID" dirty="0"/>
          </a:p>
        </p:txBody>
      </p:sp>
      <p:sp>
        <p:nvSpPr>
          <p:cNvPr id="7" name="Rectangle 6">
            <a:extLst>
              <a:ext uri="{FF2B5EF4-FFF2-40B4-BE49-F238E27FC236}">
                <a16:creationId xmlns:a16="http://schemas.microsoft.com/office/drawing/2014/main" id="{DF1F38D3-8C52-4836-ABB4-E48145203268}"/>
              </a:ext>
            </a:extLst>
          </p:cNvPr>
          <p:cNvSpPr/>
          <p:nvPr/>
        </p:nvSpPr>
        <p:spPr>
          <a:xfrm>
            <a:off x="677334" y="1687132"/>
            <a:ext cx="7791718" cy="4649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&lt;RelativeLayout xmlns:android="http://schemas.android.com/apk/res/android"</a:t>
            </a:r>
          </a:p>
          <a:p>
            <a:r>
              <a:rPr lang="id-ID" dirty="0"/>
              <a:t>    xmlns:tools="http://schemas.android.com/tools"</a:t>
            </a:r>
          </a:p>
          <a:p>
            <a:r>
              <a:rPr lang="id-ID" dirty="0"/>
              <a:t>    android:layout_width="match_parent"</a:t>
            </a:r>
          </a:p>
          <a:p>
            <a:r>
              <a:rPr lang="id-ID" dirty="0"/>
              <a:t>    android:layout_height="match_parent"</a:t>
            </a:r>
          </a:p>
          <a:p>
            <a:r>
              <a:rPr lang="id-ID" dirty="0"/>
              <a:t>    android:paddingBottom="@dimen/activity_vertical_margin"</a:t>
            </a:r>
          </a:p>
          <a:p>
            <a:r>
              <a:rPr lang="id-ID" dirty="0"/>
              <a:t>    android:paddingLeft="@dimen/activity_horizontal_margin"</a:t>
            </a:r>
          </a:p>
          <a:p>
            <a:r>
              <a:rPr lang="id-ID" dirty="0"/>
              <a:t>    android:paddingRight="@dimen/activity_horizontal_margin"</a:t>
            </a:r>
          </a:p>
          <a:p>
            <a:r>
              <a:rPr lang="id-ID" dirty="0"/>
              <a:t>    android:paddingTop="@dimen/activity_vertical_margin"</a:t>
            </a:r>
          </a:p>
          <a:p>
            <a:r>
              <a:rPr lang="id-ID" dirty="0"/>
              <a:t>    tools:context=".MainActivity" &gt;</a:t>
            </a:r>
          </a:p>
          <a:p>
            <a:endParaRPr lang="id-ID" dirty="0"/>
          </a:p>
          <a:p>
            <a:r>
              <a:rPr lang="id-ID" dirty="0"/>
              <a:t>    &lt;TextView</a:t>
            </a:r>
          </a:p>
          <a:p>
            <a:r>
              <a:rPr lang="id-ID" dirty="0"/>
              <a:t>        android:layout_width="wrap_content"</a:t>
            </a:r>
          </a:p>
          <a:p>
            <a:r>
              <a:rPr lang="id-ID" dirty="0"/>
              <a:t>        android:layout_height="wrap_content"</a:t>
            </a:r>
          </a:p>
          <a:p>
            <a:r>
              <a:rPr lang="id-ID" dirty="0"/>
              <a:t>        android:text="@string/hello_world" /&gt;</a:t>
            </a:r>
          </a:p>
          <a:p>
            <a:endParaRPr lang="id-ID" dirty="0"/>
          </a:p>
          <a:p>
            <a:r>
              <a:rPr lang="id-ID" dirty="0"/>
              <a:t>&lt;/RelativeLayout&gt;</a:t>
            </a:r>
          </a:p>
        </p:txBody>
      </p:sp>
    </p:spTree>
    <p:extLst>
      <p:ext uri="{BB962C8B-B14F-4D97-AF65-F5344CB8AC3E}">
        <p14:creationId xmlns:p14="http://schemas.microsoft.com/office/powerpoint/2010/main" val="1281385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1"/>
            <a:ext cx="7791718" cy="48424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package com.wilis.lifecycle;</a:t>
            </a:r>
          </a:p>
          <a:p>
            <a:endParaRPr lang="id-ID" dirty="0"/>
          </a:p>
          <a:p>
            <a:r>
              <a:rPr lang="id-ID" dirty="0"/>
              <a:t>import android.os.Bundle;</a:t>
            </a:r>
          </a:p>
          <a:p>
            <a:r>
              <a:rPr lang="id-ID" dirty="0"/>
              <a:t>import android.app.Activity;</a:t>
            </a:r>
          </a:p>
          <a:p>
            <a:r>
              <a:rPr lang="id-ID" dirty="0"/>
              <a:t>import android.view.Menu;</a:t>
            </a:r>
          </a:p>
          <a:p>
            <a:r>
              <a:rPr lang="id-ID" dirty="0"/>
              <a:t>import android.widget.Toast;</a:t>
            </a:r>
          </a:p>
          <a:p>
            <a:endParaRPr lang="id-ID" dirty="0"/>
          </a:p>
          <a:p>
            <a:r>
              <a:rPr lang="id-ID" dirty="0"/>
              <a:t>public class MainActivity extends Activity {</a:t>
            </a:r>
          </a:p>
          <a:p>
            <a:endParaRPr lang="id-ID" dirty="0"/>
          </a:p>
          <a:p>
            <a:r>
              <a:rPr lang="id-ID" dirty="0"/>
              <a:t>	@Override</a:t>
            </a:r>
          </a:p>
          <a:p>
            <a:r>
              <a:rPr lang="id-ID" dirty="0"/>
              <a:t>	protected void onDestroy() {</a:t>
            </a:r>
          </a:p>
          <a:p>
            <a:r>
              <a:rPr lang="id-ID" dirty="0"/>
              <a:t>		// TODO Auto-generated method stub</a:t>
            </a:r>
          </a:p>
          <a:p>
            <a:r>
              <a:rPr lang="id-ID" dirty="0"/>
              <a:t>		super.onDestroy();</a:t>
            </a:r>
          </a:p>
          <a:p>
            <a:r>
              <a:rPr lang="id-ID" dirty="0"/>
              <a:t>		Toast.makeText(this,"App onDestroy",Toast.LENGTH_SHORT).show();</a:t>
            </a:r>
          </a:p>
          <a:p>
            <a:r>
              <a:rPr lang="id-ID" dirty="0"/>
              <a:t>	}</a:t>
            </a:r>
          </a:p>
        </p:txBody>
      </p:sp>
    </p:spTree>
    <p:extLst>
      <p:ext uri="{BB962C8B-B14F-4D97-AF65-F5344CB8AC3E}">
        <p14:creationId xmlns:p14="http://schemas.microsoft.com/office/powerpoint/2010/main" val="659922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1"/>
            <a:ext cx="7791718" cy="42113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@Override</a:t>
            </a:r>
          </a:p>
          <a:p>
            <a:r>
              <a:rPr lang="id-ID" dirty="0"/>
              <a:t>	protected void onPause() {</a:t>
            </a:r>
          </a:p>
          <a:p>
            <a:r>
              <a:rPr lang="id-ID" dirty="0"/>
              <a:t>		// TODO Auto-generated method stub</a:t>
            </a:r>
          </a:p>
          <a:p>
            <a:r>
              <a:rPr lang="id-ID" dirty="0"/>
              <a:t>		super.onPause();</a:t>
            </a:r>
          </a:p>
          <a:p>
            <a:r>
              <a:rPr lang="id-ID" dirty="0"/>
              <a:t>		Toast.makeText(this,"App onPause",Toast.LENGTH_SHORT).show();</a:t>
            </a:r>
          </a:p>
          <a:p>
            <a:r>
              <a:rPr lang="id-ID" dirty="0"/>
              <a:t>	}</a:t>
            </a:r>
          </a:p>
          <a:p>
            <a:endParaRPr lang="id-ID" dirty="0"/>
          </a:p>
          <a:p>
            <a:r>
              <a:rPr lang="id-ID" dirty="0"/>
              <a:t>	@Override</a:t>
            </a:r>
          </a:p>
          <a:p>
            <a:r>
              <a:rPr lang="id-ID" dirty="0"/>
              <a:t>	protected void onRestart() {</a:t>
            </a:r>
          </a:p>
          <a:p>
            <a:r>
              <a:rPr lang="id-ID" dirty="0"/>
              <a:t>		// TODO Auto-generated method stub</a:t>
            </a:r>
          </a:p>
          <a:p>
            <a:r>
              <a:rPr lang="id-ID" dirty="0"/>
              <a:t>		super.onRestart();</a:t>
            </a:r>
          </a:p>
          <a:p>
            <a:r>
              <a:rPr lang="id-ID" dirty="0"/>
              <a:t>		Toast.makeText(this,"App onRestart",Toast.LENGTH_SHORT).show();</a:t>
            </a:r>
          </a:p>
          <a:p>
            <a:r>
              <a:rPr lang="id-ID" dirty="0"/>
              <a:t>	}</a:t>
            </a:r>
          </a:p>
        </p:txBody>
      </p:sp>
    </p:spTree>
    <p:extLst>
      <p:ext uri="{BB962C8B-B14F-4D97-AF65-F5344CB8AC3E}">
        <p14:creationId xmlns:p14="http://schemas.microsoft.com/office/powerpoint/2010/main" val="2225869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1"/>
            <a:ext cx="7791718" cy="42113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@Override</a:t>
            </a:r>
          </a:p>
          <a:p>
            <a:r>
              <a:rPr lang="id-ID" dirty="0"/>
              <a:t>	protected void onResume() {</a:t>
            </a:r>
          </a:p>
          <a:p>
            <a:r>
              <a:rPr lang="id-ID" dirty="0"/>
              <a:t>		// TODO Auto-generated method stub</a:t>
            </a:r>
          </a:p>
          <a:p>
            <a:r>
              <a:rPr lang="id-ID" dirty="0"/>
              <a:t>		super.onResume();</a:t>
            </a:r>
          </a:p>
          <a:p>
            <a:r>
              <a:rPr lang="id-ID" dirty="0"/>
              <a:t>		Toast.makeText(this,"App onResume",Toast.LENGTH_SHORT).show();</a:t>
            </a:r>
          </a:p>
          <a:p>
            <a:r>
              <a:rPr lang="id-ID" dirty="0"/>
              <a:t>	}</a:t>
            </a:r>
          </a:p>
          <a:p>
            <a:endParaRPr lang="id-ID" dirty="0"/>
          </a:p>
          <a:p>
            <a:r>
              <a:rPr lang="id-ID" dirty="0"/>
              <a:t>	@Override</a:t>
            </a:r>
          </a:p>
          <a:p>
            <a:r>
              <a:rPr lang="id-ID" dirty="0"/>
              <a:t>	protected void onStart() {</a:t>
            </a:r>
          </a:p>
          <a:p>
            <a:r>
              <a:rPr lang="id-ID" dirty="0"/>
              <a:t>		// TODO Auto-generated method stub</a:t>
            </a:r>
          </a:p>
          <a:p>
            <a:r>
              <a:rPr lang="id-ID" dirty="0"/>
              <a:t>		super.onStart();</a:t>
            </a:r>
          </a:p>
          <a:p>
            <a:r>
              <a:rPr lang="id-ID" dirty="0"/>
              <a:t>		Toast.makeText(this,"App onStart",Toast.LENGTH_SHORT).show();</a:t>
            </a:r>
          </a:p>
          <a:p>
            <a:r>
              <a:rPr lang="id-ID" dirty="0"/>
              <a:t>	}</a:t>
            </a:r>
          </a:p>
        </p:txBody>
      </p:sp>
    </p:spTree>
    <p:extLst>
      <p:ext uri="{BB962C8B-B14F-4D97-AF65-F5344CB8AC3E}">
        <p14:creationId xmlns:p14="http://schemas.microsoft.com/office/powerpoint/2010/main" val="2662634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8FD7-FFDE-4466-BBA4-2A802A27DB6A}"/>
              </a:ext>
            </a:extLst>
          </p:cNvPr>
          <p:cNvSpPr>
            <a:spLocks noGrp="1"/>
          </p:cNvSpPr>
          <p:nvPr>
            <p:ph type="title"/>
          </p:nvPr>
        </p:nvSpPr>
        <p:spPr/>
        <p:txBody>
          <a:bodyPr/>
          <a:lstStyle/>
          <a:p>
            <a:r>
              <a:rPr lang="en-US" dirty="0"/>
              <a:t>MainActivity.java</a:t>
            </a:r>
            <a:endParaRPr lang="id-ID" dirty="0"/>
          </a:p>
        </p:txBody>
      </p:sp>
      <p:sp>
        <p:nvSpPr>
          <p:cNvPr id="4" name="Rectangle 3">
            <a:extLst>
              <a:ext uri="{FF2B5EF4-FFF2-40B4-BE49-F238E27FC236}">
                <a16:creationId xmlns:a16="http://schemas.microsoft.com/office/drawing/2014/main" id="{A4F6F1A2-2527-45C0-BBDD-6A188B005B35}"/>
              </a:ext>
            </a:extLst>
          </p:cNvPr>
          <p:cNvSpPr/>
          <p:nvPr/>
        </p:nvSpPr>
        <p:spPr>
          <a:xfrm>
            <a:off x="677334" y="1687131"/>
            <a:ext cx="7791718" cy="42113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@Override</a:t>
            </a:r>
          </a:p>
          <a:p>
            <a:r>
              <a:rPr lang="id-ID" dirty="0"/>
              <a:t>	protected void onCreate(Bundle savedInstanceState) {</a:t>
            </a:r>
          </a:p>
          <a:p>
            <a:r>
              <a:rPr lang="id-ID" dirty="0"/>
              <a:t>		super.onCreate(savedInstanceState);</a:t>
            </a:r>
          </a:p>
          <a:p>
            <a:r>
              <a:rPr lang="id-ID" dirty="0"/>
              <a:t>		setContentView(R.layout.activity_main);</a:t>
            </a:r>
          </a:p>
          <a:p>
            <a:r>
              <a:rPr lang="id-ID" dirty="0"/>
              <a:t>	}</a:t>
            </a:r>
          </a:p>
          <a:p>
            <a:endParaRPr lang="id-ID" dirty="0"/>
          </a:p>
          <a:p>
            <a:r>
              <a:rPr lang="id-ID" dirty="0"/>
              <a:t>	@Override</a:t>
            </a:r>
          </a:p>
          <a:p>
            <a:r>
              <a:rPr lang="id-ID" dirty="0"/>
              <a:t>	public boolean onCreateOptionsMenu(Menu menu) {</a:t>
            </a:r>
          </a:p>
          <a:p>
            <a:r>
              <a:rPr lang="id-ID" dirty="0"/>
              <a:t>		// Inflate the menu; this adds items to the action bar if it is present.</a:t>
            </a:r>
          </a:p>
          <a:p>
            <a:r>
              <a:rPr lang="id-ID" dirty="0"/>
              <a:t>		getMenuInflater().inflate(R.menu.main, menu);</a:t>
            </a:r>
          </a:p>
          <a:p>
            <a:r>
              <a:rPr lang="id-ID" dirty="0"/>
              <a:t>		return true;</a:t>
            </a:r>
          </a:p>
          <a:p>
            <a:r>
              <a:rPr lang="id-ID" dirty="0"/>
              <a:t>	}</a:t>
            </a:r>
          </a:p>
          <a:p>
            <a:endParaRPr lang="id-ID" dirty="0"/>
          </a:p>
          <a:p>
            <a:r>
              <a:rPr lang="id-ID" dirty="0"/>
              <a:t>}</a:t>
            </a:r>
          </a:p>
        </p:txBody>
      </p:sp>
    </p:spTree>
    <p:extLst>
      <p:ext uri="{BB962C8B-B14F-4D97-AF65-F5344CB8AC3E}">
        <p14:creationId xmlns:p14="http://schemas.microsoft.com/office/powerpoint/2010/main" val="78300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356F63F-6CEE-4DD1-A343-586AE30BE95E}"/>
              </a:ext>
            </a:extLst>
          </p:cNvPr>
          <p:cNvSpPr>
            <a:spLocks noGrp="1"/>
          </p:cNvSpPr>
          <p:nvPr>
            <p:ph type="title"/>
          </p:nvPr>
        </p:nvSpPr>
        <p:spPr/>
        <p:txBody>
          <a:bodyPr/>
          <a:lstStyle/>
          <a:p>
            <a:pPr eaLnBrk="1" hangingPunct="1"/>
            <a:r>
              <a:rPr lang="en-US" altLang="id-ID"/>
              <a:t>Android Applications</a:t>
            </a:r>
          </a:p>
        </p:txBody>
      </p:sp>
      <p:sp>
        <p:nvSpPr>
          <p:cNvPr id="3" name="Content Placeholder 2">
            <a:extLst>
              <a:ext uri="{FF2B5EF4-FFF2-40B4-BE49-F238E27FC236}">
                <a16:creationId xmlns:a16="http://schemas.microsoft.com/office/drawing/2014/main" id="{61CF0841-3B34-43E5-AA88-2E5983A5D9CB}"/>
              </a:ext>
            </a:extLst>
          </p:cNvPr>
          <p:cNvSpPr>
            <a:spLocks noGrp="1"/>
          </p:cNvSpPr>
          <p:nvPr>
            <p:ph idx="1"/>
          </p:nvPr>
        </p:nvSpPr>
        <p:spPr/>
        <p:txBody>
          <a:bodyPr rtlCol="0">
            <a:normAutofit/>
          </a:bodyPr>
          <a:lstStyle/>
          <a:p>
            <a:pPr>
              <a:defRPr/>
            </a:pPr>
            <a:r>
              <a:rPr lang="en-US" dirty="0"/>
              <a:t>Applications are defined to Android via the android manifest file, located in the root of the Eclipse project definition (AndroidManifest.xml)</a:t>
            </a:r>
          </a:p>
          <a:p>
            <a:pPr>
              <a:defRPr/>
            </a:pPr>
            <a:r>
              <a:rPr lang="en-US" dirty="0"/>
              <a:t>Double clicking on the AndroidManifest.xml file in the Eclipse project will open the Manifest editor.</a:t>
            </a:r>
          </a:p>
          <a:p>
            <a:pPr>
              <a:defRPr/>
            </a:pPr>
            <a:r>
              <a:rPr lang="en-US" dirty="0"/>
              <a:t>The manifest editor is the normal way of creating and modifying the manifest file (defining the app to the system)</a:t>
            </a:r>
          </a:p>
        </p:txBody>
      </p:sp>
    </p:spTree>
    <p:extLst>
      <p:ext uri="{BB962C8B-B14F-4D97-AF65-F5344CB8AC3E}">
        <p14:creationId xmlns:p14="http://schemas.microsoft.com/office/powerpoint/2010/main" val="365444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C00402F-969A-4D7C-9216-CFAA8338218E}"/>
              </a:ext>
            </a:extLst>
          </p:cNvPr>
          <p:cNvSpPr>
            <a:spLocks noGrp="1"/>
          </p:cNvSpPr>
          <p:nvPr>
            <p:ph type="title"/>
          </p:nvPr>
        </p:nvSpPr>
        <p:spPr/>
        <p:txBody>
          <a:bodyPr/>
          <a:lstStyle/>
          <a:p>
            <a:pPr eaLnBrk="1" hangingPunct="1"/>
            <a:r>
              <a:rPr lang="en-US" altLang="id-ID"/>
              <a:t>Android Applications</a:t>
            </a:r>
          </a:p>
        </p:txBody>
      </p:sp>
      <p:sp>
        <p:nvSpPr>
          <p:cNvPr id="5123" name="Content Placeholder 2">
            <a:extLst>
              <a:ext uri="{FF2B5EF4-FFF2-40B4-BE49-F238E27FC236}">
                <a16:creationId xmlns:a16="http://schemas.microsoft.com/office/drawing/2014/main" id="{9BB1727D-4CA6-4F88-985A-6ED9DCA9CF02}"/>
              </a:ext>
            </a:extLst>
          </p:cNvPr>
          <p:cNvSpPr>
            <a:spLocks noGrp="1"/>
          </p:cNvSpPr>
          <p:nvPr>
            <p:ph idx="1"/>
          </p:nvPr>
        </p:nvSpPr>
        <p:spPr/>
        <p:txBody>
          <a:bodyPr/>
          <a:lstStyle/>
          <a:p>
            <a:pPr eaLnBrk="1" hangingPunct="1"/>
            <a:r>
              <a:rPr lang="en-US" altLang="id-ID"/>
              <a:t>An Android application is a collection of activities, an activity correlates to a screen or form that is presented to the user.</a:t>
            </a:r>
          </a:p>
          <a:p>
            <a:pPr eaLnBrk="1" hangingPunct="1"/>
            <a:r>
              <a:rPr lang="en-US" altLang="id-ID"/>
              <a:t>The HelloAndroid is a simple one screen app that is essentially the same as a Java app run in a terminal/command window. Its AndroidManisest.xml file reflects this : </a:t>
            </a:r>
          </a:p>
        </p:txBody>
      </p:sp>
    </p:spTree>
    <p:extLst>
      <p:ext uri="{BB962C8B-B14F-4D97-AF65-F5344CB8AC3E}">
        <p14:creationId xmlns:p14="http://schemas.microsoft.com/office/powerpoint/2010/main" val="331739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69FAF93-D980-471A-BE33-A40AE004F3F0}"/>
              </a:ext>
            </a:extLst>
          </p:cNvPr>
          <p:cNvSpPr>
            <a:spLocks noGrp="1"/>
          </p:cNvSpPr>
          <p:nvPr>
            <p:ph type="title"/>
          </p:nvPr>
        </p:nvSpPr>
        <p:spPr/>
        <p:txBody>
          <a:bodyPr/>
          <a:lstStyle/>
          <a:p>
            <a:pPr eaLnBrk="1" hangingPunct="1"/>
            <a:r>
              <a:rPr lang="en-US" altLang="id-ID"/>
              <a:t>AndroidManifest.xml</a:t>
            </a:r>
          </a:p>
        </p:txBody>
      </p:sp>
      <p:sp>
        <p:nvSpPr>
          <p:cNvPr id="7171" name="TextBox 3">
            <a:extLst>
              <a:ext uri="{FF2B5EF4-FFF2-40B4-BE49-F238E27FC236}">
                <a16:creationId xmlns:a16="http://schemas.microsoft.com/office/drawing/2014/main" id="{7ECD2E80-89E3-42D4-9D46-98C114A7C101}"/>
              </a:ext>
            </a:extLst>
          </p:cNvPr>
          <p:cNvSpPr txBox="1">
            <a:spLocks noChangeArrowheads="1"/>
          </p:cNvSpPr>
          <p:nvPr/>
        </p:nvSpPr>
        <p:spPr bwMode="auto">
          <a:xfrm>
            <a:off x="2057400" y="1600201"/>
            <a:ext cx="84582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a:latin typeface="Calibri" panose="020F0502020204030204" pitchFamily="34" charset="0"/>
              </a:rPr>
              <a:t>&lt;?xml version=</a:t>
            </a:r>
            <a:r>
              <a:rPr lang="en-US" altLang="id-ID" i="1">
                <a:latin typeface="Calibri" panose="020F0502020204030204" pitchFamily="34" charset="0"/>
              </a:rPr>
              <a:t>"1.0" encoding="utf-8"?&gt;</a:t>
            </a:r>
          </a:p>
          <a:p>
            <a:pPr eaLnBrk="1" hangingPunct="1"/>
            <a:r>
              <a:rPr lang="en-US" altLang="id-ID">
                <a:latin typeface="Calibri" panose="020F0502020204030204" pitchFamily="34" charset="0"/>
              </a:rPr>
              <a:t>&lt;manifest xmlns:android=</a:t>
            </a:r>
            <a:r>
              <a:rPr lang="en-US" altLang="id-ID" i="1">
                <a:latin typeface="Calibri" panose="020F0502020204030204" pitchFamily="34" charset="0"/>
              </a:rPr>
              <a:t>"http://schemas.android.com/apk/res/android"</a:t>
            </a:r>
          </a:p>
          <a:p>
            <a:pPr eaLnBrk="1" hangingPunct="1"/>
            <a:r>
              <a:rPr lang="en-US" altLang="id-ID">
                <a:latin typeface="Calibri" panose="020F0502020204030204" pitchFamily="34" charset="0"/>
              </a:rPr>
              <a:t>      package=</a:t>
            </a:r>
            <a:r>
              <a:rPr lang="en-US" altLang="id-ID" i="1">
                <a:latin typeface="Calibri" panose="020F0502020204030204" pitchFamily="34" charset="0"/>
              </a:rPr>
              <a:t>"com.example.helloandroid"</a:t>
            </a:r>
          </a:p>
          <a:p>
            <a:pPr eaLnBrk="1" hangingPunct="1"/>
            <a:r>
              <a:rPr lang="en-US" altLang="id-ID">
                <a:latin typeface="Calibri" panose="020F0502020204030204" pitchFamily="34" charset="0"/>
              </a:rPr>
              <a:t>      android:versionCode=</a:t>
            </a:r>
            <a:r>
              <a:rPr lang="en-US" altLang="id-ID" i="1">
                <a:latin typeface="Calibri" panose="020F0502020204030204" pitchFamily="34" charset="0"/>
              </a:rPr>
              <a:t>"1"</a:t>
            </a:r>
          </a:p>
          <a:p>
            <a:pPr eaLnBrk="1" hangingPunct="1"/>
            <a:r>
              <a:rPr lang="en-US" altLang="id-ID">
                <a:latin typeface="Calibri" panose="020F0502020204030204" pitchFamily="34" charset="0"/>
              </a:rPr>
              <a:t>      android:versionName=</a:t>
            </a:r>
            <a:r>
              <a:rPr lang="en-US" altLang="id-ID" i="1">
                <a:latin typeface="Calibri" panose="020F0502020204030204" pitchFamily="34" charset="0"/>
              </a:rPr>
              <a:t>"1.0"&gt;</a:t>
            </a:r>
          </a:p>
          <a:p>
            <a:pPr eaLnBrk="1" hangingPunct="1"/>
            <a:r>
              <a:rPr lang="fr-FR" altLang="id-ID">
                <a:latin typeface="Calibri" panose="020F0502020204030204" pitchFamily="34" charset="0"/>
              </a:rPr>
              <a:t>    &lt;application android:icon=</a:t>
            </a:r>
            <a:r>
              <a:rPr lang="fr-FR" altLang="id-ID" i="1">
                <a:latin typeface="Calibri" panose="020F0502020204030204" pitchFamily="34" charset="0"/>
              </a:rPr>
              <a:t>"@drawable/icon" android:label="@string/app_name"&gt;</a:t>
            </a:r>
          </a:p>
          <a:p>
            <a:pPr eaLnBrk="1" hangingPunct="1"/>
            <a:r>
              <a:rPr lang="en-US" altLang="id-ID">
                <a:latin typeface="Calibri" panose="020F0502020204030204" pitchFamily="34" charset="0"/>
              </a:rPr>
              <a:t>        &lt;activity android:name=</a:t>
            </a:r>
            <a:r>
              <a:rPr lang="en-US" altLang="id-ID" i="1">
                <a:latin typeface="Calibri" panose="020F0502020204030204" pitchFamily="34" charset="0"/>
              </a:rPr>
              <a:t>".HelloAndroid"</a:t>
            </a:r>
          </a:p>
          <a:p>
            <a:pPr eaLnBrk="1" hangingPunct="1"/>
            <a:r>
              <a:rPr lang="en-US" altLang="id-ID">
                <a:latin typeface="Calibri" panose="020F0502020204030204" pitchFamily="34" charset="0"/>
              </a:rPr>
              <a:t>                  android:label=</a:t>
            </a:r>
            <a:r>
              <a:rPr lang="en-US" altLang="id-ID" i="1">
                <a:latin typeface="Calibri" panose="020F0502020204030204" pitchFamily="34" charset="0"/>
              </a:rPr>
              <a:t>"@string/app_name"&gt;</a:t>
            </a:r>
          </a:p>
          <a:p>
            <a:pPr eaLnBrk="1" hangingPunct="1"/>
            <a:r>
              <a:rPr lang="en-US" altLang="id-ID">
                <a:latin typeface="Calibri" panose="020F0502020204030204" pitchFamily="34" charset="0"/>
              </a:rPr>
              <a:t>            &lt;intent-filter&gt;</a:t>
            </a:r>
          </a:p>
          <a:p>
            <a:pPr eaLnBrk="1" hangingPunct="1"/>
            <a:r>
              <a:rPr lang="en-US" altLang="id-ID">
                <a:latin typeface="Calibri" panose="020F0502020204030204" pitchFamily="34" charset="0"/>
              </a:rPr>
              <a:t>                &lt;action android:name=</a:t>
            </a:r>
            <a:r>
              <a:rPr lang="en-US" altLang="id-ID" i="1">
                <a:latin typeface="Calibri" panose="020F0502020204030204" pitchFamily="34" charset="0"/>
              </a:rPr>
              <a:t>"android.intent.action.MAIN" /&gt;</a:t>
            </a:r>
          </a:p>
          <a:p>
            <a:pPr eaLnBrk="1" hangingPunct="1"/>
            <a:r>
              <a:rPr lang="en-US" altLang="id-ID">
                <a:latin typeface="Calibri" panose="020F0502020204030204" pitchFamily="34" charset="0"/>
              </a:rPr>
              <a:t>                &lt;category android:name=</a:t>
            </a:r>
            <a:r>
              <a:rPr lang="en-US" altLang="id-ID" i="1">
                <a:latin typeface="Calibri" panose="020F0502020204030204" pitchFamily="34" charset="0"/>
              </a:rPr>
              <a:t>"android.intent.category.LAUNCHER" /&gt;</a:t>
            </a:r>
          </a:p>
          <a:p>
            <a:pPr eaLnBrk="1" hangingPunct="1"/>
            <a:r>
              <a:rPr lang="en-US" altLang="id-ID">
                <a:latin typeface="Calibri" panose="020F0502020204030204" pitchFamily="34" charset="0"/>
              </a:rPr>
              <a:t>            &lt;/intent-filter&gt;</a:t>
            </a:r>
          </a:p>
          <a:p>
            <a:pPr eaLnBrk="1" hangingPunct="1"/>
            <a:r>
              <a:rPr lang="en-US" altLang="id-ID">
                <a:latin typeface="Calibri" panose="020F0502020204030204" pitchFamily="34" charset="0"/>
              </a:rPr>
              <a:t>        &lt;/activity&gt;</a:t>
            </a:r>
          </a:p>
          <a:p>
            <a:pPr eaLnBrk="1" hangingPunct="1"/>
            <a:r>
              <a:rPr lang="en-US" altLang="id-ID">
                <a:latin typeface="Calibri" panose="020F0502020204030204" pitchFamily="34" charset="0"/>
              </a:rPr>
              <a:t>    &lt;/application&gt;</a:t>
            </a:r>
          </a:p>
          <a:p>
            <a:pPr eaLnBrk="1" hangingPunct="1"/>
            <a:r>
              <a:rPr lang="en-US" altLang="id-ID">
                <a:latin typeface="Calibri" panose="020F0502020204030204" pitchFamily="34" charset="0"/>
              </a:rPr>
              <a:t>&lt;/manifest&gt; </a:t>
            </a:r>
          </a:p>
        </p:txBody>
      </p:sp>
    </p:spTree>
    <p:extLst>
      <p:ext uri="{BB962C8B-B14F-4D97-AF65-F5344CB8AC3E}">
        <p14:creationId xmlns:p14="http://schemas.microsoft.com/office/powerpoint/2010/main" val="240645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4A4EEB0-EC11-4F53-A1C1-85C46B9EFB96}"/>
              </a:ext>
            </a:extLst>
          </p:cNvPr>
          <p:cNvSpPr>
            <a:spLocks noGrp="1"/>
          </p:cNvSpPr>
          <p:nvPr>
            <p:ph type="title"/>
          </p:nvPr>
        </p:nvSpPr>
        <p:spPr/>
        <p:txBody>
          <a:bodyPr/>
          <a:lstStyle/>
          <a:p>
            <a:pPr eaLnBrk="1" hangingPunct="1"/>
            <a:r>
              <a:rPr lang="en-US" altLang="id-ID"/>
              <a:t>&lt;manifest&gt;</a:t>
            </a:r>
          </a:p>
        </p:txBody>
      </p:sp>
      <p:sp>
        <p:nvSpPr>
          <p:cNvPr id="8195" name="Content Placeholder 2">
            <a:extLst>
              <a:ext uri="{FF2B5EF4-FFF2-40B4-BE49-F238E27FC236}">
                <a16:creationId xmlns:a16="http://schemas.microsoft.com/office/drawing/2014/main" id="{986DF00C-A33A-4B69-94FA-5A3297D0BBB6}"/>
              </a:ext>
            </a:extLst>
          </p:cNvPr>
          <p:cNvSpPr>
            <a:spLocks noGrp="1"/>
          </p:cNvSpPr>
          <p:nvPr>
            <p:ph idx="1"/>
          </p:nvPr>
        </p:nvSpPr>
        <p:spPr/>
        <p:txBody>
          <a:bodyPr/>
          <a:lstStyle/>
          <a:p>
            <a:pPr eaLnBrk="1" hangingPunct="1"/>
            <a:r>
              <a:rPr lang="en-US" altLang="id-ID"/>
              <a:t>The manifest tag has the following attributes:</a:t>
            </a:r>
          </a:p>
          <a:p>
            <a:pPr lvl="1" eaLnBrk="1" hangingPunct="1"/>
            <a:r>
              <a:rPr lang="en-US" altLang="id-ID"/>
              <a:t>xmlns ; the name of the namespace (android) and where the DTD for the xml parser is located</a:t>
            </a:r>
          </a:p>
          <a:p>
            <a:pPr lvl="1" eaLnBrk="1" hangingPunct="1"/>
            <a:r>
              <a:rPr lang="en-US" altLang="id-ID"/>
              <a:t>package ; the name of the java package for this application (must have at least two levels)</a:t>
            </a:r>
          </a:p>
          <a:p>
            <a:pPr lvl="1" eaLnBrk="1" hangingPunct="1"/>
            <a:r>
              <a:rPr lang="en-US" altLang="id-ID"/>
              <a:t>android:version ; the version code for this version of the app</a:t>
            </a:r>
          </a:p>
          <a:p>
            <a:pPr lvl="1" eaLnBrk="1" hangingPunct="1"/>
            <a:r>
              <a:rPr lang="en-US" altLang="id-ID"/>
              <a:t>android:versionName ; The version name (for publishing) </a:t>
            </a:r>
          </a:p>
        </p:txBody>
      </p:sp>
    </p:spTree>
    <p:extLst>
      <p:ext uri="{BB962C8B-B14F-4D97-AF65-F5344CB8AC3E}">
        <p14:creationId xmlns:p14="http://schemas.microsoft.com/office/powerpoint/2010/main" val="412833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6B9E1A4-DA46-448C-B991-149F45AC8414}"/>
              </a:ext>
            </a:extLst>
          </p:cNvPr>
          <p:cNvSpPr>
            <a:spLocks noGrp="1"/>
          </p:cNvSpPr>
          <p:nvPr>
            <p:ph type="title"/>
          </p:nvPr>
        </p:nvSpPr>
        <p:spPr/>
        <p:txBody>
          <a:bodyPr/>
          <a:lstStyle/>
          <a:p>
            <a:pPr eaLnBrk="1" hangingPunct="1"/>
            <a:r>
              <a:rPr lang="en-US" altLang="id-ID"/>
              <a:t>&lt;activity&gt;</a:t>
            </a:r>
          </a:p>
        </p:txBody>
      </p:sp>
      <p:sp>
        <p:nvSpPr>
          <p:cNvPr id="3" name="Content Placeholder 2">
            <a:extLst>
              <a:ext uri="{FF2B5EF4-FFF2-40B4-BE49-F238E27FC236}">
                <a16:creationId xmlns:a16="http://schemas.microsoft.com/office/drawing/2014/main" id="{E3771C77-3DDC-4042-8016-562D540F0AA3}"/>
              </a:ext>
            </a:extLst>
          </p:cNvPr>
          <p:cNvSpPr>
            <a:spLocks noGrp="1"/>
          </p:cNvSpPr>
          <p:nvPr>
            <p:ph idx="1"/>
          </p:nvPr>
        </p:nvSpPr>
        <p:spPr/>
        <p:txBody>
          <a:bodyPr rtlCol="0">
            <a:normAutofit/>
          </a:bodyPr>
          <a:lstStyle/>
          <a:p>
            <a:pPr>
              <a:defRPr/>
            </a:pPr>
            <a:r>
              <a:rPr lang="en-US" dirty="0"/>
              <a:t>child tag of &lt;manifest&gt;</a:t>
            </a:r>
          </a:p>
          <a:p>
            <a:pPr>
              <a:defRPr/>
            </a:pPr>
            <a:r>
              <a:rPr lang="en-US" dirty="0"/>
              <a:t>need one &lt;activity&gt; tag for each activity of the application</a:t>
            </a:r>
          </a:p>
          <a:p>
            <a:pPr>
              <a:defRPr/>
            </a:pPr>
            <a:r>
              <a:rPr lang="en-US" dirty="0"/>
              <a:t>attributes:</a:t>
            </a:r>
          </a:p>
          <a:p>
            <a:pPr lvl="1">
              <a:defRPr/>
            </a:pPr>
            <a:r>
              <a:rPr lang="en-US" dirty="0" err="1"/>
              <a:t>android:name</a:t>
            </a:r>
            <a:r>
              <a:rPr lang="en-US" dirty="0"/>
              <a:t>; the name of the activity, this will be used as the name of the Java file and the resulting class</a:t>
            </a:r>
          </a:p>
          <a:p>
            <a:pPr lvl="1">
              <a:defRPr/>
            </a:pPr>
            <a:r>
              <a:rPr lang="en-US" dirty="0" err="1"/>
              <a:t>android:label</a:t>
            </a:r>
            <a:r>
              <a:rPr lang="en-US" dirty="0"/>
              <a:t>; a string that we will be able to </a:t>
            </a:r>
            <a:r>
              <a:rPr lang="en-US" dirty="0" err="1"/>
              <a:t>programatically</a:t>
            </a:r>
            <a:r>
              <a:rPr lang="en-US" dirty="0"/>
              <a:t> retrieve the activity name at run time.</a:t>
            </a:r>
          </a:p>
        </p:txBody>
      </p:sp>
    </p:spTree>
    <p:extLst>
      <p:ext uri="{BB962C8B-B14F-4D97-AF65-F5344CB8AC3E}">
        <p14:creationId xmlns:p14="http://schemas.microsoft.com/office/powerpoint/2010/main" val="19404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24B0A7F-E088-4644-9069-A5352508619A}"/>
              </a:ext>
            </a:extLst>
          </p:cNvPr>
          <p:cNvSpPr>
            <a:spLocks noGrp="1"/>
          </p:cNvSpPr>
          <p:nvPr>
            <p:ph type="title"/>
          </p:nvPr>
        </p:nvSpPr>
        <p:spPr/>
        <p:txBody>
          <a:bodyPr/>
          <a:lstStyle/>
          <a:p>
            <a:pPr eaLnBrk="1" hangingPunct="1"/>
            <a:r>
              <a:rPr lang="en-US" altLang="id-ID"/>
              <a:t>&lt;intent-filter&gt;</a:t>
            </a:r>
          </a:p>
        </p:txBody>
      </p:sp>
      <p:sp>
        <p:nvSpPr>
          <p:cNvPr id="3" name="Content Placeholder 2">
            <a:extLst>
              <a:ext uri="{FF2B5EF4-FFF2-40B4-BE49-F238E27FC236}">
                <a16:creationId xmlns:a16="http://schemas.microsoft.com/office/drawing/2014/main" id="{E77CF894-27B8-44BF-8DF3-3C23612DFE76}"/>
              </a:ext>
            </a:extLst>
          </p:cNvPr>
          <p:cNvSpPr>
            <a:spLocks noGrp="1"/>
          </p:cNvSpPr>
          <p:nvPr>
            <p:ph idx="1"/>
          </p:nvPr>
        </p:nvSpPr>
        <p:spPr>
          <a:xfrm>
            <a:off x="1752600" y="1600201"/>
            <a:ext cx="8686800" cy="4525963"/>
          </a:xfrm>
        </p:spPr>
        <p:txBody>
          <a:bodyPr rtlCol="0">
            <a:normAutofit/>
          </a:bodyPr>
          <a:lstStyle/>
          <a:p>
            <a:pPr>
              <a:defRPr/>
            </a:pPr>
            <a:r>
              <a:rPr lang="en-US" dirty="0"/>
              <a:t>Child tag of &lt;activity&gt;</a:t>
            </a:r>
          </a:p>
          <a:p>
            <a:pPr>
              <a:defRPr/>
            </a:pPr>
            <a:r>
              <a:rPr lang="en-US" dirty="0"/>
              <a:t>First, what’s an intent?  In OO-speak an intent is a message sent from one program to another (message dispatcher) to tell the system what to do next. Typically an intent consists of two parts; an action and the data that that action is supposed to use to do it.</a:t>
            </a:r>
          </a:p>
          <a:p>
            <a:pPr>
              <a:defRPr/>
            </a:pPr>
            <a:r>
              <a:rPr lang="en-US" dirty="0"/>
              <a:t>When you select an icon on the main page the intent is to run the app associated with that icon</a:t>
            </a:r>
          </a:p>
          <a:p>
            <a:pPr>
              <a:defRPr/>
            </a:pPr>
            <a:r>
              <a:rPr lang="en-US" dirty="0"/>
              <a:t>The tag is used to construct an </a:t>
            </a:r>
            <a:r>
              <a:rPr lang="en-US" dirty="0" err="1"/>
              <a:t>android.content.IntentFilter</a:t>
            </a:r>
            <a:r>
              <a:rPr lang="en-US" dirty="0"/>
              <a:t> object to handle a particular </a:t>
            </a:r>
            <a:r>
              <a:rPr lang="en-US" dirty="0" err="1"/>
              <a:t>android.content.Intent</a:t>
            </a:r>
            <a:endParaRPr lang="en-US" dirty="0"/>
          </a:p>
        </p:txBody>
      </p:sp>
    </p:spTree>
    <p:extLst>
      <p:ext uri="{BB962C8B-B14F-4D97-AF65-F5344CB8AC3E}">
        <p14:creationId xmlns:p14="http://schemas.microsoft.com/office/powerpoint/2010/main" val="356280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2E01CB8-64F4-4B06-A9F2-F249CFC9B1DF}"/>
              </a:ext>
            </a:extLst>
          </p:cNvPr>
          <p:cNvSpPr>
            <a:spLocks noGrp="1"/>
          </p:cNvSpPr>
          <p:nvPr>
            <p:ph type="title"/>
          </p:nvPr>
        </p:nvSpPr>
        <p:spPr/>
        <p:txBody>
          <a:bodyPr/>
          <a:lstStyle/>
          <a:p>
            <a:pPr eaLnBrk="1" hangingPunct="1"/>
            <a:r>
              <a:rPr lang="en-US" altLang="id-ID"/>
              <a:t>&lt;action&gt;</a:t>
            </a:r>
          </a:p>
        </p:txBody>
      </p:sp>
      <p:sp>
        <p:nvSpPr>
          <p:cNvPr id="11267" name="Content Placeholder 2">
            <a:extLst>
              <a:ext uri="{FF2B5EF4-FFF2-40B4-BE49-F238E27FC236}">
                <a16:creationId xmlns:a16="http://schemas.microsoft.com/office/drawing/2014/main" id="{A4512B6B-90A5-48BC-8A97-C4D2E6620B89}"/>
              </a:ext>
            </a:extLst>
          </p:cNvPr>
          <p:cNvSpPr>
            <a:spLocks noGrp="1"/>
          </p:cNvSpPr>
          <p:nvPr>
            <p:ph idx="1"/>
          </p:nvPr>
        </p:nvSpPr>
        <p:spPr/>
        <p:txBody>
          <a:bodyPr/>
          <a:lstStyle/>
          <a:p>
            <a:pPr eaLnBrk="1" hangingPunct="1"/>
            <a:r>
              <a:rPr lang="en-US" altLang="id-ID"/>
              <a:t>child of &lt;intent-filter&gt;</a:t>
            </a:r>
          </a:p>
          <a:p>
            <a:pPr eaLnBrk="1" hangingPunct="1"/>
            <a:r>
              <a:rPr lang="en-US" altLang="id-ID"/>
              <a:t>the action we want done:</a:t>
            </a:r>
          </a:p>
          <a:p>
            <a:pPr lvl="1" eaLnBrk="1" hangingPunct="1"/>
            <a:r>
              <a:rPr lang="en-US" altLang="id-ID"/>
              <a:t>Predefined actions of the intent class of android.content ; see the api at:</a:t>
            </a:r>
            <a:br>
              <a:rPr lang="en-US" altLang="id-ID"/>
            </a:br>
            <a:r>
              <a:rPr lang="en-US" altLang="id-ID" sz="2000">
                <a:hlinkClick r:id="rId2"/>
              </a:rPr>
              <a:t>http://developer.android.com/reference/android/content/Intent.html</a:t>
            </a:r>
            <a:endParaRPr lang="en-US" altLang="id-ID" sz="2000"/>
          </a:p>
          <a:p>
            <a:pPr lvl="1" eaLnBrk="1" hangingPunct="1">
              <a:buFont typeface="Arial" panose="020B0604020202020204" pitchFamily="34" charset="0"/>
              <a:buNone/>
            </a:pPr>
            <a:r>
              <a:rPr lang="en-US" altLang="id-ID"/>
              <a:t> </a:t>
            </a:r>
          </a:p>
        </p:txBody>
      </p:sp>
    </p:spTree>
    <p:extLst>
      <p:ext uri="{BB962C8B-B14F-4D97-AF65-F5344CB8AC3E}">
        <p14:creationId xmlns:p14="http://schemas.microsoft.com/office/powerpoint/2010/main" val="39717659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1875</Words>
  <Application>Microsoft Office PowerPoint</Application>
  <PresentationFormat>Widescreen</PresentationFormat>
  <Paragraphs>196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Trebuchet MS</vt:lpstr>
      <vt:lpstr>Wingdings 3</vt:lpstr>
      <vt:lpstr>Facet</vt:lpstr>
      <vt:lpstr>Mobile Programming with Android Lecture 03 – Android Life Cycle</vt:lpstr>
      <vt:lpstr>Life Cycle</vt:lpstr>
      <vt:lpstr>Android Applications</vt:lpstr>
      <vt:lpstr>Android Applications</vt:lpstr>
      <vt:lpstr>AndroidManifest.xml</vt:lpstr>
      <vt:lpstr>&lt;manifest&gt;</vt:lpstr>
      <vt:lpstr>&lt;activity&gt;</vt:lpstr>
      <vt:lpstr>&lt;intent-filter&gt;</vt:lpstr>
      <vt:lpstr>&lt;action&gt;</vt:lpstr>
      <vt:lpstr>&lt;category&gt;</vt:lpstr>
      <vt:lpstr>Intents</vt:lpstr>
      <vt:lpstr>Whew!</vt:lpstr>
      <vt:lpstr>Life Cycle</vt:lpstr>
      <vt:lpstr>Android Life Cycle</vt:lpstr>
      <vt:lpstr>Management</vt:lpstr>
      <vt:lpstr>onCreate()</vt:lpstr>
      <vt:lpstr>onStart()</vt:lpstr>
      <vt:lpstr>onResume()</vt:lpstr>
      <vt:lpstr>onPause()</vt:lpstr>
      <vt:lpstr>onStop()</vt:lpstr>
      <vt:lpstr>onDestroy()</vt:lpstr>
      <vt:lpstr>Program LifeCycle</vt:lpstr>
      <vt:lpstr>activity_main.xml</vt:lpstr>
      <vt:lpstr>MainActivity.java</vt:lpstr>
      <vt:lpstr>MainActivity.java</vt:lpstr>
      <vt:lpstr>MainActivity.java</vt:lpstr>
      <vt:lpstr>MainActivity.java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with Android Lecture 03 – Android Life Cycle</dc:title>
  <dc:creator>charisma setyobudhi</dc:creator>
  <cp:lastModifiedBy>charisma setyobudhi</cp:lastModifiedBy>
  <cp:revision>14</cp:revision>
  <dcterms:created xsi:type="dcterms:W3CDTF">2017-08-19T08:06:16Z</dcterms:created>
  <dcterms:modified xsi:type="dcterms:W3CDTF">2017-08-21T09:38:37Z</dcterms:modified>
</cp:coreProperties>
</file>