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8" r:id="rId3"/>
    <p:sldMasterId id="2147483709" r:id="rId4"/>
    <p:sldMasterId id="2147483710" r:id="rId5"/>
    <p:sldMasterId id="2147483711" r:id="rId6"/>
    <p:sldMasterId id="214748371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</p:sldIdLst>
  <p:sldSz cy="5143500" cx="9144000"/>
  <p:notesSz cx="6858000" cy="9144000"/>
  <p:embeddedFontLst>
    <p:embeddedFont>
      <p:font typeface="Robo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font" Target="fonts/Roboto-regular.fntdata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font" Target="fonts/Roboto-italic.fntdata"/><Relationship Id="rId10" Type="http://schemas.openxmlformats.org/officeDocument/2006/relationships/slide" Target="slides/slide2.xml"/><Relationship Id="rId54" Type="http://schemas.openxmlformats.org/officeDocument/2006/relationships/font" Target="fonts/Roboto-bold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Shape 6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Shape 6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jpg"/><Relationship Id="rId3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1" name="Shape 61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3497901"/>
            <a:ext cx="4045200" cy="107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5" name="Shape 6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4" name="Shape 9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8" name="Shape 9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08" name="Shape 10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3" name="Shape 11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Shape 1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4" name="Shape 124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27" name="Shape 12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8" name="Shape 15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2" name="Shape 16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4" name="Shape 1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5" name="Shape 18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9" name="Shape 189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91" name="Shape 191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92" name="Shape 192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3" name="Shape 19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11" name="Shape 211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3" name="Shape 223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5" name="Shape 22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9" name="Shape 22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41" name="Shape 2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42" name="Shape 2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2" name="Shape 2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6" name="Shape 256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57" name="Shape 257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58" name="Shape 258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59" name="Shape 259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60" name="Shape 26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75" name="Shape 275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7" name="Shape 287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9" name="Shape 28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3" name="Shape 29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05" name="Shape 30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06" name="Shape 30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6" name="Shape 3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8" name="Shape 318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19" name="Shape 319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20" name="Shape 320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21" name="Shape 32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322" name="Shape 3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24" name="Shape 32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38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9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751550"/>
            <a:ext cx="1287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Shape 7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6" name="Shape 7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3" name="Shape 1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7" name="Shape 13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0" name="Shape 20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04" name="Shape 20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4407225" y="4770346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7" name="Shape 26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71" name="Shape 27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view/View.OnCreateContextMenuListener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app/Activity.html#startActionMode(android.view.ActionMode.Callback)" TargetMode="External"/><Relationship Id="rId4" Type="http://schemas.openxmlformats.org/officeDocument/2006/relationships/hyperlink" Target="https://developer.android.com/reference/android/view/ActionMode.Callback.html" TargetMode="External"/><Relationship Id="rId9" Type="http://schemas.openxmlformats.org/officeDocument/2006/relationships/hyperlink" Target="https://developer.android.com/reference/android/view/ActionMode.Callback.html#onDestroyActionMode(android.view.ActionMode)" TargetMode="External"/><Relationship Id="rId5" Type="http://schemas.openxmlformats.org/officeDocument/2006/relationships/hyperlink" Target="https://developer.android.com/reference/android/view/ActionMode.Callback.html#onCreateActionMode(android.view.ActionMode,%20android.view.Menu)" TargetMode="External"/><Relationship Id="rId6" Type="http://schemas.openxmlformats.org/officeDocument/2006/relationships/hyperlink" Target="https://developer.android.com/reference/android/view/ActionMode.Callback.html#onPrepareActionMode(android.view.ActionMode,%20android.view.Menu)" TargetMode="External"/><Relationship Id="rId7" Type="http://schemas.openxmlformats.org/officeDocument/2006/relationships/hyperlink" Target="https://developer.android.com/reference/android/view/ActionMode.html" TargetMode="External"/><Relationship Id="rId8" Type="http://schemas.openxmlformats.org/officeDocument/2006/relationships/hyperlink" Target="https://developer.android.com/reference/android/view/ActionMode.Callback.html#onActionItemClicked(android.view.ActionMode,%20android.view.MenuItem)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eveloper.android.com/training/appbar/index.html" TargetMode="External"/><Relationship Id="rId4" Type="http://schemas.openxmlformats.org/officeDocument/2006/relationships/hyperlink" Target="http://developer.android.com/guide/topics/ui/themes.html" TargetMode="External"/><Relationship Id="rId5" Type="http://schemas.openxmlformats.org/officeDocument/2006/relationships/hyperlink" Target="https://developer.android.com/guide/topics/ui/menus.html" TargetMode="External"/><Relationship Id="rId6" Type="http://schemas.openxmlformats.org/officeDocument/2006/relationships/hyperlink" Target="https://developer.android.com/guide/topics/resources/menu-resource.html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android-developer-training.gitbooks.io/android-developer-fundamentals-course-concepts/content/Unit%202/42_c_menus.html" TargetMode="External"/><Relationship Id="rId4" Type="http://schemas.openxmlformats.org/officeDocument/2006/relationships/hyperlink" Target="https://android-developer-training.gitbooks.io/android-developer-course/content/Unit%202/42_p_use_an_options_menu_and_radio_buttons.html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2" name="Shape 332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3" name="Shape 333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Interaction and Intuitive Navigation</a:t>
            </a:r>
          </a:p>
        </p:txBody>
      </p:sp>
      <p:sp>
        <p:nvSpPr>
          <p:cNvPr id="334" name="Shape 334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5" name="Shape 33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336" name="Shape 336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</a:p>
        </p:txBody>
      </p:sp>
      <p:sp>
        <p:nvSpPr>
          <p:cNvPr id="411" name="Shape 4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Create menu resource directory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Add an entry for each menu item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android:id="@+id/option_settings"</a:t>
            </a:r>
          </a:p>
          <a:p>
            <a:pPr indent="-6985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android:title="@string/settings" /&gt;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android:id="@+id/option_toast"</a:t>
            </a:r>
          </a:p>
          <a:p>
            <a:pPr indent="-6985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android:title="@string/toast" /&gt;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Inflate options menu</a:t>
            </a:r>
          </a:p>
        </p:txBody>
      </p:sp>
      <p:sp>
        <p:nvSpPr>
          <p:cNvPr id="418" name="Shape 4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Override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in main activity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onCreateOptionsMenu(Menu menu) {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getMenuInflater().inflate(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R.menu.menu_main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menu);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</a:p>
          <a:p>
            <a:pPr indent="0" lvl="0" marL="45720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icons for menu items</a:t>
            </a:r>
          </a:p>
        </p:txBody>
      </p:sp>
      <p:sp>
        <p:nvSpPr>
          <p:cNvPr id="425" name="Shape 42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311700" y="1076275"/>
            <a:ext cx="5655300" cy="394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Right-click </a:t>
            </a:r>
            <a:r>
              <a:rPr b="1" lang="en">
                <a:solidFill>
                  <a:schemeClr val="dk1"/>
                </a:solidFill>
              </a:rPr>
              <a:t>drawable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b="1" lang="en">
                <a:solidFill>
                  <a:schemeClr val="dk1"/>
                </a:solidFill>
              </a:rPr>
              <a:t>New &gt; Image Asset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b="1" lang="en">
                <a:solidFill>
                  <a:schemeClr val="dk1"/>
                </a:solidFill>
              </a:rPr>
              <a:t>Action Bar and Tab Items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Edit the icon name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Click clipart image, and click icon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Click </a:t>
            </a:r>
            <a:r>
              <a:rPr b="1" lang="en">
                <a:solidFill>
                  <a:schemeClr val="dk1"/>
                </a:solidFill>
              </a:rPr>
              <a:t>Next</a:t>
            </a:r>
            <a:r>
              <a:rPr lang="en">
                <a:solidFill>
                  <a:schemeClr val="dk1"/>
                </a:solidFill>
              </a:rPr>
              <a:t>, then </a:t>
            </a:r>
            <a:r>
              <a:rPr b="1" lang="en">
                <a:solidFill>
                  <a:schemeClr val="dk1"/>
                </a:solidFill>
              </a:rPr>
              <a:t>Finish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427" name="Shape 4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100" y="1127850"/>
            <a:ext cx="2947049" cy="27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menu item attributes</a:t>
            </a:r>
          </a:p>
        </p:txBody>
      </p:sp>
      <p:sp>
        <p:nvSpPr>
          <p:cNvPr id="433" name="Shape 43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 android:id="@+id/action_order"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android:icon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="@drawable/ic_toast_dark"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android:title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="@string/toast"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android:titleCondensed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="@string/toast_condensed"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android:orderInCategory="1"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app:showAsAction="ifRoom"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Override onOptionsItemSelected()</a:t>
            </a:r>
          </a:p>
        </p:txBody>
      </p:sp>
      <p:sp>
        <p:nvSpPr>
          <p:cNvPr id="440" name="Shape 4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311700" y="1076275"/>
            <a:ext cx="8520600" cy="334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onOptionsItemSelected(MenuItem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R.id.action_order: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showOrder();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default: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return super.onOptionsItemSelected(item);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Contextual Menus</a:t>
            </a:r>
          </a:p>
        </p:txBody>
      </p:sp>
      <p:sp>
        <p:nvSpPr>
          <p:cNvPr id="447" name="Shape 44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9" name="Shape 4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contextual menus?</a:t>
            </a:r>
          </a:p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311700" y="1076275"/>
            <a:ext cx="8520600" cy="341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Allow users to perform an action on a selected view or content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Can be deployed on any View object, but most often used for items in a RecyclerView, GridView, or other view collection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contextual menus</a:t>
            </a:r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1149900" y="1000075"/>
            <a:ext cx="7994100" cy="35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Floating c</a:t>
            </a:r>
            <a:r>
              <a:rPr lang="en">
                <a:solidFill>
                  <a:schemeClr val="dk1"/>
                </a:solidFill>
              </a:rPr>
              <a:t>ontext menu—floating list of menu items when long-presses on a view element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User can m</a:t>
            </a:r>
            <a:r>
              <a:rPr lang="en">
                <a:solidFill>
                  <a:schemeClr val="dk1"/>
                </a:solidFill>
              </a:rPr>
              <a:t>odify the view element or use it in some fashion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Users perform a contextual action on one view element at a time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Contextual action mode—temporary action bar in place of or underneath the app bar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Action items affect the selected view element(s)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70000"/>
              <a:buChar char="○"/>
            </a:pPr>
            <a:r>
              <a:rPr lang="en">
                <a:solidFill>
                  <a:schemeClr val="dk1"/>
                </a:solidFill>
              </a:rPr>
              <a:t>Users can perform action on multiple view elements at once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464" name="Shape 464"/>
          <p:cNvPicPr preferRelativeResize="0"/>
          <p:nvPr/>
        </p:nvPicPr>
        <p:blipFill rotWithShape="1">
          <a:blip r:embed="rId3">
            <a:alphaModFix/>
          </a:blip>
          <a:srcRect b="0" l="51169" r="0" t="0"/>
          <a:stretch/>
        </p:blipFill>
        <p:spPr>
          <a:xfrm>
            <a:off x="54275" y="2838699"/>
            <a:ext cx="1027524" cy="17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Shape 465"/>
          <p:cNvPicPr preferRelativeResize="0"/>
          <p:nvPr/>
        </p:nvPicPr>
        <p:blipFill rotWithShape="1">
          <a:blip r:embed="rId3">
            <a:alphaModFix/>
          </a:blip>
          <a:srcRect b="0" l="0" r="51169" t="0"/>
          <a:stretch/>
        </p:blipFill>
        <p:spPr>
          <a:xfrm>
            <a:off x="54275" y="1007125"/>
            <a:ext cx="1027524" cy="17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Floating Context Menu</a:t>
            </a:r>
          </a:p>
        </p:txBody>
      </p:sp>
      <p:sp>
        <p:nvSpPr>
          <p:cNvPr id="471" name="Shape 4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73" name="Shape 47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311700" y="170825"/>
            <a:ext cx="1597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</a:t>
            </a:r>
          </a:p>
        </p:txBody>
      </p:sp>
      <p:sp>
        <p:nvSpPr>
          <p:cNvPr id="479" name="Shape 4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0" y="2199650"/>
            <a:ext cx="9088200" cy="222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</a:p>
          <a:p>
            <a:pPr indent="-34290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Register view to use a context menu using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registerForContextMenu()</a:t>
            </a:r>
          </a:p>
          <a:p>
            <a:pPr indent="-34290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onCreateContextMenu()</a:t>
            </a:r>
            <a:r>
              <a:rPr lang="en" sz="1800">
                <a:solidFill>
                  <a:schemeClr val="dk1"/>
                </a:solidFill>
              </a:rPr>
              <a:t> in the activity or fragment to inflate the menu</a:t>
            </a:r>
          </a:p>
          <a:p>
            <a:pPr indent="-34290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onContextItemSelected()</a:t>
            </a:r>
            <a:r>
              <a:rPr lang="en" sz="1800">
                <a:solidFill>
                  <a:schemeClr val="dk1"/>
                </a:solidFill>
              </a:rPr>
              <a:t> to handle menu item clicks</a:t>
            </a:r>
          </a:p>
          <a:p>
            <a:pPr indent="-34290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Create a method to perform an action for each context menu item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81" name="Shape 4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375" y="94612"/>
            <a:ext cx="58483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ctrTitle"/>
          </p:nvPr>
        </p:nvSpPr>
        <p:spPr>
          <a:xfrm>
            <a:off x="311700" y="1950995"/>
            <a:ext cx="8520600" cy="80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4.2 Menus</a:t>
            </a:r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43" name="Shape 34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  <p:pic>
        <p:nvPicPr>
          <p:cNvPr id="345" name="Shape 3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 txBox="1"/>
          <p:nvPr/>
        </p:nvSpPr>
        <p:spPr>
          <a:xfrm>
            <a:off x="4407225" y="4751550"/>
            <a:ext cx="1287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</a:p>
        </p:txBody>
      </p:sp>
      <p:sp>
        <p:nvSpPr>
          <p:cNvPr id="487" name="Shape 48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83100" y="964100"/>
            <a:ext cx="8520600" cy="363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menu_context.xml</a:t>
            </a:r>
            <a:r>
              <a:rPr lang="en">
                <a:solidFill>
                  <a:schemeClr val="dk1"/>
                </a:solidFill>
              </a:rPr>
              <a:t>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android:id="@+id/context_edit"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android:title="@string/edit"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android:orderInCategory="10"/&gt;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android:id="@+id/context_share"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android:title="@string/share"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android:orderInCategory="20"/&gt;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 view to a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context menu</a:t>
            </a:r>
          </a:p>
        </p:txBody>
      </p:sp>
      <p:sp>
        <p:nvSpPr>
          <p:cNvPr id="494" name="Shape 49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83100" y="1192700"/>
            <a:ext cx="8937900" cy="311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 onCreate() of the activity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registers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View.OnCreateContextMenuListener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Does not specify which context menu!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spcBef>
                <a:spcPts val="10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 article_text = (TextView) findViewById(R.id.article);</a:t>
            </a:r>
          </a:p>
          <a:p>
            <a:pPr lvl="0" rtl="0">
              <a:spcBef>
                <a:spcPts val="10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registerForContextMenu(article_text);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onCreateContextMenu() onCreateContextMenu() method</a:t>
            </a:r>
          </a:p>
        </p:txBody>
      </p:sp>
      <p:sp>
        <p:nvSpPr>
          <p:cNvPr id="501" name="Shape 50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70450" y="1192700"/>
            <a:ext cx="8761800" cy="32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Specifies which context menu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onCreateContextMenu(ContextMenu menu, View v,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ContextMenu.ContextMenuInfo menuInfo) {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super.onCreateContextMenu(menu, v, menuInfo);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MenuInflater inflater = getMenuInflater();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.menu.menu_context, menu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onContextItemSelected() onCreateContextMenu() method</a:t>
            </a:r>
          </a:p>
        </p:txBody>
      </p:sp>
      <p:sp>
        <p:nvSpPr>
          <p:cNvPr id="508" name="Shape 50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311700" y="1192700"/>
            <a:ext cx="8520600" cy="310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onContextItemSelected(MenuItem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R.id.context_edit: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editNote();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super.onContextItemSelected(item);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9591575" y="3130300"/>
            <a:ext cx="2102400" cy="471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view</a:t>
            </a:r>
          </a:p>
        </p:txBody>
      </p:sp>
      <p:cxnSp>
        <p:nvCxnSpPr>
          <p:cNvPr id="511" name="Shape 511"/>
          <p:cNvCxnSpPr>
            <a:stCxn id="510" idx="2"/>
          </p:cNvCxnSpPr>
          <p:nvPr/>
        </p:nvCxnSpPr>
        <p:spPr>
          <a:xfrm rot="5400000">
            <a:off x="9709925" y="2965450"/>
            <a:ext cx="296100" cy="1569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Contextual Action Bar</a:t>
            </a:r>
          </a:p>
        </p:txBody>
      </p:sp>
      <p:sp>
        <p:nvSpPr>
          <p:cNvPr id="517" name="Shape 5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19" name="Shape 5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Action Mode?</a:t>
            </a:r>
          </a:p>
        </p:txBody>
      </p:sp>
      <p:sp>
        <p:nvSpPr>
          <p:cNvPr id="525" name="Shape 52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152400" y="1058587"/>
            <a:ext cx="8520600" cy="211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ActionMode is a UI mode that lets you replace parts of the normal UI interactions temporarily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For example, selecting a section of text or long-pressing an item could trigger action mode</a:t>
            </a:r>
          </a:p>
        </p:txBody>
      </p:sp>
      <p:sp>
        <p:nvSpPr>
          <p:cNvPr id="527" name="Shape 527"/>
          <p:cNvSpPr/>
          <p:nvPr/>
        </p:nvSpPr>
        <p:spPr>
          <a:xfrm>
            <a:off x="4475600" y="3492850"/>
            <a:ext cx="1572900" cy="85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Regular UI interaction</a:t>
            </a:r>
          </a:p>
        </p:txBody>
      </p:sp>
      <p:sp>
        <p:nvSpPr>
          <p:cNvPr id="528" name="Shape 528"/>
          <p:cNvSpPr/>
          <p:nvPr/>
        </p:nvSpPr>
        <p:spPr>
          <a:xfrm>
            <a:off x="6898400" y="3492850"/>
            <a:ext cx="1084800" cy="85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Action Mode </a:t>
            </a:r>
          </a:p>
        </p:txBody>
      </p:sp>
      <p:sp>
        <p:nvSpPr>
          <p:cNvPr id="529" name="Shape 529"/>
          <p:cNvSpPr/>
          <p:nvPr/>
        </p:nvSpPr>
        <p:spPr>
          <a:xfrm>
            <a:off x="6048575" y="3545537"/>
            <a:ext cx="866500" cy="285450"/>
          </a:xfrm>
          <a:custGeom>
            <a:pathLst>
              <a:path extrusionOk="0" h="11418" w="34660">
                <a:moveTo>
                  <a:pt x="0" y="11418"/>
                </a:moveTo>
                <a:cubicBezTo>
                  <a:pt x="4331" y="7086"/>
                  <a:pt x="9024" y="2322"/>
                  <a:pt x="14934" y="710"/>
                </a:cubicBezTo>
                <a:cubicBezTo>
                  <a:pt x="21318" y="-1031"/>
                  <a:pt x="28381" y="872"/>
                  <a:pt x="34660" y="296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530" name="Shape 530"/>
          <p:cNvSpPr/>
          <p:nvPr/>
        </p:nvSpPr>
        <p:spPr>
          <a:xfrm>
            <a:off x="6374500" y="4063475"/>
            <a:ext cx="831275" cy="86900"/>
          </a:xfrm>
          <a:custGeom>
            <a:pathLst>
              <a:path extrusionOk="0" h="3476" w="33251">
                <a:moveTo>
                  <a:pt x="33251" y="0"/>
                </a:moveTo>
                <a:cubicBezTo>
                  <a:pt x="23678" y="5586"/>
                  <a:pt x="10513" y="3508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31" name="Shape 531"/>
          <p:cNvSpPr/>
          <p:nvPr/>
        </p:nvSpPr>
        <p:spPr>
          <a:xfrm>
            <a:off x="7260250" y="3366050"/>
            <a:ext cx="1394700" cy="28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Action bar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Action mode has a lifecycle</a:t>
            </a:r>
          </a:p>
        </p:txBody>
      </p:sp>
      <p:sp>
        <p:nvSpPr>
          <p:cNvPr id="537" name="Shape 53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83100" y="923875"/>
            <a:ext cx="9025800" cy="335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 sz="1800"/>
              <a:t>Start it with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startActionMode()</a:t>
            </a:r>
            <a:r>
              <a:rPr lang="en" sz="1800"/>
              <a:t>, for example, in the listener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ActionMode.Callback</a:t>
            </a:r>
            <a:r>
              <a:rPr lang="en" sz="1800"/>
              <a:t> interface provides the lifecycle methods that you can override</a:t>
            </a:r>
          </a:p>
          <a:p>
            <a:pPr indent="-342900" lvl="0" marL="914400" rtl="0">
              <a:spcBef>
                <a:spcPts val="0"/>
              </a:spcBef>
              <a:buSzPct val="1000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onCreateActionMode(ActionMode, Menu)</a:t>
            </a:r>
            <a:r>
              <a:rPr lang="en" sz="1800"/>
              <a:t> once on initial creation</a:t>
            </a:r>
          </a:p>
          <a:p>
            <a:pPr indent="-342900" lvl="0" marL="914400" rtl="0">
              <a:spcBef>
                <a:spcPts val="0"/>
              </a:spcBef>
              <a:buSzPct val="1000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onPrepareActionMode(ActionMode, Menu)</a:t>
            </a:r>
            <a:r>
              <a:rPr lang="en" sz="1800"/>
              <a:t> after creation and any time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ActionMode</a:t>
            </a:r>
            <a:r>
              <a:rPr lang="en" sz="1800"/>
              <a:t> is invalidated</a:t>
            </a:r>
          </a:p>
          <a:p>
            <a:pPr indent="-342900" lvl="0" marL="914400" rtl="0">
              <a:spcBef>
                <a:spcPts val="0"/>
              </a:spcBef>
              <a:buSzPct val="1000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onActionItemClicked(ActionMode, MenuItem)</a:t>
            </a:r>
            <a:r>
              <a:rPr lang="en" sz="1800"/>
              <a:t> any time a contextual action button is clicked</a:t>
            </a:r>
          </a:p>
          <a:p>
            <a:pPr indent="-342900" lvl="0" marL="914400" rtl="0">
              <a:spcBef>
                <a:spcPts val="0"/>
              </a:spcBef>
              <a:buSzPct val="1000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onDestroyActionMode(ActionMode)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when the action mode is closed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contextual action bar?</a:t>
            </a:r>
          </a:p>
        </p:txBody>
      </p:sp>
      <p:sp>
        <p:nvSpPr>
          <p:cNvPr id="544" name="Shape 54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311700" y="1076275"/>
            <a:ext cx="8520600" cy="357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Long-tap on the view shows contextual action bar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Contextual action bar with actions</a:t>
            </a:r>
          </a:p>
          <a:p>
            <a:pPr indent="-228600" lvl="1" marL="914400" rtl="0">
              <a:spcBef>
                <a:spcPts val="500"/>
              </a:spcBef>
              <a:buChar char="○"/>
            </a:pPr>
            <a:r>
              <a:rPr lang="en"/>
              <a:t>Edit, Share, and Delete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Done (left arrow icon) on the left side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View on which long press triggers the </a:t>
            </a:r>
            <a:br>
              <a:rPr lang="en"/>
            </a:br>
            <a:r>
              <a:rPr lang="en"/>
              <a:t>contextual action bar</a:t>
            </a:r>
          </a:p>
          <a:p>
            <a:pPr indent="-228600" lvl="1" marL="914400" rtl="0">
              <a:spcBef>
                <a:spcPts val="500"/>
              </a:spcBef>
              <a:buChar char="○"/>
            </a:pPr>
            <a:r>
              <a:rPr lang="en"/>
              <a:t>Action  bar is available until user taps Done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46" name="Shape 5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125" y="1698824"/>
            <a:ext cx="2048800" cy="28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contextual action bar</a:t>
            </a:r>
          </a:p>
        </p:txBody>
      </p:sp>
      <p:sp>
        <p:nvSpPr>
          <p:cNvPr id="552" name="Shape 5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56350" y="2786062"/>
            <a:ext cx="8520600" cy="162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ActionMode.Callback</a:t>
            </a:r>
            <a:r>
              <a:rPr lang="en" sz="1800">
                <a:solidFill>
                  <a:schemeClr val="dk1"/>
                </a:solidFill>
              </a:rPr>
              <a:t> interface to handle ActionMode lifecycle; include action for a menu item click in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onActionItemClicked()</a:t>
            </a:r>
            <a:r>
              <a:rPr lang="en" sz="1800">
                <a:solidFill>
                  <a:schemeClr val="dk1"/>
                </a:solidFill>
              </a:rPr>
              <a:t> callback</a:t>
            </a:r>
          </a:p>
          <a:p>
            <a:pPr indent="-342900" lvl="0" marL="457200" rt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Create a method to perform an action for each context menu item</a:t>
            </a:r>
          </a:p>
        </p:txBody>
      </p:sp>
      <p:pic>
        <p:nvPicPr>
          <p:cNvPr id="554" name="Shape 5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112" y="1027392"/>
            <a:ext cx="4655225" cy="2174074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Shape 555"/>
          <p:cNvSpPr txBox="1"/>
          <p:nvPr>
            <p:ph idx="1" type="body"/>
          </p:nvPr>
        </p:nvSpPr>
        <p:spPr>
          <a:xfrm>
            <a:off x="56350" y="1148400"/>
            <a:ext cx="4607100" cy="162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Create XML menu resource file and assign icons for items</a:t>
            </a:r>
          </a:p>
          <a:p>
            <a:pPr indent="-342900" lvl="0" marL="457200" rt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setOnLongClickListener()</a:t>
            </a:r>
            <a:r>
              <a:rPr lang="en" sz="1800">
                <a:solidFill>
                  <a:schemeClr val="dk1"/>
                </a:solidFill>
              </a:rPr>
              <a:t> on view that triggers the contextual action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bar and call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startActionMode()</a:t>
            </a:r>
            <a:r>
              <a:rPr lang="en" sz="1800">
                <a:solidFill>
                  <a:schemeClr val="dk1"/>
                </a:solidFill>
              </a:rPr>
              <a:t> to handle click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setOnLongClickListener</a:t>
            </a:r>
          </a:p>
        </p:txBody>
      </p:sp>
      <p:sp>
        <p:nvSpPr>
          <p:cNvPr id="561" name="Shape 5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86275" y="981350"/>
            <a:ext cx="8520600" cy="382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ActionMode mActionMode;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In onCreate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 view = findViewById(article);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view.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 View.OnLongClickListener()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public boolean onLongClick(View view)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if (mActionMode != null) return false;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mActionMode =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MainActivity.this.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mActionModeCallback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view.setSelected(true);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App Bar with Options Menu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Contextual menus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Popup menus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mActionModeCallback</a:t>
            </a:r>
          </a:p>
        </p:txBody>
      </p:sp>
      <p:sp>
        <p:nvSpPr>
          <p:cNvPr id="568" name="Shape 56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372600" y="1199750"/>
            <a:ext cx="8520600" cy="332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ActionMode.Callback mActionModeCallback =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new ActionMode.Callback()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action mode callbacks here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onCreateActionMode</a:t>
            </a:r>
          </a:p>
        </p:txBody>
      </p:sp>
      <p:sp>
        <p:nvSpPr>
          <p:cNvPr id="575" name="Shape 5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311700" y="1192700"/>
            <a:ext cx="8520600" cy="329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onCreateActionMode(ActionMode mode, Menu menu)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MenuInflater inflater = mode.getMenuInflater();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inflater.inflate(R.menu.menu_context, menu);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onPrepareActionMode</a:t>
            </a:r>
          </a:p>
        </p:txBody>
      </p:sp>
      <p:sp>
        <p:nvSpPr>
          <p:cNvPr id="582" name="Shape 5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83100" y="1192700"/>
            <a:ext cx="8520600" cy="118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Called each time the action mode is shown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Always called after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onCreateActionMode</a:t>
            </a:r>
            <a:r>
              <a:rPr lang="en" sz="1800"/>
              <a:t>, but may be called multiple times if the mode is invalidated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523025" y="2539225"/>
            <a:ext cx="85857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public boolean onPrepareActionMode(ActionMode mode, Menu menu)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return false; // Return false if nothing is done.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onActionItemClicked</a:t>
            </a:r>
          </a:p>
        </p:txBody>
      </p:sp>
      <p:sp>
        <p:nvSpPr>
          <p:cNvPr id="590" name="Shape 59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63400" y="1013425"/>
            <a:ext cx="9038400" cy="382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Called when users selects an action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Handle clicks </a:t>
            </a:r>
            <a:r>
              <a:rPr lang="en" sz="1800">
                <a:solidFill>
                  <a:schemeClr val="dk1"/>
                </a:solidFill>
              </a:rPr>
              <a:t>in this method</a:t>
            </a:r>
          </a:p>
          <a:p>
            <a:pPr lvl="0" rtl="0">
              <a:spcBef>
                <a:spcPts val="10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public boolean onActionItemClicked(ActionMode mode, MenuItem item)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case R.id.goodbyetextview: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Toast.makeText(getApplicationContext(), "Menu Toast", Toast.LENGTH_SHORT).show();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mode.finish(); // Action picked, so close the action bar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default: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false;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onDestroyActionMode</a:t>
            </a:r>
          </a:p>
        </p:txBody>
      </p:sp>
      <p:sp>
        <p:nvSpPr>
          <p:cNvPr id="597" name="Shape 5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311700" y="1040300"/>
            <a:ext cx="8520600" cy="340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Called when user exits the action mode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onDestroyActionMode(ActionMode mode) {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mActionMode = null;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Popup Menu</a:t>
            </a:r>
          </a:p>
        </p:txBody>
      </p:sp>
      <p:sp>
        <p:nvSpPr>
          <p:cNvPr id="604" name="Shape 60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06" name="Shape 60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popup menu?</a:t>
            </a:r>
          </a:p>
        </p:txBody>
      </p:sp>
      <p:sp>
        <p:nvSpPr>
          <p:cNvPr id="612" name="Shape 6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311700" y="1076275"/>
            <a:ext cx="8520600" cy="3418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Vertical list of items anchored to a view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Typically anchored to a visible icon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Actions should not directly affect view content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The options menu overflow that opens Settings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For example, in an email app, Reply All and Forward are related to the email message, but don’t affect or act on the message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14" name="Shape 6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155" y="1062825"/>
            <a:ext cx="1734450" cy="12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type="title"/>
          </p:nvPr>
        </p:nvSpPr>
        <p:spPr>
          <a:xfrm>
            <a:off x="311700" y="170825"/>
            <a:ext cx="16044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</a:p>
        </p:txBody>
      </p:sp>
      <p:sp>
        <p:nvSpPr>
          <p:cNvPr id="620" name="Shape 6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235500" y="1894850"/>
            <a:ext cx="8983500" cy="280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</a:p>
          <a:p>
            <a:pPr indent="-34290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Add an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r>
              <a:rPr lang="en" sz="1800">
                <a:solidFill>
                  <a:schemeClr val="dk1"/>
                </a:solidFill>
              </a:rPr>
              <a:t> for the popup menu icon in the XML activity layout file</a:t>
            </a:r>
          </a:p>
          <a:p>
            <a:pPr indent="-34290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Assign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onClickListener</a:t>
            </a:r>
            <a:r>
              <a:rPr lang="en" sz="1800">
                <a:solidFill>
                  <a:schemeClr val="dk1"/>
                </a:solidFill>
              </a:rPr>
              <a:t> to the button</a:t>
            </a:r>
          </a:p>
          <a:p>
            <a:pPr indent="-34290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Override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onClick()</a:t>
            </a:r>
            <a:r>
              <a:rPr lang="en" sz="1800">
                <a:solidFill>
                  <a:schemeClr val="dk1"/>
                </a:solidFill>
              </a:rPr>
              <a:t> to inflate the popup and register it with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onMenuItemClickListener()</a:t>
            </a:r>
          </a:p>
          <a:p>
            <a:pPr indent="-34290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onMenuItemClick()</a:t>
            </a:r>
          </a:p>
          <a:p>
            <a:pPr indent="-34290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Create a method to perform an action for each popup menu item</a:t>
            </a:r>
          </a:p>
        </p:txBody>
      </p:sp>
      <p:pic>
        <p:nvPicPr>
          <p:cNvPr id="622" name="Shape 6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650" y="170825"/>
            <a:ext cx="56959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an ImageButton</a:t>
            </a:r>
          </a:p>
        </p:txBody>
      </p:sp>
      <p:sp>
        <p:nvSpPr>
          <p:cNvPr id="628" name="Shape 62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x="311700" y="1192700"/>
            <a:ext cx="8520600" cy="320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&lt;ImageButton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android:id="@+id/button_popup"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android:src="@drawable/@drawable/ic_action_popup"/&gt;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30" name="Shape 6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0" y="1192687"/>
            <a:ext cx="350024" cy="48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Assign onClickListener to button</a:t>
            </a:r>
          </a:p>
        </p:txBody>
      </p:sp>
      <p:sp>
        <p:nvSpPr>
          <p:cNvPr id="636" name="Shape 6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327225" y="1192700"/>
            <a:ext cx="8988900" cy="33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ImageButton mButton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(ImageButton) findViewById(R.id.button_popup);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In onCreate: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mButton.setOnClickListener(new View.OnClickListener() {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define onClick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225" y="1699199"/>
            <a:ext cx="5094849" cy="26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 txBox="1"/>
          <p:nvPr>
            <p:ph idx="1" type="body"/>
          </p:nvPr>
        </p:nvSpPr>
        <p:spPr>
          <a:xfrm>
            <a:off x="311700" y="1113675"/>
            <a:ext cx="8520600" cy="33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App bar with options menu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Contextual menu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Contextual action bar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Popup menu</a:t>
            </a:r>
          </a:p>
        </p:txBody>
      </p:sp>
      <p:sp>
        <p:nvSpPr>
          <p:cNvPr id="361" name="Shape 3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Menus</a:t>
            </a:r>
          </a:p>
        </p:txBody>
      </p:sp>
      <p:sp>
        <p:nvSpPr>
          <p:cNvPr id="362" name="Shape 36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onClick</a:t>
            </a:r>
          </a:p>
        </p:txBody>
      </p:sp>
      <p:sp>
        <p:nvSpPr>
          <p:cNvPr id="643" name="Shape 6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311700" y="1040300"/>
            <a:ext cx="8709300" cy="358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v)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PopupMenu popup = new PopupMenu(MainActivity.this, mButton);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popup.getMenuInflater().inflate(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R.menu.menu_popup, popup.getMenu());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popup.setOnMenuItemClickListener(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new PopupMenu.OnMenuItemClickListener() {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click listener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popup.show();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onMenuItemClick</a:t>
            </a:r>
          </a:p>
        </p:txBody>
      </p:sp>
      <p:sp>
        <p:nvSpPr>
          <p:cNvPr id="650" name="Shape 6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311700" y="1040300"/>
            <a:ext cx="8520600" cy="356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onMenuItemClick(MenuItem item)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case R.id.option_toast: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Toast.makeText(getApplicationContext(), "Popup Toast",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Toast.LENGTH_SHORT).show();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true;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default: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false;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more</a:t>
            </a:r>
          </a:p>
        </p:txBody>
      </p:sp>
      <p:sp>
        <p:nvSpPr>
          <p:cNvPr id="657" name="Shape 657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Adding the App Bar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Styles and Themes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Menus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Menu Resource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58" name="Shape 65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664" name="Shape 66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65" name="Shape 665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4.2 C Menus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4.2 P Using an Options Menu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671" name="Shape 6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73" name="Shape 67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 Bar with Options Menu</a:t>
            </a:r>
          </a:p>
        </p:txBody>
      </p:sp>
      <p:sp>
        <p:nvSpPr>
          <p:cNvPr id="368" name="Shape 3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0" name="Shape 3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App Bar?</a:t>
            </a:r>
          </a:p>
        </p:txBody>
      </p:sp>
      <p:sp>
        <p:nvSpPr>
          <p:cNvPr id="376" name="Shape 3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311700" y="1076275"/>
            <a:ext cx="8520600" cy="349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Bar at top of each screen—(usually) the same for all screens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Nav icon to open navigation drawer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Title of current activity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Icons for options menu items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Action overflow button for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the rest of the options menu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500" y="2539775"/>
            <a:ext cx="36290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217200" y="2710187"/>
            <a:ext cx="8709600" cy="207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457200" rtl="0">
              <a:spcBef>
                <a:spcPts val="100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1000"/>
              </a:spcBef>
              <a:buChar char="●"/>
            </a:pPr>
            <a:r>
              <a:rPr lang="en"/>
              <a:t>Appears in the right corner of the app bar (3)</a:t>
            </a:r>
          </a:p>
          <a:p>
            <a:pPr indent="-228600" lvl="0" marL="457200" rtl="0">
              <a:spcBef>
                <a:spcPts val="1000"/>
              </a:spcBef>
              <a:buChar char="●"/>
            </a:pPr>
            <a:r>
              <a:rPr lang="en"/>
              <a:t>For navigating to other activities and editing app settings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384" name="Shape 3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options menu?</a:t>
            </a:r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86" name="Shape 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650" y="1354433"/>
            <a:ext cx="4290500" cy="1351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ne-finger-tap-outlined-symbol-of-a-hand_318-71550.png" id="387" name="Shape 3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9225" y="2339593"/>
            <a:ext cx="289325" cy="2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Shape 388"/>
          <p:cNvSpPr/>
          <p:nvPr/>
        </p:nvSpPr>
        <p:spPr>
          <a:xfrm>
            <a:off x="6791075" y="2083325"/>
            <a:ext cx="965100" cy="20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217200" y="972150"/>
            <a:ext cx="4513500" cy="178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1000"/>
              </a:spcBef>
              <a:buChar char="●"/>
            </a:pPr>
            <a:r>
              <a:rPr lang="en"/>
              <a:t>Action icons in the app bar for important items (1)</a:t>
            </a:r>
          </a:p>
          <a:p>
            <a:pPr indent="-228600" lvl="0" marL="457200" rtl="0">
              <a:spcBef>
                <a:spcPts val="1000"/>
              </a:spcBef>
              <a:buChar char="●"/>
            </a:pPr>
            <a:r>
              <a:rPr lang="en"/>
              <a:t>Tap the three dots, the "action overflow button" to see the options menu (2)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Adding Options Menu</a:t>
            </a:r>
          </a:p>
        </p:txBody>
      </p:sp>
      <p:sp>
        <p:nvSpPr>
          <p:cNvPr id="395" name="Shape 39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97" name="Shape 39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options menu</a:t>
            </a:r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to inflate the menu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>
                <a:solidFill>
                  <a:schemeClr val="dk1"/>
                </a:solidFill>
              </a:rPr>
              <a:t> attribute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onOptionsItemSelected()</a:t>
            </a:r>
            <a:r>
              <a:rPr lang="en">
                <a:solidFill>
                  <a:schemeClr val="dk1"/>
                </a:solidFill>
              </a:rPr>
              <a:t> 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Method to handle item click</a:t>
            </a:r>
          </a:p>
          <a:p>
            <a:pPr indent="0" lvl="0" marL="45720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0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737" y="2977500"/>
            <a:ext cx="6507625" cy="15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