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19301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68492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856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4011352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73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3905470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890005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156232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55547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55A812-EAFB-45B0-B925-F721152293B4}" type="datetimeFigureOut">
              <a:rPr lang="id-ID" smtClean="0"/>
              <a:t>16/08/2017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135573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5A812-EAFB-45B0-B925-F721152293B4}" type="datetimeFigureOut">
              <a:rPr lang="id-ID" smtClean="0"/>
              <a:t>16/08/2017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183634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5A812-EAFB-45B0-B925-F721152293B4}" type="datetimeFigureOut">
              <a:rPr lang="id-ID" smtClean="0"/>
              <a:t>16/08/2017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39572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55A812-EAFB-45B0-B925-F721152293B4}" type="datetimeFigureOut">
              <a:rPr lang="id-ID" smtClean="0"/>
              <a:t>16/08/2017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113499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5A812-EAFB-45B0-B925-F721152293B4}" type="datetimeFigureOut">
              <a:rPr lang="id-ID" smtClean="0"/>
              <a:t>16/08/2017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159864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55A812-EAFB-45B0-B925-F721152293B4}" type="datetimeFigureOut">
              <a:rPr lang="id-ID" smtClean="0"/>
              <a:t>16/08/2017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339257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55A812-EAFB-45B0-B925-F721152293B4}" type="datetimeFigureOut">
              <a:rPr lang="id-ID" smtClean="0"/>
              <a:t>16/08/2017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1C50BA7-83BC-4ACD-AACA-F9979EE6A007}" type="slidenum">
              <a:rPr lang="id-ID" smtClean="0"/>
              <a:t>‹#›</a:t>
            </a:fld>
            <a:endParaRPr lang="id-ID"/>
          </a:p>
        </p:txBody>
      </p:sp>
    </p:spTree>
    <p:extLst>
      <p:ext uri="{BB962C8B-B14F-4D97-AF65-F5344CB8AC3E}">
        <p14:creationId xmlns:p14="http://schemas.microsoft.com/office/powerpoint/2010/main" val="33649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55A812-EAFB-45B0-B925-F721152293B4}" type="datetimeFigureOut">
              <a:rPr lang="id-ID" smtClean="0"/>
              <a:t>16/08/2017</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C50BA7-83BC-4ACD-AACA-F9979EE6A007}" type="slidenum">
              <a:rPr lang="id-ID" smtClean="0"/>
              <a:t>‹#›</a:t>
            </a:fld>
            <a:endParaRPr lang="id-ID"/>
          </a:p>
        </p:txBody>
      </p:sp>
    </p:spTree>
    <p:extLst>
      <p:ext uri="{BB962C8B-B14F-4D97-AF65-F5344CB8AC3E}">
        <p14:creationId xmlns:p14="http://schemas.microsoft.com/office/powerpoint/2010/main" val="126080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android.com/guide/topics/providers/content-providers.html" TargetMode="External"/><Relationship Id="rId2" Type="http://schemas.openxmlformats.org/officeDocument/2006/relationships/hyperlink" Target="http://developer.android.com/resources/tutorials/views/index.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app/Activity.html" TargetMode="External"/><Relationship Id="rId5" Type="http://schemas.openxmlformats.org/officeDocument/2006/relationships/hyperlink" Target="http://developer.android.com/reference/android/app/NotificationManager.html" TargetMode="External"/><Relationship Id="rId4" Type="http://schemas.openxmlformats.org/officeDocument/2006/relationships/hyperlink" Target="http://developer.android.com/guide/topics/resources/resources-i18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D896-28C5-4D3C-892A-0D88290DD28D}"/>
              </a:ext>
            </a:extLst>
          </p:cNvPr>
          <p:cNvSpPr>
            <a:spLocks noGrp="1"/>
          </p:cNvSpPr>
          <p:nvPr>
            <p:ph type="ctrTitle"/>
          </p:nvPr>
        </p:nvSpPr>
        <p:spPr/>
        <p:txBody>
          <a:bodyPr/>
          <a:lstStyle/>
          <a:p>
            <a:r>
              <a:rPr lang="en-US" dirty="0"/>
              <a:t>Mobile Programming with Android</a:t>
            </a:r>
            <a:br>
              <a:rPr lang="en-US" dirty="0"/>
            </a:br>
            <a:r>
              <a:rPr lang="en-US" dirty="0"/>
              <a:t>Ch 01 Introduction</a:t>
            </a:r>
            <a:endParaRPr lang="id-ID" dirty="0"/>
          </a:p>
        </p:txBody>
      </p:sp>
      <p:sp>
        <p:nvSpPr>
          <p:cNvPr id="3" name="Subtitle 2">
            <a:extLst>
              <a:ext uri="{FF2B5EF4-FFF2-40B4-BE49-F238E27FC236}">
                <a16:creationId xmlns:a16="http://schemas.microsoft.com/office/drawing/2014/main" id="{9727AD03-7CDE-45C7-8C5A-33BB328E7BB6}"/>
              </a:ext>
            </a:extLst>
          </p:cNvPr>
          <p:cNvSpPr>
            <a:spLocks noGrp="1"/>
          </p:cNvSpPr>
          <p:nvPr>
            <p:ph type="subTitle" idx="1"/>
          </p:nvPr>
        </p:nvSpPr>
        <p:spPr/>
        <p:txBody>
          <a:bodyPr/>
          <a:lstStyle/>
          <a:p>
            <a:r>
              <a:rPr lang="en-US" dirty="0"/>
              <a:t>Charisma </a:t>
            </a:r>
            <a:r>
              <a:rPr lang="en-US" dirty="0" err="1"/>
              <a:t>Tubagus</a:t>
            </a:r>
            <a:r>
              <a:rPr lang="en-US" dirty="0"/>
              <a:t> S</a:t>
            </a:r>
            <a:endParaRPr lang="id-ID" dirty="0"/>
          </a:p>
        </p:txBody>
      </p:sp>
    </p:spTree>
    <p:extLst>
      <p:ext uri="{BB962C8B-B14F-4D97-AF65-F5344CB8AC3E}">
        <p14:creationId xmlns:p14="http://schemas.microsoft.com/office/powerpoint/2010/main" val="147592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D0D2-41D2-4125-9997-024A02FB8866}"/>
              </a:ext>
            </a:extLst>
          </p:cNvPr>
          <p:cNvSpPr>
            <a:spLocks noGrp="1"/>
          </p:cNvSpPr>
          <p:nvPr>
            <p:ph type="title"/>
          </p:nvPr>
        </p:nvSpPr>
        <p:spPr/>
        <p:txBody>
          <a:bodyPr/>
          <a:lstStyle/>
          <a:p>
            <a:r>
              <a:rPr lang="en-US" dirty="0"/>
              <a:t>Android Architecture</a:t>
            </a:r>
            <a:endParaRPr lang="id-ID" dirty="0"/>
          </a:p>
        </p:txBody>
      </p:sp>
      <p:sp>
        <p:nvSpPr>
          <p:cNvPr id="3" name="Content Placeholder 2">
            <a:extLst>
              <a:ext uri="{FF2B5EF4-FFF2-40B4-BE49-F238E27FC236}">
                <a16:creationId xmlns:a16="http://schemas.microsoft.com/office/drawing/2014/main" id="{E932BE7B-1505-4DE1-A958-C3FD152F214A}"/>
              </a:ext>
            </a:extLst>
          </p:cNvPr>
          <p:cNvSpPr>
            <a:spLocks noGrp="1"/>
          </p:cNvSpPr>
          <p:nvPr>
            <p:ph idx="1"/>
          </p:nvPr>
        </p:nvSpPr>
        <p:spPr/>
        <p:txBody>
          <a:bodyPr>
            <a:normAutofit fontScale="92500" lnSpcReduction="10000"/>
          </a:bodyPr>
          <a:lstStyle/>
          <a:p>
            <a:pPr>
              <a:spcBef>
                <a:spcPts val="0"/>
              </a:spcBef>
              <a:defRPr/>
            </a:pPr>
            <a:r>
              <a:rPr lang="en-US" b="1" dirty="0"/>
              <a:t>Android Runtime</a:t>
            </a:r>
          </a:p>
          <a:p>
            <a:pPr marL="0" indent="0">
              <a:spcBef>
                <a:spcPts val="0"/>
              </a:spcBef>
              <a:buNone/>
              <a:defRPr/>
            </a:pPr>
            <a:r>
              <a:rPr lang="en-US" dirty="0"/>
              <a:t>Android includes a set of core libraries that provides most of the functionality available in the core libraries of the Java programming language.</a:t>
            </a:r>
          </a:p>
          <a:p>
            <a:pPr marL="0" indent="0">
              <a:spcBef>
                <a:spcPts val="0"/>
              </a:spcBef>
              <a:buNone/>
              <a:defRPr/>
            </a:pPr>
            <a:r>
              <a:rPr lang="en-US" dirty="0"/>
              <a:t>Every Android application runs in its own process, with its own instance of the </a:t>
            </a:r>
            <a:r>
              <a:rPr lang="en-US" dirty="0" err="1"/>
              <a:t>Dalvik</a:t>
            </a:r>
            <a:r>
              <a:rPr lang="en-US" dirty="0"/>
              <a:t> virtual machine. </a:t>
            </a:r>
            <a:r>
              <a:rPr lang="en-US" dirty="0" err="1"/>
              <a:t>Dalvik</a:t>
            </a:r>
            <a:r>
              <a:rPr lang="en-US" dirty="0"/>
              <a:t> has been written so that a device can run multiple VMs efficiently. The </a:t>
            </a:r>
            <a:r>
              <a:rPr lang="en-US" dirty="0" err="1"/>
              <a:t>Dalvik</a:t>
            </a:r>
            <a:r>
              <a:rPr lang="en-US" dirty="0"/>
              <a:t> VM executes files in the </a:t>
            </a:r>
            <a:r>
              <a:rPr lang="en-US" dirty="0" err="1"/>
              <a:t>Dalvik</a:t>
            </a:r>
            <a:r>
              <a:rPr lang="en-US" dirty="0"/>
              <a:t> Executable (.</a:t>
            </a:r>
            <a:r>
              <a:rPr lang="en-US" dirty="0" err="1"/>
              <a:t>dex</a:t>
            </a:r>
            <a:r>
              <a:rPr lang="en-US" dirty="0"/>
              <a:t>) format which is optimized for minimal memory footprint. The VM is register-based, and runs classes compiled by a Java language compiler that have been transformed into the .</a:t>
            </a:r>
            <a:r>
              <a:rPr lang="en-US" dirty="0" err="1"/>
              <a:t>dex</a:t>
            </a:r>
            <a:r>
              <a:rPr lang="en-US" dirty="0"/>
              <a:t> format by the included "dx" tool.</a:t>
            </a:r>
          </a:p>
          <a:p>
            <a:pPr marL="0" indent="0">
              <a:spcBef>
                <a:spcPts val="0"/>
              </a:spcBef>
              <a:buNone/>
              <a:defRPr/>
            </a:pPr>
            <a:r>
              <a:rPr lang="en-US" dirty="0"/>
              <a:t>The </a:t>
            </a:r>
            <a:r>
              <a:rPr lang="en-US" dirty="0" err="1"/>
              <a:t>Dalvik</a:t>
            </a:r>
            <a:r>
              <a:rPr lang="en-US" dirty="0"/>
              <a:t> VM relies on the Linux kernel for underlying functionality such as threading and low-level memory management</a:t>
            </a:r>
          </a:p>
          <a:p>
            <a:pPr>
              <a:spcBef>
                <a:spcPts val="0"/>
              </a:spcBef>
              <a:defRPr/>
            </a:pPr>
            <a:r>
              <a:rPr lang="en-US" b="1" dirty="0"/>
              <a:t>Linux Kernel</a:t>
            </a:r>
          </a:p>
          <a:p>
            <a:pPr marL="0" indent="0">
              <a:spcBef>
                <a:spcPts val="0"/>
              </a:spcBef>
              <a:buNone/>
              <a:defRPr/>
            </a:pPr>
            <a:r>
              <a:rPr lang="en-US" dirty="0"/>
              <a:t>Android relies on Linux version 2.6 for core system services such as security, memory management, process management, network stack, and driver model. The kernel also acts as an abstraction layer between the hardware and the rest of the software stack.</a:t>
            </a:r>
          </a:p>
          <a:p>
            <a:pPr marL="0" indent="0">
              <a:spcBef>
                <a:spcPts val="0"/>
              </a:spcBef>
              <a:buNone/>
              <a:defRPr/>
            </a:pPr>
            <a:endParaRPr lang="id-ID" dirty="0"/>
          </a:p>
        </p:txBody>
      </p:sp>
    </p:spTree>
    <p:extLst>
      <p:ext uri="{BB962C8B-B14F-4D97-AF65-F5344CB8AC3E}">
        <p14:creationId xmlns:p14="http://schemas.microsoft.com/office/powerpoint/2010/main" val="377888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0411-0396-4212-BD3A-ED6115118B86}"/>
              </a:ext>
            </a:extLst>
          </p:cNvPr>
          <p:cNvSpPr>
            <a:spLocks noGrp="1"/>
          </p:cNvSpPr>
          <p:nvPr>
            <p:ph type="title"/>
          </p:nvPr>
        </p:nvSpPr>
        <p:spPr/>
        <p:txBody>
          <a:bodyPr/>
          <a:lstStyle/>
          <a:p>
            <a:r>
              <a:rPr lang="en-US" dirty="0"/>
              <a:t>Android Application</a:t>
            </a:r>
            <a:endParaRPr lang="id-ID" dirty="0"/>
          </a:p>
        </p:txBody>
      </p:sp>
      <p:sp>
        <p:nvSpPr>
          <p:cNvPr id="3" name="Content Placeholder 2">
            <a:extLst>
              <a:ext uri="{FF2B5EF4-FFF2-40B4-BE49-F238E27FC236}">
                <a16:creationId xmlns:a16="http://schemas.microsoft.com/office/drawing/2014/main" id="{2EFCBDA8-2235-47EC-9017-479A48C3B76B}"/>
              </a:ext>
            </a:extLst>
          </p:cNvPr>
          <p:cNvSpPr>
            <a:spLocks noGrp="1"/>
          </p:cNvSpPr>
          <p:nvPr>
            <p:ph idx="1"/>
          </p:nvPr>
        </p:nvSpPr>
        <p:spPr/>
        <p:txBody>
          <a:bodyPr/>
          <a:lstStyle/>
          <a:p>
            <a:r>
              <a:rPr lang="en-US" dirty="0"/>
              <a:t>There are many types of android application available at Play Store:</a:t>
            </a:r>
          </a:p>
          <a:p>
            <a:pPr lvl="1"/>
            <a:r>
              <a:rPr lang="en-US" dirty="0"/>
              <a:t>Chat application : telegram, line, </a:t>
            </a:r>
            <a:r>
              <a:rPr lang="en-US" dirty="0" err="1"/>
              <a:t>whatsapp</a:t>
            </a:r>
            <a:r>
              <a:rPr lang="en-US" dirty="0"/>
              <a:t>, </a:t>
            </a:r>
            <a:r>
              <a:rPr lang="en-US" dirty="0" err="1"/>
              <a:t>bbm</a:t>
            </a:r>
            <a:r>
              <a:rPr lang="en-US" dirty="0"/>
              <a:t>, </a:t>
            </a:r>
            <a:r>
              <a:rPr lang="en-US" dirty="0" err="1"/>
              <a:t>facebook</a:t>
            </a:r>
            <a:r>
              <a:rPr lang="en-US" dirty="0"/>
              <a:t> messenger</a:t>
            </a:r>
          </a:p>
          <a:p>
            <a:pPr lvl="1"/>
            <a:r>
              <a:rPr lang="en-US" dirty="0"/>
              <a:t>Games: mobile legends, clash of clans, </a:t>
            </a:r>
            <a:r>
              <a:rPr lang="en-US" dirty="0" err="1"/>
              <a:t>etc</a:t>
            </a:r>
            <a:endParaRPr lang="en-US" dirty="0"/>
          </a:p>
          <a:p>
            <a:pPr lvl="1"/>
            <a:r>
              <a:rPr lang="en-US" dirty="0"/>
              <a:t>Web browser: chrome, </a:t>
            </a:r>
            <a:r>
              <a:rPr lang="en-US" dirty="0" err="1"/>
              <a:t>firefox</a:t>
            </a:r>
            <a:r>
              <a:rPr lang="en-US" dirty="0"/>
              <a:t>, opera </a:t>
            </a:r>
          </a:p>
          <a:p>
            <a:pPr lvl="1"/>
            <a:r>
              <a:rPr lang="en-US" dirty="0"/>
              <a:t>Multimedia: video player, music player</a:t>
            </a:r>
          </a:p>
          <a:p>
            <a:pPr lvl="1"/>
            <a:r>
              <a:rPr lang="en-US" dirty="0"/>
              <a:t>Utility: </a:t>
            </a:r>
            <a:r>
              <a:rPr lang="en-US" dirty="0" err="1"/>
              <a:t>baidu</a:t>
            </a:r>
            <a:r>
              <a:rPr lang="en-US" dirty="0"/>
              <a:t>, turbo boost</a:t>
            </a:r>
          </a:p>
          <a:p>
            <a:pPr lvl="1"/>
            <a:r>
              <a:rPr lang="en-US" dirty="0"/>
              <a:t>Document viewer: pdf viewer, doc viewer, ppt viewer</a:t>
            </a:r>
          </a:p>
          <a:p>
            <a:pPr lvl="1"/>
            <a:r>
              <a:rPr lang="en-US" dirty="0"/>
              <a:t>And many more</a:t>
            </a:r>
          </a:p>
        </p:txBody>
      </p:sp>
    </p:spTree>
    <p:extLst>
      <p:ext uri="{BB962C8B-B14F-4D97-AF65-F5344CB8AC3E}">
        <p14:creationId xmlns:p14="http://schemas.microsoft.com/office/powerpoint/2010/main" val="363745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37B5-E457-4CBF-BA53-C77200999FC3}"/>
              </a:ext>
            </a:extLst>
          </p:cNvPr>
          <p:cNvSpPr>
            <a:spLocks noGrp="1"/>
          </p:cNvSpPr>
          <p:nvPr>
            <p:ph type="title"/>
          </p:nvPr>
        </p:nvSpPr>
        <p:spPr/>
        <p:txBody>
          <a:bodyPr/>
          <a:lstStyle/>
          <a:p>
            <a:r>
              <a:rPr lang="en-US" dirty="0"/>
              <a:t>Environment Setup</a:t>
            </a:r>
            <a:endParaRPr lang="id-ID" dirty="0"/>
          </a:p>
        </p:txBody>
      </p:sp>
      <p:sp>
        <p:nvSpPr>
          <p:cNvPr id="3" name="Content Placeholder 2">
            <a:extLst>
              <a:ext uri="{FF2B5EF4-FFF2-40B4-BE49-F238E27FC236}">
                <a16:creationId xmlns:a16="http://schemas.microsoft.com/office/drawing/2014/main" id="{B7E61147-B5AB-4FA3-845E-2C3577EFD9C5}"/>
              </a:ext>
            </a:extLst>
          </p:cNvPr>
          <p:cNvSpPr>
            <a:spLocks noGrp="1"/>
          </p:cNvSpPr>
          <p:nvPr>
            <p:ph idx="1"/>
          </p:nvPr>
        </p:nvSpPr>
        <p:spPr/>
        <p:txBody>
          <a:bodyPr/>
          <a:lstStyle/>
          <a:p>
            <a:r>
              <a:rPr lang="en-US" dirty="0"/>
              <a:t>For developing android application, you’ll need 2 things, namely Java JDK and Android Studio.</a:t>
            </a:r>
          </a:p>
          <a:p>
            <a:r>
              <a:rPr lang="en-US" dirty="0"/>
              <a:t>The current version of Java JDK is 1.8</a:t>
            </a:r>
          </a:p>
          <a:p>
            <a:r>
              <a:rPr lang="en-US" dirty="0"/>
              <a:t>The current version of Android Studio is 2.3.3</a:t>
            </a:r>
          </a:p>
          <a:p>
            <a:r>
              <a:rPr lang="en-US" dirty="0"/>
              <a:t>The Java JDK can be downloaded at Oracle website</a:t>
            </a:r>
          </a:p>
          <a:p>
            <a:pPr fontAlgn="ctr"/>
            <a:r>
              <a:rPr lang="en-US" dirty="0"/>
              <a:t>The Android Studio can be downloaded at </a:t>
            </a:r>
            <a:r>
              <a:rPr lang="id-ID" dirty="0"/>
              <a:t>https://developer.android.com/studio/index.html?hl=id</a:t>
            </a:r>
          </a:p>
          <a:p>
            <a:br>
              <a:rPr lang="id-ID" dirty="0"/>
            </a:br>
            <a:endParaRPr lang="id-ID" dirty="0"/>
          </a:p>
        </p:txBody>
      </p:sp>
    </p:spTree>
    <p:extLst>
      <p:ext uri="{BB962C8B-B14F-4D97-AF65-F5344CB8AC3E}">
        <p14:creationId xmlns:p14="http://schemas.microsoft.com/office/powerpoint/2010/main" val="187858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7618-7933-47DE-8A84-426A175C7B83}"/>
              </a:ext>
            </a:extLst>
          </p:cNvPr>
          <p:cNvSpPr>
            <a:spLocks noGrp="1"/>
          </p:cNvSpPr>
          <p:nvPr>
            <p:ph type="title"/>
          </p:nvPr>
        </p:nvSpPr>
        <p:spPr/>
        <p:txBody>
          <a:bodyPr/>
          <a:lstStyle/>
          <a:p>
            <a:r>
              <a:rPr lang="en-US" dirty="0"/>
              <a:t>Installing Java JDK</a:t>
            </a:r>
            <a:endParaRPr lang="id-ID" dirty="0"/>
          </a:p>
        </p:txBody>
      </p:sp>
      <p:sp>
        <p:nvSpPr>
          <p:cNvPr id="3" name="Content Placeholder 2">
            <a:extLst>
              <a:ext uri="{FF2B5EF4-FFF2-40B4-BE49-F238E27FC236}">
                <a16:creationId xmlns:a16="http://schemas.microsoft.com/office/drawing/2014/main" id="{91F86B59-6DC3-4E03-B906-083F001B0C8C}"/>
              </a:ext>
            </a:extLst>
          </p:cNvPr>
          <p:cNvSpPr>
            <a:spLocks noGrp="1"/>
          </p:cNvSpPr>
          <p:nvPr>
            <p:ph idx="1"/>
          </p:nvPr>
        </p:nvSpPr>
        <p:spPr/>
        <p:txBody>
          <a:bodyPr/>
          <a:lstStyle/>
          <a:p>
            <a:r>
              <a:rPr lang="en-US" dirty="0"/>
              <a:t>After you download Java JDK, from Oracle website, you need to execute / double click the program to start the installation process</a:t>
            </a:r>
          </a:p>
          <a:p>
            <a:r>
              <a:rPr lang="en-US" dirty="0"/>
              <a:t>Leave the default option and click Next several times</a:t>
            </a:r>
          </a:p>
          <a:p>
            <a:r>
              <a:rPr lang="en-US" dirty="0"/>
              <a:t>After installing the Java JDK, you’ll need to setup environment variables</a:t>
            </a:r>
          </a:p>
          <a:p>
            <a:r>
              <a:rPr lang="en-US" dirty="0"/>
              <a:t>The environment variables can be looked up in System Properties</a:t>
            </a:r>
          </a:p>
          <a:p>
            <a:r>
              <a:rPr lang="en-US" dirty="0"/>
              <a:t>You need to add new variable called JAVA_HOME and points its location to the Java JDK installation directory</a:t>
            </a:r>
          </a:p>
          <a:p>
            <a:r>
              <a:rPr lang="en-US" dirty="0"/>
              <a:t>After that, you’re done installing Java JDK</a:t>
            </a:r>
          </a:p>
          <a:p>
            <a:pPr marL="0" indent="0">
              <a:buNone/>
            </a:pPr>
            <a:endParaRPr lang="en-US" dirty="0"/>
          </a:p>
          <a:p>
            <a:endParaRPr lang="id-ID" dirty="0"/>
          </a:p>
        </p:txBody>
      </p:sp>
    </p:spTree>
    <p:extLst>
      <p:ext uri="{BB962C8B-B14F-4D97-AF65-F5344CB8AC3E}">
        <p14:creationId xmlns:p14="http://schemas.microsoft.com/office/powerpoint/2010/main" val="21759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A89-3919-441E-AA64-3B2934635974}"/>
              </a:ext>
            </a:extLst>
          </p:cNvPr>
          <p:cNvSpPr>
            <a:spLocks noGrp="1"/>
          </p:cNvSpPr>
          <p:nvPr>
            <p:ph type="title"/>
          </p:nvPr>
        </p:nvSpPr>
        <p:spPr/>
        <p:txBody>
          <a:bodyPr/>
          <a:lstStyle/>
          <a:p>
            <a:r>
              <a:rPr lang="en-US" dirty="0"/>
              <a:t>Installing Java JDK</a:t>
            </a:r>
            <a:endParaRPr lang="id-ID" dirty="0"/>
          </a:p>
        </p:txBody>
      </p:sp>
      <p:pic>
        <p:nvPicPr>
          <p:cNvPr id="4" name="Content Placeholder 3">
            <a:extLst>
              <a:ext uri="{FF2B5EF4-FFF2-40B4-BE49-F238E27FC236}">
                <a16:creationId xmlns:a16="http://schemas.microsoft.com/office/drawing/2014/main" id="{39E6CBD4-6BE0-4B79-9228-1BE26E261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2809" y="2160588"/>
            <a:ext cx="4086419" cy="3881437"/>
          </a:xfrm>
          <a:prstGeom prst="rect">
            <a:avLst/>
          </a:prstGeom>
        </p:spPr>
      </p:pic>
    </p:spTree>
    <p:extLst>
      <p:ext uri="{BB962C8B-B14F-4D97-AF65-F5344CB8AC3E}">
        <p14:creationId xmlns:p14="http://schemas.microsoft.com/office/powerpoint/2010/main" val="163867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EE26-FCD0-4DCA-BE61-FF9146B64CF2}"/>
              </a:ext>
            </a:extLst>
          </p:cNvPr>
          <p:cNvSpPr>
            <a:spLocks noGrp="1"/>
          </p:cNvSpPr>
          <p:nvPr>
            <p:ph type="title"/>
          </p:nvPr>
        </p:nvSpPr>
        <p:spPr/>
        <p:txBody>
          <a:bodyPr/>
          <a:lstStyle/>
          <a:p>
            <a:r>
              <a:rPr lang="en-US" dirty="0"/>
              <a:t>Installing Android Studio</a:t>
            </a:r>
            <a:endParaRPr lang="id-ID" dirty="0"/>
          </a:p>
        </p:txBody>
      </p:sp>
      <p:sp>
        <p:nvSpPr>
          <p:cNvPr id="3" name="Content Placeholder 2">
            <a:extLst>
              <a:ext uri="{FF2B5EF4-FFF2-40B4-BE49-F238E27FC236}">
                <a16:creationId xmlns:a16="http://schemas.microsoft.com/office/drawing/2014/main" id="{495AC784-5746-4973-9776-06CC254CB415}"/>
              </a:ext>
            </a:extLst>
          </p:cNvPr>
          <p:cNvSpPr>
            <a:spLocks noGrp="1"/>
          </p:cNvSpPr>
          <p:nvPr>
            <p:ph idx="1"/>
          </p:nvPr>
        </p:nvSpPr>
        <p:spPr/>
        <p:txBody>
          <a:bodyPr/>
          <a:lstStyle/>
          <a:p>
            <a:r>
              <a:rPr lang="en-US" dirty="0"/>
              <a:t>After you download the android studio, double click the program to start the installation process</a:t>
            </a:r>
          </a:p>
          <a:p>
            <a:r>
              <a:rPr lang="en-US" dirty="0"/>
              <a:t>Leave the default option, and click next several times</a:t>
            </a:r>
          </a:p>
          <a:p>
            <a:r>
              <a:rPr lang="en-US" dirty="0"/>
              <a:t>After installing the android studio, you can launch the android studio</a:t>
            </a:r>
          </a:p>
          <a:p>
            <a:r>
              <a:rPr lang="en-US" dirty="0"/>
              <a:t>It may take awhile to start android studio while waiting for android studio downloading the required software. It is done only once </a:t>
            </a:r>
            <a:endParaRPr lang="id-ID" dirty="0"/>
          </a:p>
        </p:txBody>
      </p:sp>
    </p:spTree>
    <p:extLst>
      <p:ext uri="{BB962C8B-B14F-4D97-AF65-F5344CB8AC3E}">
        <p14:creationId xmlns:p14="http://schemas.microsoft.com/office/powerpoint/2010/main" val="18163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1296-FDE7-444D-A4FD-C03BC9559AEB}"/>
              </a:ext>
            </a:extLst>
          </p:cNvPr>
          <p:cNvSpPr>
            <a:spLocks noGrp="1"/>
          </p:cNvSpPr>
          <p:nvPr>
            <p:ph type="title"/>
          </p:nvPr>
        </p:nvSpPr>
        <p:spPr/>
        <p:txBody>
          <a:bodyPr/>
          <a:lstStyle/>
          <a:p>
            <a:r>
              <a:rPr lang="en-US" dirty="0"/>
              <a:t>Application Components</a:t>
            </a:r>
            <a:endParaRPr lang="id-ID" dirty="0"/>
          </a:p>
        </p:txBody>
      </p:sp>
      <p:sp>
        <p:nvSpPr>
          <p:cNvPr id="3" name="Content Placeholder 2">
            <a:extLst>
              <a:ext uri="{FF2B5EF4-FFF2-40B4-BE49-F238E27FC236}">
                <a16:creationId xmlns:a16="http://schemas.microsoft.com/office/drawing/2014/main" id="{901F34E7-08CC-4701-90E1-E957E2E92212}"/>
              </a:ext>
            </a:extLst>
          </p:cNvPr>
          <p:cNvSpPr>
            <a:spLocks noGrp="1"/>
          </p:cNvSpPr>
          <p:nvPr>
            <p:ph idx="1"/>
          </p:nvPr>
        </p:nvSpPr>
        <p:spPr/>
        <p:txBody>
          <a:bodyPr/>
          <a:lstStyle/>
          <a:p>
            <a:r>
              <a:rPr lang="en-US" dirty="0"/>
              <a:t>Application components are the essential building blocks of an android application. These components are loosely coupled by the application manifest file AndroidManifest.xml that describes each component of the application and how they interact</a:t>
            </a:r>
          </a:p>
          <a:p>
            <a:r>
              <a:rPr lang="en-US" dirty="0"/>
              <a:t>There are four main components that can be used within android application</a:t>
            </a:r>
          </a:p>
          <a:p>
            <a:endParaRPr lang="id-ID" dirty="0"/>
          </a:p>
        </p:txBody>
      </p:sp>
      <p:graphicFrame>
        <p:nvGraphicFramePr>
          <p:cNvPr id="4" name="Table 3">
            <a:extLst>
              <a:ext uri="{FF2B5EF4-FFF2-40B4-BE49-F238E27FC236}">
                <a16:creationId xmlns:a16="http://schemas.microsoft.com/office/drawing/2014/main" id="{81B25926-5CF8-4E48-B5B7-0C4A42719D4A}"/>
              </a:ext>
            </a:extLst>
          </p:cNvPr>
          <p:cNvGraphicFramePr>
            <a:graphicFrameLocks noGrp="1"/>
          </p:cNvGraphicFramePr>
          <p:nvPr>
            <p:extLst>
              <p:ext uri="{D42A27DB-BD31-4B8C-83A1-F6EECF244321}">
                <p14:modId xmlns:p14="http://schemas.microsoft.com/office/powerpoint/2010/main" val="83344222"/>
              </p:ext>
            </p:extLst>
          </p:nvPr>
        </p:nvGraphicFramePr>
        <p:xfrm>
          <a:off x="1014569" y="3874990"/>
          <a:ext cx="8128000" cy="2931160"/>
        </p:xfrm>
        <a:graphic>
          <a:graphicData uri="http://schemas.openxmlformats.org/drawingml/2006/table">
            <a:tbl>
              <a:tblPr firstRow="1" bandRow="1">
                <a:tableStyleId>{5C22544A-7EE6-4342-B048-85BDC9FD1C3A}</a:tableStyleId>
              </a:tblPr>
              <a:tblGrid>
                <a:gridCol w="1831662">
                  <a:extLst>
                    <a:ext uri="{9D8B030D-6E8A-4147-A177-3AD203B41FA5}">
                      <a16:colId xmlns:a16="http://schemas.microsoft.com/office/drawing/2014/main" val="861902486"/>
                    </a:ext>
                  </a:extLst>
                </a:gridCol>
                <a:gridCol w="6296338">
                  <a:extLst>
                    <a:ext uri="{9D8B030D-6E8A-4147-A177-3AD203B41FA5}">
                      <a16:colId xmlns:a16="http://schemas.microsoft.com/office/drawing/2014/main" val="97985152"/>
                    </a:ext>
                  </a:extLst>
                </a:gridCol>
              </a:tblGrid>
              <a:tr h="370840">
                <a:tc>
                  <a:txBody>
                    <a:bodyPr/>
                    <a:lstStyle/>
                    <a:p>
                      <a:r>
                        <a:rPr lang="en-US" dirty="0"/>
                        <a:t>Components</a:t>
                      </a:r>
                      <a:endParaRPr lang="id-ID" dirty="0"/>
                    </a:p>
                  </a:txBody>
                  <a:tcPr/>
                </a:tc>
                <a:tc>
                  <a:txBody>
                    <a:bodyPr/>
                    <a:lstStyle/>
                    <a:p>
                      <a:r>
                        <a:rPr lang="en-US" dirty="0"/>
                        <a:t>Description</a:t>
                      </a:r>
                      <a:endParaRPr lang="id-ID" dirty="0"/>
                    </a:p>
                  </a:txBody>
                  <a:tcPr/>
                </a:tc>
                <a:extLst>
                  <a:ext uri="{0D108BD9-81ED-4DB2-BD59-A6C34878D82A}">
                    <a16:rowId xmlns:a16="http://schemas.microsoft.com/office/drawing/2014/main" val="1665291887"/>
                  </a:ext>
                </a:extLst>
              </a:tr>
              <a:tr h="370840">
                <a:tc>
                  <a:txBody>
                    <a:bodyPr/>
                    <a:lstStyle/>
                    <a:p>
                      <a:r>
                        <a:rPr lang="en-US" dirty="0"/>
                        <a:t>Activities</a:t>
                      </a:r>
                      <a:endParaRPr lang="id-ID" dirty="0"/>
                    </a:p>
                  </a:txBody>
                  <a:tcPr/>
                </a:tc>
                <a:tc>
                  <a:txBody>
                    <a:bodyPr/>
                    <a:lstStyle/>
                    <a:p>
                      <a:r>
                        <a:rPr lang="en-US" dirty="0"/>
                        <a:t>They dictate the UI and handle user interaction to the smartphone screen</a:t>
                      </a:r>
                      <a:endParaRPr lang="id-ID" dirty="0"/>
                    </a:p>
                  </a:txBody>
                  <a:tcPr/>
                </a:tc>
                <a:extLst>
                  <a:ext uri="{0D108BD9-81ED-4DB2-BD59-A6C34878D82A}">
                    <a16:rowId xmlns:a16="http://schemas.microsoft.com/office/drawing/2014/main" val="2439323132"/>
                  </a:ext>
                </a:extLst>
              </a:tr>
              <a:tr h="370840">
                <a:tc>
                  <a:txBody>
                    <a:bodyPr/>
                    <a:lstStyle/>
                    <a:p>
                      <a:r>
                        <a:rPr lang="en-US" dirty="0"/>
                        <a:t>Services</a:t>
                      </a:r>
                      <a:endParaRPr lang="id-ID" dirty="0"/>
                    </a:p>
                  </a:txBody>
                  <a:tcPr/>
                </a:tc>
                <a:tc>
                  <a:txBody>
                    <a:bodyPr/>
                    <a:lstStyle/>
                    <a:p>
                      <a:r>
                        <a:rPr lang="en-US" dirty="0"/>
                        <a:t>They handle background processing associated with an application</a:t>
                      </a:r>
                      <a:endParaRPr lang="id-ID" dirty="0"/>
                    </a:p>
                  </a:txBody>
                  <a:tcPr/>
                </a:tc>
                <a:extLst>
                  <a:ext uri="{0D108BD9-81ED-4DB2-BD59-A6C34878D82A}">
                    <a16:rowId xmlns:a16="http://schemas.microsoft.com/office/drawing/2014/main" val="2766800212"/>
                  </a:ext>
                </a:extLst>
              </a:tr>
              <a:tr h="370840">
                <a:tc>
                  <a:txBody>
                    <a:bodyPr/>
                    <a:lstStyle/>
                    <a:p>
                      <a:r>
                        <a:rPr lang="en-US" dirty="0"/>
                        <a:t>Broadcast Receivers</a:t>
                      </a:r>
                      <a:endParaRPr lang="id-ID" dirty="0"/>
                    </a:p>
                  </a:txBody>
                  <a:tcPr/>
                </a:tc>
                <a:tc>
                  <a:txBody>
                    <a:bodyPr/>
                    <a:lstStyle/>
                    <a:p>
                      <a:r>
                        <a:rPr lang="en-US" dirty="0"/>
                        <a:t>They handle communication between Android OS and applications</a:t>
                      </a:r>
                      <a:endParaRPr lang="id-ID" dirty="0"/>
                    </a:p>
                  </a:txBody>
                  <a:tcPr/>
                </a:tc>
                <a:extLst>
                  <a:ext uri="{0D108BD9-81ED-4DB2-BD59-A6C34878D82A}">
                    <a16:rowId xmlns:a16="http://schemas.microsoft.com/office/drawing/2014/main" val="2445388332"/>
                  </a:ext>
                </a:extLst>
              </a:tr>
              <a:tr h="370840">
                <a:tc>
                  <a:txBody>
                    <a:bodyPr/>
                    <a:lstStyle/>
                    <a:p>
                      <a:r>
                        <a:rPr lang="en-US" dirty="0"/>
                        <a:t>Content Providers</a:t>
                      </a:r>
                      <a:endParaRPr lang="id-ID" dirty="0"/>
                    </a:p>
                  </a:txBody>
                  <a:tcPr/>
                </a:tc>
                <a:tc>
                  <a:txBody>
                    <a:bodyPr/>
                    <a:lstStyle/>
                    <a:p>
                      <a:r>
                        <a:rPr lang="en-US" dirty="0"/>
                        <a:t>They handle data and database management issues</a:t>
                      </a:r>
                      <a:endParaRPr lang="id-ID" dirty="0"/>
                    </a:p>
                  </a:txBody>
                  <a:tcPr/>
                </a:tc>
                <a:extLst>
                  <a:ext uri="{0D108BD9-81ED-4DB2-BD59-A6C34878D82A}">
                    <a16:rowId xmlns:a16="http://schemas.microsoft.com/office/drawing/2014/main" val="725172032"/>
                  </a:ext>
                </a:extLst>
              </a:tr>
            </a:tbl>
          </a:graphicData>
        </a:graphic>
      </p:graphicFrame>
    </p:spTree>
    <p:extLst>
      <p:ext uri="{BB962C8B-B14F-4D97-AF65-F5344CB8AC3E}">
        <p14:creationId xmlns:p14="http://schemas.microsoft.com/office/powerpoint/2010/main" val="263302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FDBC-C65B-4995-BF01-5200BCCA3FAC}"/>
              </a:ext>
            </a:extLst>
          </p:cNvPr>
          <p:cNvSpPr>
            <a:spLocks noGrp="1"/>
          </p:cNvSpPr>
          <p:nvPr>
            <p:ph type="title"/>
          </p:nvPr>
        </p:nvSpPr>
        <p:spPr/>
        <p:txBody>
          <a:bodyPr/>
          <a:lstStyle/>
          <a:p>
            <a:r>
              <a:rPr lang="en-US" dirty="0"/>
              <a:t>Activity</a:t>
            </a:r>
            <a:endParaRPr lang="id-ID" dirty="0"/>
          </a:p>
        </p:txBody>
      </p:sp>
      <p:sp>
        <p:nvSpPr>
          <p:cNvPr id="3" name="Content Placeholder 2">
            <a:extLst>
              <a:ext uri="{FF2B5EF4-FFF2-40B4-BE49-F238E27FC236}">
                <a16:creationId xmlns:a16="http://schemas.microsoft.com/office/drawing/2014/main" id="{22915E35-C7D9-483D-9F2A-EFAAC9A26C8A}"/>
              </a:ext>
            </a:extLst>
          </p:cNvPr>
          <p:cNvSpPr>
            <a:spLocks noGrp="1"/>
          </p:cNvSpPr>
          <p:nvPr>
            <p:ph idx="1"/>
          </p:nvPr>
        </p:nvSpPr>
        <p:spPr/>
        <p:txBody>
          <a:bodyPr/>
          <a:lstStyle/>
          <a:p>
            <a:r>
              <a:rPr lang="en-US" dirty="0"/>
              <a:t>An activity represents a single screen with a user interface. For example, an email application might have one activity that shows a list of new emails, another activity to compose an email, and one for reading emails</a:t>
            </a:r>
          </a:p>
          <a:p>
            <a:r>
              <a:rPr lang="en-US" dirty="0"/>
              <a:t>If an application has more than one activity, then one of them should be marked as the activity that is presented when the application is launched</a:t>
            </a:r>
          </a:p>
          <a:p>
            <a:r>
              <a:rPr lang="en-US" dirty="0"/>
              <a:t>An activity is implemented 	as a subclass of Activity class as follows</a:t>
            </a:r>
          </a:p>
          <a:p>
            <a:pPr marL="0" indent="0">
              <a:buNone/>
            </a:pPr>
            <a:endParaRPr lang="id-ID" dirty="0"/>
          </a:p>
        </p:txBody>
      </p:sp>
      <p:sp>
        <p:nvSpPr>
          <p:cNvPr id="5" name="Rectangle 4">
            <a:extLst>
              <a:ext uri="{FF2B5EF4-FFF2-40B4-BE49-F238E27FC236}">
                <a16:creationId xmlns:a16="http://schemas.microsoft.com/office/drawing/2014/main" id="{D9743734-D6E7-4ECA-A35A-F358C3625AE1}"/>
              </a:ext>
            </a:extLst>
          </p:cNvPr>
          <p:cNvSpPr/>
          <p:nvPr/>
        </p:nvSpPr>
        <p:spPr>
          <a:xfrm>
            <a:off x="1004552" y="4353059"/>
            <a:ext cx="7791718" cy="1365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public class </a:t>
            </a:r>
            <a:r>
              <a:rPr lang="en-US" dirty="0" err="1"/>
              <a:t>MainActivity</a:t>
            </a:r>
            <a:r>
              <a:rPr lang="en-US" dirty="0"/>
              <a:t> extends Activity</a:t>
            </a:r>
          </a:p>
          <a:p>
            <a:r>
              <a:rPr lang="en-US" dirty="0"/>
              <a:t>{</a:t>
            </a:r>
          </a:p>
          <a:p>
            <a:endParaRPr lang="en-US" dirty="0"/>
          </a:p>
          <a:p>
            <a:r>
              <a:rPr lang="en-US" dirty="0"/>
              <a:t>}</a:t>
            </a:r>
            <a:endParaRPr lang="id-ID" dirty="0"/>
          </a:p>
        </p:txBody>
      </p:sp>
    </p:spTree>
    <p:extLst>
      <p:ext uri="{BB962C8B-B14F-4D97-AF65-F5344CB8AC3E}">
        <p14:creationId xmlns:p14="http://schemas.microsoft.com/office/powerpoint/2010/main" val="140434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DDC-12AE-4B46-89E3-21C3F9036373}"/>
              </a:ext>
            </a:extLst>
          </p:cNvPr>
          <p:cNvSpPr>
            <a:spLocks noGrp="1"/>
          </p:cNvSpPr>
          <p:nvPr>
            <p:ph type="title"/>
          </p:nvPr>
        </p:nvSpPr>
        <p:spPr/>
        <p:txBody>
          <a:bodyPr/>
          <a:lstStyle/>
          <a:p>
            <a:r>
              <a:rPr lang="en-US" dirty="0"/>
              <a:t>Services</a:t>
            </a:r>
            <a:endParaRPr lang="id-ID" dirty="0"/>
          </a:p>
        </p:txBody>
      </p:sp>
      <p:sp>
        <p:nvSpPr>
          <p:cNvPr id="3" name="Content Placeholder 2">
            <a:extLst>
              <a:ext uri="{FF2B5EF4-FFF2-40B4-BE49-F238E27FC236}">
                <a16:creationId xmlns:a16="http://schemas.microsoft.com/office/drawing/2014/main" id="{E3A46FFB-D233-47D1-8A62-797C9FC4C28B}"/>
              </a:ext>
            </a:extLst>
          </p:cNvPr>
          <p:cNvSpPr>
            <a:spLocks noGrp="1"/>
          </p:cNvSpPr>
          <p:nvPr>
            <p:ph idx="1"/>
          </p:nvPr>
        </p:nvSpPr>
        <p:spPr/>
        <p:txBody>
          <a:bodyPr/>
          <a:lstStyle/>
          <a:p>
            <a:r>
              <a:rPr lang="en-US" dirty="0"/>
              <a:t>A service is a component that runs in the background to perform long running operations. For example, a service might play music in the background while the user is in a different application or it might fetch data over the network without blocking user interaction with an activity </a:t>
            </a:r>
          </a:p>
          <a:p>
            <a:r>
              <a:rPr lang="en-US" dirty="0"/>
              <a:t>A service is implemented as a subclass of </a:t>
            </a:r>
            <a:r>
              <a:rPr lang="en-US" b="1" dirty="0"/>
              <a:t>Service </a:t>
            </a:r>
            <a:r>
              <a:rPr lang="en-US" dirty="0"/>
              <a:t>class as follows: </a:t>
            </a:r>
            <a:br>
              <a:rPr lang="en-US" dirty="0"/>
            </a:br>
            <a:br>
              <a:rPr lang="en-US" dirty="0"/>
            </a:br>
            <a:endParaRPr lang="id-ID" dirty="0"/>
          </a:p>
        </p:txBody>
      </p:sp>
      <p:sp>
        <p:nvSpPr>
          <p:cNvPr id="4" name="Rectangle 3">
            <a:extLst>
              <a:ext uri="{FF2B5EF4-FFF2-40B4-BE49-F238E27FC236}">
                <a16:creationId xmlns:a16="http://schemas.microsoft.com/office/drawing/2014/main" id="{174ACF76-3D6F-4448-BAE1-74269C087BB4}"/>
              </a:ext>
            </a:extLst>
          </p:cNvPr>
          <p:cNvSpPr/>
          <p:nvPr/>
        </p:nvSpPr>
        <p:spPr>
          <a:xfrm>
            <a:off x="1004552" y="4353059"/>
            <a:ext cx="7791718" cy="1365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public class </a:t>
            </a:r>
            <a:r>
              <a:rPr lang="en-US" dirty="0" err="1"/>
              <a:t>MyService</a:t>
            </a:r>
            <a:r>
              <a:rPr lang="en-US" dirty="0"/>
              <a:t> extends Service</a:t>
            </a:r>
          </a:p>
          <a:p>
            <a:r>
              <a:rPr lang="en-US" dirty="0"/>
              <a:t>{</a:t>
            </a:r>
          </a:p>
          <a:p>
            <a:endParaRPr lang="en-US" dirty="0"/>
          </a:p>
          <a:p>
            <a:r>
              <a:rPr lang="en-US" dirty="0"/>
              <a:t>}</a:t>
            </a:r>
            <a:endParaRPr lang="id-ID" dirty="0"/>
          </a:p>
        </p:txBody>
      </p:sp>
    </p:spTree>
    <p:extLst>
      <p:ext uri="{BB962C8B-B14F-4D97-AF65-F5344CB8AC3E}">
        <p14:creationId xmlns:p14="http://schemas.microsoft.com/office/powerpoint/2010/main" val="27383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28BC-2D7F-492C-8D5F-D2AABE57DDE3}"/>
              </a:ext>
            </a:extLst>
          </p:cNvPr>
          <p:cNvSpPr>
            <a:spLocks noGrp="1"/>
          </p:cNvSpPr>
          <p:nvPr>
            <p:ph type="title"/>
          </p:nvPr>
        </p:nvSpPr>
        <p:spPr/>
        <p:txBody>
          <a:bodyPr/>
          <a:lstStyle/>
          <a:p>
            <a:r>
              <a:rPr lang="id-ID" b="1" dirty="0"/>
              <a:t>Broadcast Receivers</a:t>
            </a:r>
            <a:r>
              <a:rPr lang="id-ID" dirty="0"/>
              <a:t> </a:t>
            </a:r>
          </a:p>
        </p:txBody>
      </p:sp>
      <p:sp>
        <p:nvSpPr>
          <p:cNvPr id="3" name="Content Placeholder 2">
            <a:extLst>
              <a:ext uri="{FF2B5EF4-FFF2-40B4-BE49-F238E27FC236}">
                <a16:creationId xmlns:a16="http://schemas.microsoft.com/office/drawing/2014/main" id="{9A16F095-1150-4075-ACA9-091035511654}"/>
              </a:ext>
            </a:extLst>
          </p:cNvPr>
          <p:cNvSpPr>
            <a:spLocks noGrp="1"/>
          </p:cNvSpPr>
          <p:nvPr>
            <p:ph idx="1"/>
          </p:nvPr>
        </p:nvSpPr>
        <p:spPr/>
        <p:txBody>
          <a:bodyPr/>
          <a:lstStyle/>
          <a:p>
            <a:r>
              <a:rPr lang="en-US" dirty="0"/>
              <a:t>Broadcast Receivers simply respond to broadcast messages from other</a:t>
            </a:r>
            <a:br>
              <a:rPr lang="en-US" dirty="0"/>
            </a:br>
            <a:r>
              <a:rPr lang="en-US" dirty="0"/>
              <a:t>applications or from the system. For example, applications can also initiate</a:t>
            </a:r>
            <a:br>
              <a:rPr lang="en-US" dirty="0"/>
            </a:br>
            <a:r>
              <a:rPr lang="en-US" dirty="0"/>
              <a:t>broadcasts to let other applications know that some data has been downloaded to the device and is available for them to use, so this is broadcast receiver who will intercept this communication and will initiate appropriate action. </a:t>
            </a:r>
          </a:p>
          <a:p>
            <a:r>
              <a:rPr lang="en-US" dirty="0"/>
              <a:t>A broadcast receiver is implemented as a subclass of </a:t>
            </a:r>
            <a:r>
              <a:rPr lang="en-US" b="1" dirty="0" err="1"/>
              <a:t>BroadcastReceiver</a:t>
            </a:r>
            <a:r>
              <a:rPr lang="en-US" b="1" dirty="0"/>
              <a:t> </a:t>
            </a:r>
            <a:r>
              <a:rPr lang="en-US" dirty="0"/>
              <a:t>class</a:t>
            </a:r>
            <a:br>
              <a:rPr lang="en-US" dirty="0"/>
            </a:br>
            <a:r>
              <a:rPr lang="en-US" dirty="0"/>
              <a:t>and each message is broadcasted as an </a:t>
            </a:r>
            <a:r>
              <a:rPr lang="en-US" b="1" dirty="0"/>
              <a:t>Intent </a:t>
            </a:r>
            <a:r>
              <a:rPr lang="en-US" dirty="0"/>
              <a:t>object. </a:t>
            </a:r>
            <a:br>
              <a:rPr lang="en-US" dirty="0"/>
            </a:br>
            <a:br>
              <a:rPr lang="en-US" dirty="0"/>
            </a:br>
            <a:endParaRPr lang="id-ID" dirty="0"/>
          </a:p>
        </p:txBody>
      </p:sp>
      <p:sp>
        <p:nvSpPr>
          <p:cNvPr id="4" name="Rectangle 3">
            <a:extLst>
              <a:ext uri="{FF2B5EF4-FFF2-40B4-BE49-F238E27FC236}">
                <a16:creationId xmlns:a16="http://schemas.microsoft.com/office/drawing/2014/main" id="{E630E919-E0AD-4D34-9C36-41F5D69EE184}"/>
              </a:ext>
            </a:extLst>
          </p:cNvPr>
          <p:cNvSpPr/>
          <p:nvPr/>
        </p:nvSpPr>
        <p:spPr>
          <a:xfrm>
            <a:off x="1079809" y="4906390"/>
            <a:ext cx="7791718" cy="1365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public class </a:t>
            </a:r>
            <a:r>
              <a:rPr lang="en-US" dirty="0" err="1"/>
              <a:t>MyReceiver</a:t>
            </a:r>
            <a:r>
              <a:rPr lang="en-US" dirty="0"/>
              <a:t> extends </a:t>
            </a:r>
            <a:r>
              <a:rPr lang="en-US" dirty="0" err="1"/>
              <a:t>BroadcastReceiver</a:t>
            </a:r>
            <a:endParaRPr lang="en-US" dirty="0"/>
          </a:p>
          <a:p>
            <a:r>
              <a:rPr lang="en-US" dirty="0"/>
              <a:t>{</a:t>
            </a:r>
          </a:p>
          <a:p>
            <a:endParaRPr lang="en-US" dirty="0"/>
          </a:p>
          <a:p>
            <a:r>
              <a:rPr lang="en-US" dirty="0"/>
              <a:t>}</a:t>
            </a:r>
            <a:endParaRPr lang="id-ID" dirty="0"/>
          </a:p>
        </p:txBody>
      </p:sp>
    </p:spTree>
    <p:extLst>
      <p:ext uri="{BB962C8B-B14F-4D97-AF65-F5344CB8AC3E}">
        <p14:creationId xmlns:p14="http://schemas.microsoft.com/office/powerpoint/2010/main" val="236330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2EC0-9A4E-4D9E-BCF5-6BFCF54146BB}"/>
              </a:ext>
            </a:extLst>
          </p:cNvPr>
          <p:cNvSpPr>
            <a:spLocks noGrp="1"/>
          </p:cNvSpPr>
          <p:nvPr>
            <p:ph type="title"/>
          </p:nvPr>
        </p:nvSpPr>
        <p:spPr/>
        <p:txBody>
          <a:bodyPr/>
          <a:lstStyle/>
          <a:p>
            <a:r>
              <a:rPr lang="en-US" dirty="0"/>
              <a:t>What is Android?</a:t>
            </a:r>
            <a:endParaRPr lang="id-ID" dirty="0"/>
          </a:p>
        </p:txBody>
      </p:sp>
      <p:sp>
        <p:nvSpPr>
          <p:cNvPr id="3" name="Content Placeholder 2">
            <a:extLst>
              <a:ext uri="{FF2B5EF4-FFF2-40B4-BE49-F238E27FC236}">
                <a16:creationId xmlns:a16="http://schemas.microsoft.com/office/drawing/2014/main" id="{BCDD79D9-0BD3-43E4-8491-B8B4A1B0A677}"/>
              </a:ext>
            </a:extLst>
          </p:cNvPr>
          <p:cNvSpPr>
            <a:spLocks noGrp="1"/>
          </p:cNvSpPr>
          <p:nvPr>
            <p:ph idx="1"/>
          </p:nvPr>
        </p:nvSpPr>
        <p:spPr/>
        <p:txBody>
          <a:bodyPr/>
          <a:lstStyle/>
          <a:p>
            <a:r>
              <a:rPr lang="en-US" dirty="0"/>
              <a:t>Android is an open source and Linux based  Operating System for mobile devices such as smartphones and tablet computers</a:t>
            </a:r>
          </a:p>
          <a:p>
            <a:r>
              <a:rPr lang="en-US" dirty="0"/>
              <a:t>Android was developed by Open Handset Alliance led by Google and other companies</a:t>
            </a:r>
          </a:p>
          <a:p>
            <a:r>
              <a:rPr lang="en-US" dirty="0"/>
              <a:t>The first version of Android SDK was released in 2007, whereas the first  commercial version Android 1.0 was released in September 2008</a:t>
            </a:r>
          </a:p>
          <a:p>
            <a:r>
              <a:rPr lang="en-US" dirty="0"/>
              <a:t>The source code for Android is available under free and open source software licenses</a:t>
            </a:r>
          </a:p>
          <a:p>
            <a:r>
              <a:rPr lang="en-US" dirty="0"/>
              <a:t>The current version of Android is 7.0 Nougat, released in August 2016.</a:t>
            </a:r>
            <a:endParaRPr lang="id-ID" dirty="0"/>
          </a:p>
        </p:txBody>
      </p:sp>
    </p:spTree>
    <p:extLst>
      <p:ext uri="{BB962C8B-B14F-4D97-AF65-F5344CB8AC3E}">
        <p14:creationId xmlns:p14="http://schemas.microsoft.com/office/powerpoint/2010/main" val="3958060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66BA-55A4-4136-A3AE-F19E2FC3B7DD}"/>
              </a:ext>
            </a:extLst>
          </p:cNvPr>
          <p:cNvSpPr>
            <a:spLocks noGrp="1"/>
          </p:cNvSpPr>
          <p:nvPr>
            <p:ph type="title"/>
          </p:nvPr>
        </p:nvSpPr>
        <p:spPr/>
        <p:txBody>
          <a:bodyPr/>
          <a:lstStyle/>
          <a:p>
            <a:r>
              <a:rPr lang="id-ID" b="1" dirty="0"/>
              <a:t>Content Providers</a:t>
            </a:r>
            <a:r>
              <a:rPr lang="id-ID" dirty="0"/>
              <a:t> </a:t>
            </a:r>
            <a:br>
              <a:rPr lang="id-ID" dirty="0"/>
            </a:br>
            <a:endParaRPr lang="id-ID" dirty="0"/>
          </a:p>
        </p:txBody>
      </p:sp>
      <p:sp>
        <p:nvSpPr>
          <p:cNvPr id="3" name="Content Placeholder 2">
            <a:extLst>
              <a:ext uri="{FF2B5EF4-FFF2-40B4-BE49-F238E27FC236}">
                <a16:creationId xmlns:a16="http://schemas.microsoft.com/office/drawing/2014/main" id="{92D4CF2F-03D3-459C-A637-5A280A759B9F}"/>
              </a:ext>
            </a:extLst>
          </p:cNvPr>
          <p:cNvSpPr>
            <a:spLocks noGrp="1"/>
          </p:cNvSpPr>
          <p:nvPr>
            <p:ph idx="1"/>
          </p:nvPr>
        </p:nvSpPr>
        <p:spPr/>
        <p:txBody>
          <a:bodyPr/>
          <a:lstStyle/>
          <a:p>
            <a:r>
              <a:rPr lang="en-US" dirty="0"/>
              <a:t>A content provider component supplies data from one application to others on</a:t>
            </a:r>
            <a:br>
              <a:rPr lang="en-US" dirty="0"/>
            </a:br>
            <a:r>
              <a:rPr lang="en-US" dirty="0"/>
              <a:t>request. Such requests are handled by the methods of the </a:t>
            </a:r>
            <a:r>
              <a:rPr lang="en-US" i="1" dirty="0" err="1"/>
              <a:t>ContentResolver</a:t>
            </a:r>
            <a:r>
              <a:rPr lang="en-US" i="1" dirty="0"/>
              <a:t> </a:t>
            </a:r>
            <a:r>
              <a:rPr lang="en-US" dirty="0"/>
              <a:t>class. The data may be stored in the file system, the database or somewhere else entirely </a:t>
            </a:r>
          </a:p>
          <a:p>
            <a:r>
              <a:rPr lang="en-US" dirty="0"/>
              <a:t>A content provider is implemented as a subclass of </a:t>
            </a:r>
            <a:r>
              <a:rPr lang="en-US" b="1" dirty="0" err="1"/>
              <a:t>ContentProvider</a:t>
            </a:r>
            <a:r>
              <a:rPr lang="en-US" b="1" dirty="0"/>
              <a:t> </a:t>
            </a:r>
            <a:r>
              <a:rPr lang="en-US" dirty="0"/>
              <a:t>class and</a:t>
            </a:r>
            <a:br>
              <a:rPr lang="en-US" dirty="0"/>
            </a:br>
            <a:r>
              <a:rPr lang="en-US" dirty="0"/>
              <a:t>must implement a standard set of APIs that enable other applications to perform transactions </a:t>
            </a:r>
            <a:br>
              <a:rPr lang="en-US" dirty="0"/>
            </a:br>
            <a:br>
              <a:rPr lang="en-US" dirty="0"/>
            </a:br>
            <a:endParaRPr lang="id-ID" dirty="0"/>
          </a:p>
        </p:txBody>
      </p:sp>
      <p:sp>
        <p:nvSpPr>
          <p:cNvPr id="4" name="Rectangle 3">
            <a:extLst>
              <a:ext uri="{FF2B5EF4-FFF2-40B4-BE49-F238E27FC236}">
                <a16:creationId xmlns:a16="http://schemas.microsoft.com/office/drawing/2014/main" id="{C0250C3B-29DF-46A3-9BC6-ECED729D87F8}"/>
              </a:ext>
            </a:extLst>
          </p:cNvPr>
          <p:cNvSpPr/>
          <p:nvPr/>
        </p:nvSpPr>
        <p:spPr>
          <a:xfrm>
            <a:off x="1079809" y="4494266"/>
            <a:ext cx="7791718" cy="13651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public class </a:t>
            </a:r>
            <a:r>
              <a:rPr lang="en-US" dirty="0" err="1"/>
              <a:t>MyContentProvider</a:t>
            </a:r>
            <a:r>
              <a:rPr lang="en-US" dirty="0"/>
              <a:t> extends </a:t>
            </a:r>
            <a:r>
              <a:rPr lang="en-US" dirty="0" err="1"/>
              <a:t>ContentProvider</a:t>
            </a:r>
            <a:endParaRPr lang="en-US" dirty="0"/>
          </a:p>
          <a:p>
            <a:r>
              <a:rPr lang="en-US" dirty="0"/>
              <a:t>{</a:t>
            </a:r>
          </a:p>
          <a:p>
            <a:endParaRPr lang="en-US" dirty="0"/>
          </a:p>
          <a:p>
            <a:r>
              <a:rPr lang="en-US" dirty="0"/>
              <a:t>}</a:t>
            </a:r>
            <a:endParaRPr lang="id-ID" dirty="0"/>
          </a:p>
        </p:txBody>
      </p:sp>
    </p:spTree>
    <p:extLst>
      <p:ext uri="{BB962C8B-B14F-4D97-AF65-F5344CB8AC3E}">
        <p14:creationId xmlns:p14="http://schemas.microsoft.com/office/powerpoint/2010/main" val="401450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9284-B4F6-4204-9396-59DCE84939D7}"/>
              </a:ext>
            </a:extLst>
          </p:cNvPr>
          <p:cNvSpPr>
            <a:spLocks noGrp="1"/>
          </p:cNvSpPr>
          <p:nvPr>
            <p:ph type="title"/>
          </p:nvPr>
        </p:nvSpPr>
        <p:spPr/>
        <p:txBody>
          <a:bodyPr/>
          <a:lstStyle/>
          <a:p>
            <a:r>
              <a:rPr lang="en-US" dirty="0"/>
              <a:t>Additional Components</a:t>
            </a:r>
            <a:endParaRPr lang="id-ID" dirty="0"/>
          </a:p>
        </p:txBody>
      </p:sp>
      <p:graphicFrame>
        <p:nvGraphicFramePr>
          <p:cNvPr id="4" name="Content Placeholder 3">
            <a:extLst>
              <a:ext uri="{FF2B5EF4-FFF2-40B4-BE49-F238E27FC236}">
                <a16:creationId xmlns:a16="http://schemas.microsoft.com/office/drawing/2014/main" id="{3DA04052-223B-437E-9449-CB1763751D93}"/>
              </a:ext>
            </a:extLst>
          </p:cNvPr>
          <p:cNvGraphicFramePr>
            <a:graphicFrameLocks noGrp="1"/>
          </p:cNvGraphicFramePr>
          <p:nvPr>
            <p:ph idx="1"/>
            <p:extLst>
              <p:ext uri="{D42A27DB-BD31-4B8C-83A1-F6EECF244321}">
                <p14:modId xmlns:p14="http://schemas.microsoft.com/office/powerpoint/2010/main" val="930433009"/>
              </p:ext>
            </p:extLst>
          </p:nvPr>
        </p:nvGraphicFramePr>
        <p:xfrm>
          <a:off x="677863" y="2160588"/>
          <a:ext cx="8596312" cy="3672840"/>
        </p:xfrm>
        <a:graphic>
          <a:graphicData uri="http://schemas.openxmlformats.org/drawingml/2006/table">
            <a:tbl>
              <a:tblPr firstRow="1" bandRow="1">
                <a:tableStyleId>{5C22544A-7EE6-4342-B048-85BDC9FD1C3A}</a:tableStyleId>
              </a:tblPr>
              <a:tblGrid>
                <a:gridCol w="2026700">
                  <a:extLst>
                    <a:ext uri="{9D8B030D-6E8A-4147-A177-3AD203B41FA5}">
                      <a16:colId xmlns:a16="http://schemas.microsoft.com/office/drawing/2014/main" val="3551323819"/>
                    </a:ext>
                  </a:extLst>
                </a:gridCol>
                <a:gridCol w="6569612">
                  <a:extLst>
                    <a:ext uri="{9D8B030D-6E8A-4147-A177-3AD203B41FA5}">
                      <a16:colId xmlns:a16="http://schemas.microsoft.com/office/drawing/2014/main" val="3744050403"/>
                    </a:ext>
                  </a:extLst>
                </a:gridCol>
              </a:tblGrid>
              <a:tr h="370840">
                <a:tc>
                  <a:txBody>
                    <a:bodyPr/>
                    <a:lstStyle/>
                    <a:p>
                      <a:r>
                        <a:rPr lang="en-US" dirty="0"/>
                        <a:t>Components</a:t>
                      </a:r>
                      <a:endParaRPr lang="id-ID" dirty="0"/>
                    </a:p>
                  </a:txBody>
                  <a:tcPr/>
                </a:tc>
                <a:tc>
                  <a:txBody>
                    <a:bodyPr/>
                    <a:lstStyle/>
                    <a:p>
                      <a:r>
                        <a:rPr lang="en-US" dirty="0"/>
                        <a:t>Description</a:t>
                      </a:r>
                      <a:endParaRPr lang="id-ID" dirty="0"/>
                    </a:p>
                  </a:txBody>
                  <a:tcPr/>
                </a:tc>
                <a:extLst>
                  <a:ext uri="{0D108BD9-81ED-4DB2-BD59-A6C34878D82A}">
                    <a16:rowId xmlns:a16="http://schemas.microsoft.com/office/drawing/2014/main" val="3485323916"/>
                  </a:ext>
                </a:extLst>
              </a:tr>
              <a:tr h="370840">
                <a:tc>
                  <a:txBody>
                    <a:bodyPr/>
                    <a:lstStyle/>
                    <a:p>
                      <a:r>
                        <a:rPr lang="en-US" dirty="0"/>
                        <a:t>Fragments</a:t>
                      </a:r>
                      <a:endParaRPr lang="id-ID" dirty="0"/>
                    </a:p>
                  </a:txBody>
                  <a:tcPr/>
                </a:tc>
                <a:tc>
                  <a:txBody>
                    <a:bodyPr/>
                    <a:lstStyle/>
                    <a:p>
                      <a:r>
                        <a:rPr lang="en-US" dirty="0"/>
                        <a:t>Represent a behavior or a portion of user interface in an Activity</a:t>
                      </a:r>
                      <a:endParaRPr lang="id-ID" dirty="0"/>
                    </a:p>
                  </a:txBody>
                  <a:tcPr/>
                </a:tc>
                <a:extLst>
                  <a:ext uri="{0D108BD9-81ED-4DB2-BD59-A6C34878D82A}">
                    <a16:rowId xmlns:a16="http://schemas.microsoft.com/office/drawing/2014/main" val="2482330767"/>
                  </a:ext>
                </a:extLst>
              </a:tr>
              <a:tr h="370840">
                <a:tc>
                  <a:txBody>
                    <a:bodyPr/>
                    <a:lstStyle/>
                    <a:p>
                      <a:r>
                        <a:rPr lang="en-US" dirty="0"/>
                        <a:t>Views</a:t>
                      </a:r>
                      <a:endParaRPr lang="id-ID" dirty="0"/>
                    </a:p>
                  </a:txBody>
                  <a:tcPr/>
                </a:tc>
                <a:tc>
                  <a:txBody>
                    <a:bodyPr/>
                    <a:lstStyle/>
                    <a:p>
                      <a:r>
                        <a:rPr lang="en-US" dirty="0"/>
                        <a:t>UI elements that are drawn onscreen including buttons, list forms </a:t>
                      </a:r>
                      <a:r>
                        <a:rPr lang="en-US" dirty="0" err="1"/>
                        <a:t>etc</a:t>
                      </a:r>
                      <a:endParaRPr lang="id-ID" dirty="0"/>
                    </a:p>
                  </a:txBody>
                  <a:tcPr/>
                </a:tc>
                <a:extLst>
                  <a:ext uri="{0D108BD9-81ED-4DB2-BD59-A6C34878D82A}">
                    <a16:rowId xmlns:a16="http://schemas.microsoft.com/office/drawing/2014/main" val="973550837"/>
                  </a:ext>
                </a:extLst>
              </a:tr>
              <a:tr h="370840">
                <a:tc>
                  <a:txBody>
                    <a:bodyPr/>
                    <a:lstStyle/>
                    <a:p>
                      <a:r>
                        <a:rPr lang="en-US" dirty="0"/>
                        <a:t>Layout</a:t>
                      </a:r>
                      <a:endParaRPr lang="id-ID" dirty="0"/>
                    </a:p>
                  </a:txBody>
                  <a:tcPr/>
                </a:tc>
                <a:tc>
                  <a:txBody>
                    <a:bodyPr/>
                    <a:lstStyle/>
                    <a:p>
                      <a:r>
                        <a:rPr lang="en-US" dirty="0"/>
                        <a:t>View hierarchies that control screen format and appearance of the view</a:t>
                      </a:r>
                      <a:endParaRPr lang="id-ID" dirty="0"/>
                    </a:p>
                  </a:txBody>
                  <a:tcPr/>
                </a:tc>
                <a:extLst>
                  <a:ext uri="{0D108BD9-81ED-4DB2-BD59-A6C34878D82A}">
                    <a16:rowId xmlns:a16="http://schemas.microsoft.com/office/drawing/2014/main" val="2040881491"/>
                  </a:ext>
                </a:extLst>
              </a:tr>
              <a:tr h="370840">
                <a:tc>
                  <a:txBody>
                    <a:bodyPr/>
                    <a:lstStyle/>
                    <a:p>
                      <a:r>
                        <a:rPr lang="en-US" dirty="0"/>
                        <a:t>Intents</a:t>
                      </a:r>
                      <a:endParaRPr lang="id-ID" dirty="0"/>
                    </a:p>
                  </a:txBody>
                  <a:tcPr/>
                </a:tc>
                <a:tc>
                  <a:txBody>
                    <a:bodyPr/>
                    <a:lstStyle/>
                    <a:p>
                      <a:r>
                        <a:rPr lang="en-US" dirty="0"/>
                        <a:t>Messages wiring components together</a:t>
                      </a:r>
                      <a:endParaRPr lang="id-ID" dirty="0"/>
                    </a:p>
                  </a:txBody>
                  <a:tcPr/>
                </a:tc>
                <a:extLst>
                  <a:ext uri="{0D108BD9-81ED-4DB2-BD59-A6C34878D82A}">
                    <a16:rowId xmlns:a16="http://schemas.microsoft.com/office/drawing/2014/main" val="3341210246"/>
                  </a:ext>
                </a:extLst>
              </a:tr>
              <a:tr h="370840">
                <a:tc>
                  <a:txBody>
                    <a:bodyPr/>
                    <a:lstStyle/>
                    <a:p>
                      <a:r>
                        <a:rPr lang="en-US" dirty="0"/>
                        <a:t>Resources</a:t>
                      </a:r>
                      <a:endParaRPr lang="id-ID" dirty="0"/>
                    </a:p>
                  </a:txBody>
                  <a:tcPr/>
                </a:tc>
                <a:tc>
                  <a:txBody>
                    <a:bodyPr/>
                    <a:lstStyle/>
                    <a:p>
                      <a:r>
                        <a:rPr lang="en-US" dirty="0"/>
                        <a:t>External elements such as strings, constants and drawable picture</a:t>
                      </a:r>
                      <a:endParaRPr lang="id-ID" dirty="0"/>
                    </a:p>
                  </a:txBody>
                  <a:tcPr/>
                </a:tc>
                <a:extLst>
                  <a:ext uri="{0D108BD9-81ED-4DB2-BD59-A6C34878D82A}">
                    <a16:rowId xmlns:a16="http://schemas.microsoft.com/office/drawing/2014/main" val="1410465578"/>
                  </a:ext>
                </a:extLst>
              </a:tr>
              <a:tr h="370840">
                <a:tc>
                  <a:txBody>
                    <a:bodyPr/>
                    <a:lstStyle/>
                    <a:p>
                      <a:r>
                        <a:rPr lang="en-US" dirty="0"/>
                        <a:t>Manifest</a:t>
                      </a:r>
                      <a:endParaRPr lang="id-ID" dirty="0"/>
                    </a:p>
                  </a:txBody>
                  <a:tcPr/>
                </a:tc>
                <a:tc>
                  <a:txBody>
                    <a:bodyPr/>
                    <a:lstStyle/>
                    <a:p>
                      <a:r>
                        <a:rPr lang="en-US" dirty="0"/>
                        <a:t>Configuration file for the application</a:t>
                      </a:r>
                      <a:endParaRPr lang="id-ID" dirty="0"/>
                    </a:p>
                  </a:txBody>
                  <a:tcPr/>
                </a:tc>
                <a:extLst>
                  <a:ext uri="{0D108BD9-81ED-4DB2-BD59-A6C34878D82A}">
                    <a16:rowId xmlns:a16="http://schemas.microsoft.com/office/drawing/2014/main" val="1065570026"/>
                  </a:ext>
                </a:extLst>
              </a:tr>
            </a:tbl>
          </a:graphicData>
        </a:graphic>
      </p:graphicFrame>
    </p:spTree>
    <p:extLst>
      <p:ext uri="{BB962C8B-B14F-4D97-AF65-F5344CB8AC3E}">
        <p14:creationId xmlns:p14="http://schemas.microsoft.com/office/powerpoint/2010/main" val="65375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7CC8-CF56-4C10-AB2E-2AB35467652C}"/>
              </a:ext>
            </a:extLst>
          </p:cNvPr>
          <p:cNvSpPr>
            <a:spLocks noGrp="1"/>
          </p:cNvSpPr>
          <p:nvPr>
            <p:ph type="title"/>
          </p:nvPr>
        </p:nvSpPr>
        <p:spPr/>
        <p:txBody>
          <a:bodyPr/>
          <a:lstStyle/>
          <a:p>
            <a:r>
              <a:rPr lang="en-US" dirty="0"/>
              <a:t>Android Features</a:t>
            </a:r>
            <a:endParaRPr lang="id-ID" dirty="0"/>
          </a:p>
        </p:txBody>
      </p:sp>
      <p:graphicFrame>
        <p:nvGraphicFramePr>
          <p:cNvPr id="4" name="Content Placeholder 3">
            <a:extLst>
              <a:ext uri="{FF2B5EF4-FFF2-40B4-BE49-F238E27FC236}">
                <a16:creationId xmlns:a16="http://schemas.microsoft.com/office/drawing/2014/main" id="{4DED4A0D-DBAF-4266-8C5B-505DF6F44BF8}"/>
              </a:ext>
            </a:extLst>
          </p:cNvPr>
          <p:cNvGraphicFramePr>
            <a:graphicFrameLocks noGrp="1"/>
          </p:cNvGraphicFramePr>
          <p:nvPr>
            <p:ph idx="1"/>
            <p:extLst>
              <p:ext uri="{D42A27DB-BD31-4B8C-83A1-F6EECF244321}">
                <p14:modId xmlns:p14="http://schemas.microsoft.com/office/powerpoint/2010/main" val="1159877302"/>
              </p:ext>
            </p:extLst>
          </p:nvPr>
        </p:nvGraphicFramePr>
        <p:xfrm>
          <a:off x="677690" y="1374976"/>
          <a:ext cx="8596312" cy="5222240"/>
        </p:xfrm>
        <a:graphic>
          <a:graphicData uri="http://schemas.openxmlformats.org/drawingml/2006/table">
            <a:tbl>
              <a:tblPr firstRow="1" bandRow="1">
                <a:tableStyleId>{5C22544A-7EE6-4342-B048-85BDC9FD1C3A}</a:tableStyleId>
              </a:tblPr>
              <a:tblGrid>
                <a:gridCol w="1975185">
                  <a:extLst>
                    <a:ext uri="{9D8B030D-6E8A-4147-A177-3AD203B41FA5}">
                      <a16:colId xmlns:a16="http://schemas.microsoft.com/office/drawing/2014/main" val="1394899489"/>
                    </a:ext>
                  </a:extLst>
                </a:gridCol>
                <a:gridCol w="6621127">
                  <a:extLst>
                    <a:ext uri="{9D8B030D-6E8A-4147-A177-3AD203B41FA5}">
                      <a16:colId xmlns:a16="http://schemas.microsoft.com/office/drawing/2014/main" val="382939864"/>
                    </a:ext>
                  </a:extLst>
                </a:gridCol>
              </a:tblGrid>
              <a:tr h="370840">
                <a:tc>
                  <a:txBody>
                    <a:bodyPr/>
                    <a:lstStyle/>
                    <a:p>
                      <a:r>
                        <a:rPr lang="en-US" dirty="0"/>
                        <a:t>Feature Name</a:t>
                      </a:r>
                      <a:endParaRPr lang="id-ID" dirty="0"/>
                    </a:p>
                  </a:txBody>
                  <a:tcPr/>
                </a:tc>
                <a:tc>
                  <a:txBody>
                    <a:bodyPr/>
                    <a:lstStyle/>
                    <a:p>
                      <a:r>
                        <a:rPr lang="en-US" dirty="0"/>
                        <a:t>Description / Detail</a:t>
                      </a:r>
                      <a:endParaRPr lang="id-ID" dirty="0"/>
                    </a:p>
                  </a:txBody>
                  <a:tcPr/>
                </a:tc>
                <a:extLst>
                  <a:ext uri="{0D108BD9-81ED-4DB2-BD59-A6C34878D82A}">
                    <a16:rowId xmlns:a16="http://schemas.microsoft.com/office/drawing/2014/main" val="3912857731"/>
                  </a:ext>
                </a:extLst>
              </a:tr>
              <a:tr h="370840">
                <a:tc>
                  <a:txBody>
                    <a:bodyPr/>
                    <a:lstStyle/>
                    <a:p>
                      <a:r>
                        <a:rPr lang="en-US" dirty="0"/>
                        <a:t>Beautiful UI</a:t>
                      </a:r>
                      <a:endParaRPr lang="id-ID" dirty="0"/>
                    </a:p>
                  </a:txBody>
                  <a:tcPr/>
                </a:tc>
                <a:tc>
                  <a:txBody>
                    <a:bodyPr/>
                    <a:lstStyle/>
                    <a:p>
                      <a:r>
                        <a:rPr lang="en-US" dirty="0"/>
                        <a:t>Android OS basic screen provides a beautiful and intuitive user interface</a:t>
                      </a:r>
                      <a:endParaRPr lang="id-ID" dirty="0"/>
                    </a:p>
                  </a:txBody>
                  <a:tcPr/>
                </a:tc>
                <a:extLst>
                  <a:ext uri="{0D108BD9-81ED-4DB2-BD59-A6C34878D82A}">
                    <a16:rowId xmlns:a16="http://schemas.microsoft.com/office/drawing/2014/main" val="3716894137"/>
                  </a:ext>
                </a:extLst>
              </a:tr>
              <a:tr h="370840">
                <a:tc>
                  <a:txBody>
                    <a:bodyPr/>
                    <a:lstStyle/>
                    <a:p>
                      <a:r>
                        <a:rPr lang="en-US" dirty="0"/>
                        <a:t>Connectivity</a:t>
                      </a:r>
                      <a:endParaRPr lang="id-ID" dirty="0"/>
                    </a:p>
                  </a:txBody>
                  <a:tcPr/>
                </a:tc>
                <a:tc>
                  <a:txBody>
                    <a:bodyPr/>
                    <a:lstStyle/>
                    <a:p>
                      <a:r>
                        <a:rPr lang="en-US" dirty="0"/>
                        <a:t>GSM/Edge, IDEN, CDMA, EV-DO, UMTS, Bluetooth, Wi-Fi, LTE, NFC, and </a:t>
                      </a:r>
                      <a:r>
                        <a:rPr lang="en-US" dirty="0" err="1"/>
                        <a:t>WiMax</a:t>
                      </a:r>
                      <a:endParaRPr lang="id-ID" dirty="0"/>
                    </a:p>
                  </a:txBody>
                  <a:tcPr/>
                </a:tc>
                <a:extLst>
                  <a:ext uri="{0D108BD9-81ED-4DB2-BD59-A6C34878D82A}">
                    <a16:rowId xmlns:a16="http://schemas.microsoft.com/office/drawing/2014/main" val="2811748684"/>
                  </a:ext>
                </a:extLst>
              </a:tr>
              <a:tr h="370840">
                <a:tc>
                  <a:txBody>
                    <a:bodyPr/>
                    <a:lstStyle/>
                    <a:p>
                      <a:r>
                        <a:rPr lang="en-US" dirty="0"/>
                        <a:t>Storage</a:t>
                      </a:r>
                      <a:endParaRPr lang="id-ID" dirty="0"/>
                    </a:p>
                  </a:txBody>
                  <a:tcPr/>
                </a:tc>
                <a:tc>
                  <a:txBody>
                    <a:bodyPr/>
                    <a:lstStyle/>
                    <a:p>
                      <a:r>
                        <a:rPr lang="en-US" dirty="0"/>
                        <a:t>SQLite, a lightweight relational database, is used for storage purpose</a:t>
                      </a:r>
                      <a:endParaRPr lang="id-ID" dirty="0"/>
                    </a:p>
                  </a:txBody>
                  <a:tcPr/>
                </a:tc>
                <a:extLst>
                  <a:ext uri="{0D108BD9-81ED-4DB2-BD59-A6C34878D82A}">
                    <a16:rowId xmlns:a16="http://schemas.microsoft.com/office/drawing/2014/main" val="1133819099"/>
                  </a:ext>
                </a:extLst>
              </a:tr>
              <a:tr h="370840">
                <a:tc>
                  <a:txBody>
                    <a:bodyPr/>
                    <a:lstStyle/>
                    <a:p>
                      <a:r>
                        <a:rPr lang="en-US" dirty="0"/>
                        <a:t>Media Support</a:t>
                      </a:r>
                      <a:endParaRPr lang="id-ID" dirty="0"/>
                    </a:p>
                  </a:txBody>
                  <a:tcPr/>
                </a:tc>
                <a:tc>
                  <a:txBody>
                    <a:bodyPr/>
                    <a:lstStyle/>
                    <a:p>
                      <a:r>
                        <a:rPr lang="en-US" dirty="0"/>
                        <a:t>H.263, H.264, MPEG-4 SP, AMR, AMR-WB, AAC, HE-AAC, AAC 5.1, MP3, MIDI, </a:t>
                      </a:r>
                      <a:r>
                        <a:rPr lang="en-US" dirty="0" err="1"/>
                        <a:t>Ogg</a:t>
                      </a:r>
                      <a:r>
                        <a:rPr lang="en-US" dirty="0"/>
                        <a:t> </a:t>
                      </a:r>
                      <a:r>
                        <a:rPr lang="en-US" dirty="0" err="1"/>
                        <a:t>Vorbis</a:t>
                      </a:r>
                      <a:r>
                        <a:rPr lang="en-US" dirty="0"/>
                        <a:t>, WAV, JPEG, PNG, GIF, and BMP</a:t>
                      </a:r>
                      <a:endParaRPr lang="id-ID" dirty="0"/>
                    </a:p>
                  </a:txBody>
                  <a:tcPr/>
                </a:tc>
                <a:extLst>
                  <a:ext uri="{0D108BD9-81ED-4DB2-BD59-A6C34878D82A}">
                    <a16:rowId xmlns:a16="http://schemas.microsoft.com/office/drawing/2014/main" val="251292554"/>
                  </a:ext>
                </a:extLst>
              </a:tr>
              <a:tr h="370840">
                <a:tc>
                  <a:txBody>
                    <a:bodyPr/>
                    <a:lstStyle/>
                    <a:p>
                      <a:r>
                        <a:rPr lang="en-US" dirty="0"/>
                        <a:t>Messaging</a:t>
                      </a:r>
                      <a:endParaRPr lang="id-ID" dirty="0"/>
                    </a:p>
                  </a:txBody>
                  <a:tcPr/>
                </a:tc>
                <a:tc>
                  <a:txBody>
                    <a:bodyPr/>
                    <a:lstStyle/>
                    <a:p>
                      <a:r>
                        <a:rPr lang="en-US" dirty="0"/>
                        <a:t>SMS and MMS</a:t>
                      </a:r>
                      <a:endParaRPr lang="id-ID" dirty="0"/>
                    </a:p>
                  </a:txBody>
                  <a:tcPr/>
                </a:tc>
                <a:extLst>
                  <a:ext uri="{0D108BD9-81ED-4DB2-BD59-A6C34878D82A}">
                    <a16:rowId xmlns:a16="http://schemas.microsoft.com/office/drawing/2014/main" val="856566990"/>
                  </a:ext>
                </a:extLst>
              </a:tr>
              <a:tr h="370840">
                <a:tc>
                  <a:txBody>
                    <a:bodyPr/>
                    <a:lstStyle/>
                    <a:p>
                      <a:r>
                        <a:rPr lang="en-US" dirty="0"/>
                        <a:t>Web Browser</a:t>
                      </a:r>
                      <a:endParaRPr lang="id-ID" dirty="0"/>
                    </a:p>
                  </a:txBody>
                  <a:tcPr/>
                </a:tc>
                <a:tc>
                  <a:txBody>
                    <a:bodyPr/>
                    <a:lstStyle/>
                    <a:p>
                      <a:r>
                        <a:rPr lang="en-US" dirty="0"/>
                        <a:t>Based on open source </a:t>
                      </a:r>
                      <a:r>
                        <a:rPr lang="en-US" dirty="0" err="1"/>
                        <a:t>WebKit</a:t>
                      </a:r>
                      <a:r>
                        <a:rPr lang="en-US" dirty="0"/>
                        <a:t> layout engine, coupled with Chrome’s V8 </a:t>
                      </a:r>
                      <a:r>
                        <a:rPr lang="en-US" dirty="0" err="1"/>
                        <a:t>Javascript</a:t>
                      </a:r>
                      <a:r>
                        <a:rPr lang="en-US" dirty="0"/>
                        <a:t> engine supporting HTML 5 and CSS3</a:t>
                      </a:r>
                      <a:endParaRPr lang="id-ID" dirty="0"/>
                    </a:p>
                  </a:txBody>
                  <a:tcPr/>
                </a:tc>
                <a:extLst>
                  <a:ext uri="{0D108BD9-81ED-4DB2-BD59-A6C34878D82A}">
                    <a16:rowId xmlns:a16="http://schemas.microsoft.com/office/drawing/2014/main" val="2214716144"/>
                  </a:ext>
                </a:extLst>
              </a:tr>
              <a:tr h="370840">
                <a:tc>
                  <a:txBody>
                    <a:bodyPr/>
                    <a:lstStyle/>
                    <a:p>
                      <a:r>
                        <a:rPr lang="en-US" dirty="0"/>
                        <a:t>Multi Touch</a:t>
                      </a:r>
                      <a:endParaRPr lang="id-ID" dirty="0"/>
                    </a:p>
                  </a:txBody>
                  <a:tcPr/>
                </a:tc>
                <a:tc>
                  <a:txBody>
                    <a:bodyPr/>
                    <a:lstStyle/>
                    <a:p>
                      <a:r>
                        <a:rPr lang="en-US" dirty="0"/>
                        <a:t>Android has native support for multi touch which was initially made available in handsets such as HTC hero</a:t>
                      </a:r>
                      <a:endParaRPr lang="id-ID" dirty="0"/>
                    </a:p>
                  </a:txBody>
                  <a:tcPr/>
                </a:tc>
                <a:extLst>
                  <a:ext uri="{0D108BD9-81ED-4DB2-BD59-A6C34878D82A}">
                    <a16:rowId xmlns:a16="http://schemas.microsoft.com/office/drawing/2014/main" val="4174588988"/>
                  </a:ext>
                </a:extLst>
              </a:tr>
              <a:tr h="370840">
                <a:tc>
                  <a:txBody>
                    <a:bodyPr/>
                    <a:lstStyle/>
                    <a:p>
                      <a:r>
                        <a:rPr lang="en-US" dirty="0"/>
                        <a:t>Multi Tasking</a:t>
                      </a:r>
                      <a:endParaRPr lang="id-ID" dirty="0"/>
                    </a:p>
                  </a:txBody>
                  <a:tcPr/>
                </a:tc>
                <a:tc>
                  <a:txBody>
                    <a:bodyPr/>
                    <a:lstStyle/>
                    <a:p>
                      <a:r>
                        <a:rPr lang="en-US" dirty="0"/>
                        <a:t>User can jump from one task to another and same time various application can run simultaneously</a:t>
                      </a:r>
                      <a:endParaRPr lang="id-ID" dirty="0"/>
                    </a:p>
                  </a:txBody>
                  <a:tcPr/>
                </a:tc>
                <a:extLst>
                  <a:ext uri="{0D108BD9-81ED-4DB2-BD59-A6C34878D82A}">
                    <a16:rowId xmlns:a16="http://schemas.microsoft.com/office/drawing/2014/main" val="102940061"/>
                  </a:ext>
                </a:extLst>
              </a:tr>
            </a:tbl>
          </a:graphicData>
        </a:graphic>
      </p:graphicFrame>
    </p:spTree>
    <p:extLst>
      <p:ext uri="{BB962C8B-B14F-4D97-AF65-F5344CB8AC3E}">
        <p14:creationId xmlns:p14="http://schemas.microsoft.com/office/powerpoint/2010/main" val="91975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CDF5-E671-4A65-B0DB-B6441EB1E4DC}"/>
              </a:ext>
            </a:extLst>
          </p:cNvPr>
          <p:cNvSpPr>
            <a:spLocks noGrp="1"/>
          </p:cNvSpPr>
          <p:nvPr>
            <p:ph type="title"/>
          </p:nvPr>
        </p:nvSpPr>
        <p:spPr/>
        <p:txBody>
          <a:bodyPr/>
          <a:lstStyle/>
          <a:p>
            <a:r>
              <a:rPr lang="en-US" dirty="0"/>
              <a:t>Android Features</a:t>
            </a:r>
            <a:endParaRPr lang="id-ID" dirty="0"/>
          </a:p>
        </p:txBody>
      </p:sp>
      <p:graphicFrame>
        <p:nvGraphicFramePr>
          <p:cNvPr id="4" name="Content Placeholder 3">
            <a:extLst>
              <a:ext uri="{FF2B5EF4-FFF2-40B4-BE49-F238E27FC236}">
                <a16:creationId xmlns:a16="http://schemas.microsoft.com/office/drawing/2014/main" id="{CD7D36C0-9D57-4A92-9962-B6875E5D068D}"/>
              </a:ext>
            </a:extLst>
          </p:cNvPr>
          <p:cNvGraphicFramePr>
            <a:graphicFrameLocks noGrp="1"/>
          </p:cNvGraphicFramePr>
          <p:nvPr>
            <p:ph idx="1"/>
            <p:extLst>
              <p:ext uri="{D42A27DB-BD31-4B8C-83A1-F6EECF244321}">
                <p14:modId xmlns:p14="http://schemas.microsoft.com/office/powerpoint/2010/main" val="1009563544"/>
              </p:ext>
            </p:extLst>
          </p:nvPr>
        </p:nvGraphicFramePr>
        <p:xfrm>
          <a:off x="677863" y="2160588"/>
          <a:ext cx="8596312" cy="3037840"/>
        </p:xfrm>
        <a:graphic>
          <a:graphicData uri="http://schemas.openxmlformats.org/drawingml/2006/table">
            <a:tbl>
              <a:tblPr firstRow="1" bandRow="1">
                <a:tableStyleId>{5C22544A-7EE6-4342-B048-85BDC9FD1C3A}</a:tableStyleId>
              </a:tblPr>
              <a:tblGrid>
                <a:gridCol w="2451703">
                  <a:extLst>
                    <a:ext uri="{9D8B030D-6E8A-4147-A177-3AD203B41FA5}">
                      <a16:colId xmlns:a16="http://schemas.microsoft.com/office/drawing/2014/main" val="3206340581"/>
                    </a:ext>
                  </a:extLst>
                </a:gridCol>
                <a:gridCol w="6144609">
                  <a:extLst>
                    <a:ext uri="{9D8B030D-6E8A-4147-A177-3AD203B41FA5}">
                      <a16:colId xmlns:a16="http://schemas.microsoft.com/office/drawing/2014/main" val="2204782763"/>
                    </a:ext>
                  </a:extLst>
                </a:gridCol>
              </a:tblGrid>
              <a:tr h="370840">
                <a:tc>
                  <a:txBody>
                    <a:bodyPr/>
                    <a:lstStyle/>
                    <a:p>
                      <a:r>
                        <a:rPr lang="en-US" dirty="0"/>
                        <a:t>Feature</a:t>
                      </a:r>
                      <a:endParaRPr lang="id-ID" dirty="0"/>
                    </a:p>
                  </a:txBody>
                  <a:tcPr/>
                </a:tc>
                <a:tc>
                  <a:txBody>
                    <a:bodyPr/>
                    <a:lstStyle/>
                    <a:p>
                      <a:r>
                        <a:rPr lang="en-US" dirty="0"/>
                        <a:t>Description / Detail</a:t>
                      </a:r>
                      <a:endParaRPr lang="id-ID" dirty="0"/>
                    </a:p>
                  </a:txBody>
                  <a:tcPr/>
                </a:tc>
                <a:extLst>
                  <a:ext uri="{0D108BD9-81ED-4DB2-BD59-A6C34878D82A}">
                    <a16:rowId xmlns:a16="http://schemas.microsoft.com/office/drawing/2014/main" val="622024752"/>
                  </a:ext>
                </a:extLst>
              </a:tr>
              <a:tr h="370840">
                <a:tc>
                  <a:txBody>
                    <a:bodyPr/>
                    <a:lstStyle/>
                    <a:p>
                      <a:r>
                        <a:rPr lang="en-US" dirty="0"/>
                        <a:t>Resizable Widgets</a:t>
                      </a:r>
                      <a:endParaRPr lang="id-ID" dirty="0"/>
                    </a:p>
                  </a:txBody>
                  <a:tcPr/>
                </a:tc>
                <a:tc>
                  <a:txBody>
                    <a:bodyPr/>
                    <a:lstStyle/>
                    <a:p>
                      <a:r>
                        <a:rPr lang="en-US" dirty="0"/>
                        <a:t>Widgets are resizable whether to expand or shrink</a:t>
                      </a:r>
                      <a:endParaRPr lang="id-ID" dirty="0"/>
                    </a:p>
                  </a:txBody>
                  <a:tcPr/>
                </a:tc>
                <a:extLst>
                  <a:ext uri="{0D108BD9-81ED-4DB2-BD59-A6C34878D82A}">
                    <a16:rowId xmlns:a16="http://schemas.microsoft.com/office/drawing/2014/main" val="2944300127"/>
                  </a:ext>
                </a:extLst>
              </a:tr>
              <a:tr h="370840">
                <a:tc>
                  <a:txBody>
                    <a:bodyPr/>
                    <a:lstStyle/>
                    <a:p>
                      <a:r>
                        <a:rPr lang="en-US" dirty="0"/>
                        <a:t>Multi Language</a:t>
                      </a:r>
                      <a:endParaRPr lang="id-ID" dirty="0"/>
                    </a:p>
                  </a:txBody>
                  <a:tcPr/>
                </a:tc>
                <a:tc>
                  <a:txBody>
                    <a:bodyPr/>
                    <a:lstStyle/>
                    <a:p>
                      <a:r>
                        <a:rPr lang="en-US" dirty="0"/>
                        <a:t>Support single direction and bi-directional text</a:t>
                      </a:r>
                      <a:endParaRPr lang="id-ID" dirty="0"/>
                    </a:p>
                  </a:txBody>
                  <a:tcPr/>
                </a:tc>
                <a:extLst>
                  <a:ext uri="{0D108BD9-81ED-4DB2-BD59-A6C34878D82A}">
                    <a16:rowId xmlns:a16="http://schemas.microsoft.com/office/drawing/2014/main" val="3612456914"/>
                  </a:ext>
                </a:extLst>
              </a:tr>
              <a:tr h="370840">
                <a:tc>
                  <a:txBody>
                    <a:bodyPr/>
                    <a:lstStyle/>
                    <a:p>
                      <a:r>
                        <a:rPr lang="en-US" dirty="0"/>
                        <a:t>GCM</a:t>
                      </a:r>
                      <a:endParaRPr lang="id-ID" dirty="0"/>
                    </a:p>
                  </a:txBody>
                  <a:tcPr/>
                </a:tc>
                <a:tc>
                  <a:txBody>
                    <a:bodyPr/>
                    <a:lstStyle/>
                    <a:p>
                      <a:r>
                        <a:rPr lang="en-US" dirty="0"/>
                        <a:t>Google Cloud Messaging is a service that let developers send short message data to their users on android </a:t>
                      </a:r>
                      <a:r>
                        <a:rPr lang="en-US" dirty="0" err="1"/>
                        <a:t>android</a:t>
                      </a:r>
                      <a:r>
                        <a:rPr lang="en-US" dirty="0"/>
                        <a:t> devices, without needing a proprietary sync solution </a:t>
                      </a:r>
                      <a:endParaRPr lang="id-ID" dirty="0"/>
                    </a:p>
                  </a:txBody>
                  <a:tcPr/>
                </a:tc>
                <a:extLst>
                  <a:ext uri="{0D108BD9-81ED-4DB2-BD59-A6C34878D82A}">
                    <a16:rowId xmlns:a16="http://schemas.microsoft.com/office/drawing/2014/main" val="2380673267"/>
                  </a:ext>
                </a:extLst>
              </a:tr>
              <a:tr h="370840">
                <a:tc>
                  <a:txBody>
                    <a:bodyPr/>
                    <a:lstStyle/>
                    <a:p>
                      <a:r>
                        <a:rPr lang="en-US" dirty="0"/>
                        <a:t>Wi-Fi Direct</a:t>
                      </a:r>
                      <a:endParaRPr lang="id-ID" dirty="0"/>
                    </a:p>
                  </a:txBody>
                  <a:tcPr/>
                </a:tc>
                <a:tc>
                  <a:txBody>
                    <a:bodyPr/>
                    <a:lstStyle/>
                    <a:p>
                      <a:r>
                        <a:rPr lang="en-US" dirty="0"/>
                        <a:t>A technology that let apps discover and pair directly</a:t>
                      </a:r>
                      <a:endParaRPr lang="id-ID" dirty="0"/>
                    </a:p>
                  </a:txBody>
                  <a:tcPr/>
                </a:tc>
                <a:extLst>
                  <a:ext uri="{0D108BD9-81ED-4DB2-BD59-A6C34878D82A}">
                    <a16:rowId xmlns:a16="http://schemas.microsoft.com/office/drawing/2014/main" val="290258831"/>
                  </a:ext>
                </a:extLst>
              </a:tr>
              <a:tr h="370840">
                <a:tc>
                  <a:txBody>
                    <a:bodyPr/>
                    <a:lstStyle/>
                    <a:p>
                      <a:r>
                        <a:rPr lang="en-US" dirty="0"/>
                        <a:t>Android Beam</a:t>
                      </a:r>
                      <a:endParaRPr lang="id-ID" dirty="0"/>
                    </a:p>
                  </a:txBody>
                  <a:tcPr/>
                </a:tc>
                <a:tc>
                  <a:txBody>
                    <a:bodyPr/>
                    <a:lstStyle/>
                    <a:p>
                      <a:r>
                        <a:rPr lang="en-US" dirty="0"/>
                        <a:t>A popular NFC based technology that let users instantly share just by touching two NFC enabled phones together</a:t>
                      </a:r>
                      <a:endParaRPr lang="id-ID" dirty="0"/>
                    </a:p>
                  </a:txBody>
                  <a:tcPr/>
                </a:tc>
                <a:extLst>
                  <a:ext uri="{0D108BD9-81ED-4DB2-BD59-A6C34878D82A}">
                    <a16:rowId xmlns:a16="http://schemas.microsoft.com/office/drawing/2014/main" val="1783551255"/>
                  </a:ext>
                </a:extLst>
              </a:tr>
            </a:tbl>
          </a:graphicData>
        </a:graphic>
      </p:graphicFrame>
    </p:spTree>
    <p:extLst>
      <p:ext uri="{BB962C8B-B14F-4D97-AF65-F5344CB8AC3E}">
        <p14:creationId xmlns:p14="http://schemas.microsoft.com/office/powerpoint/2010/main" val="309129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173C-ED22-4872-B1E3-DB067E9955FA}"/>
              </a:ext>
            </a:extLst>
          </p:cNvPr>
          <p:cNvSpPr>
            <a:spLocks noGrp="1"/>
          </p:cNvSpPr>
          <p:nvPr>
            <p:ph type="title"/>
          </p:nvPr>
        </p:nvSpPr>
        <p:spPr/>
        <p:txBody>
          <a:bodyPr/>
          <a:lstStyle/>
          <a:p>
            <a:r>
              <a:rPr lang="en-US" dirty="0"/>
              <a:t>Android Version History</a:t>
            </a:r>
            <a:endParaRPr lang="id-ID" dirty="0"/>
          </a:p>
        </p:txBody>
      </p:sp>
      <p:graphicFrame>
        <p:nvGraphicFramePr>
          <p:cNvPr id="4" name="Content Placeholder 3">
            <a:extLst>
              <a:ext uri="{FF2B5EF4-FFF2-40B4-BE49-F238E27FC236}">
                <a16:creationId xmlns:a16="http://schemas.microsoft.com/office/drawing/2014/main" id="{B9462DCF-DD88-4607-BE28-E5A29085B469}"/>
              </a:ext>
            </a:extLst>
          </p:cNvPr>
          <p:cNvGraphicFramePr>
            <a:graphicFrameLocks noGrp="1"/>
          </p:cNvGraphicFramePr>
          <p:nvPr>
            <p:ph idx="1"/>
            <p:extLst>
              <p:ext uri="{D42A27DB-BD31-4B8C-83A1-F6EECF244321}">
                <p14:modId xmlns:p14="http://schemas.microsoft.com/office/powerpoint/2010/main" val="3154310799"/>
              </p:ext>
            </p:extLst>
          </p:nvPr>
        </p:nvGraphicFramePr>
        <p:xfrm>
          <a:off x="677863" y="2160588"/>
          <a:ext cx="8596312" cy="434848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1019552184"/>
                    </a:ext>
                  </a:extLst>
                </a:gridCol>
                <a:gridCol w="2149078">
                  <a:extLst>
                    <a:ext uri="{9D8B030D-6E8A-4147-A177-3AD203B41FA5}">
                      <a16:colId xmlns:a16="http://schemas.microsoft.com/office/drawing/2014/main" val="464673480"/>
                    </a:ext>
                  </a:extLst>
                </a:gridCol>
                <a:gridCol w="2149078">
                  <a:extLst>
                    <a:ext uri="{9D8B030D-6E8A-4147-A177-3AD203B41FA5}">
                      <a16:colId xmlns:a16="http://schemas.microsoft.com/office/drawing/2014/main" val="3992407998"/>
                    </a:ext>
                  </a:extLst>
                </a:gridCol>
                <a:gridCol w="2149078">
                  <a:extLst>
                    <a:ext uri="{9D8B030D-6E8A-4147-A177-3AD203B41FA5}">
                      <a16:colId xmlns:a16="http://schemas.microsoft.com/office/drawing/2014/main" val="743595740"/>
                    </a:ext>
                  </a:extLst>
                </a:gridCol>
              </a:tblGrid>
              <a:tr h="370840">
                <a:tc>
                  <a:txBody>
                    <a:bodyPr/>
                    <a:lstStyle/>
                    <a:p>
                      <a:r>
                        <a:rPr lang="en-US" dirty="0"/>
                        <a:t>Code Name</a:t>
                      </a:r>
                      <a:endParaRPr lang="id-ID" dirty="0"/>
                    </a:p>
                  </a:txBody>
                  <a:tcPr/>
                </a:tc>
                <a:tc>
                  <a:txBody>
                    <a:bodyPr/>
                    <a:lstStyle/>
                    <a:p>
                      <a:r>
                        <a:rPr lang="en-US" dirty="0"/>
                        <a:t>Version Number </a:t>
                      </a:r>
                      <a:endParaRPr lang="id-ID" dirty="0"/>
                    </a:p>
                  </a:txBody>
                  <a:tcPr/>
                </a:tc>
                <a:tc>
                  <a:txBody>
                    <a:bodyPr/>
                    <a:lstStyle/>
                    <a:p>
                      <a:r>
                        <a:rPr lang="en-US" dirty="0"/>
                        <a:t>Release Date</a:t>
                      </a:r>
                      <a:endParaRPr lang="id-ID" dirty="0"/>
                    </a:p>
                  </a:txBody>
                  <a:tcPr/>
                </a:tc>
                <a:tc>
                  <a:txBody>
                    <a:bodyPr/>
                    <a:lstStyle/>
                    <a:p>
                      <a:r>
                        <a:rPr lang="en-US" dirty="0"/>
                        <a:t>API Level</a:t>
                      </a:r>
                      <a:endParaRPr lang="id-ID" dirty="0"/>
                    </a:p>
                  </a:txBody>
                  <a:tcPr/>
                </a:tc>
                <a:extLst>
                  <a:ext uri="{0D108BD9-81ED-4DB2-BD59-A6C34878D82A}">
                    <a16:rowId xmlns:a16="http://schemas.microsoft.com/office/drawing/2014/main" val="3244520113"/>
                  </a:ext>
                </a:extLst>
              </a:tr>
              <a:tr h="370840">
                <a:tc>
                  <a:txBody>
                    <a:bodyPr/>
                    <a:lstStyle/>
                    <a:p>
                      <a:r>
                        <a:rPr lang="en-US" dirty="0"/>
                        <a:t>(no code name)</a:t>
                      </a:r>
                      <a:endParaRPr lang="id-ID" dirty="0"/>
                    </a:p>
                  </a:txBody>
                  <a:tcPr/>
                </a:tc>
                <a:tc>
                  <a:txBody>
                    <a:bodyPr/>
                    <a:lstStyle/>
                    <a:p>
                      <a:r>
                        <a:rPr lang="en-US" dirty="0"/>
                        <a:t>1.0</a:t>
                      </a:r>
                      <a:endParaRPr lang="id-ID" dirty="0"/>
                    </a:p>
                  </a:txBody>
                  <a:tcPr/>
                </a:tc>
                <a:tc>
                  <a:txBody>
                    <a:bodyPr/>
                    <a:lstStyle/>
                    <a:p>
                      <a:r>
                        <a:rPr lang="en-US" dirty="0"/>
                        <a:t>September,2008</a:t>
                      </a:r>
                      <a:endParaRPr lang="id-ID" dirty="0"/>
                    </a:p>
                  </a:txBody>
                  <a:tcPr/>
                </a:tc>
                <a:tc>
                  <a:txBody>
                    <a:bodyPr/>
                    <a:lstStyle/>
                    <a:p>
                      <a:r>
                        <a:rPr lang="en-US" dirty="0"/>
                        <a:t>1</a:t>
                      </a:r>
                      <a:endParaRPr lang="id-ID" dirty="0"/>
                    </a:p>
                  </a:txBody>
                  <a:tcPr/>
                </a:tc>
                <a:extLst>
                  <a:ext uri="{0D108BD9-81ED-4DB2-BD59-A6C34878D82A}">
                    <a16:rowId xmlns:a16="http://schemas.microsoft.com/office/drawing/2014/main" val="3218819606"/>
                  </a:ext>
                </a:extLst>
              </a:tr>
              <a:tr h="370840">
                <a:tc>
                  <a:txBody>
                    <a:bodyPr/>
                    <a:lstStyle/>
                    <a:p>
                      <a:r>
                        <a:rPr lang="en-US" dirty="0"/>
                        <a:t>Pettit Four</a:t>
                      </a:r>
                      <a:endParaRPr lang="id-ID" dirty="0"/>
                    </a:p>
                  </a:txBody>
                  <a:tcPr/>
                </a:tc>
                <a:tc>
                  <a:txBody>
                    <a:bodyPr/>
                    <a:lstStyle/>
                    <a:p>
                      <a:r>
                        <a:rPr lang="en-US" dirty="0"/>
                        <a:t>1.1</a:t>
                      </a:r>
                      <a:endParaRPr lang="id-ID" dirty="0"/>
                    </a:p>
                  </a:txBody>
                  <a:tcPr/>
                </a:tc>
                <a:tc>
                  <a:txBody>
                    <a:bodyPr/>
                    <a:lstStyle/>
                    <a:p>
                      <a:r>
                        <a:rPr lang="en-US" dirty="0"/>
                        <a:t>February, 2009</a:t>
                      </a:r>
                      <a:endParaRPr lang="id-ID" dirty="0"/>
                    </a:p>
                  </a:txBody>
                  <a:tcPr/>
                </a:tc>
                <a:tc>
                  <a:txBody>
                    <a:bodyPr/>
                    <a:lstStyle/>
                    <a:p>
                      <a:r>
                        <a:rPr lang="en-US" dirty="0"/>
                        <a:t>2</a:t>
                      </a:r>
                      <a:endParaRPr lang="id-ID" dirty="0"/>
                    </a:p>
                  </a:txBody>
                  <a:tcPr/>
                </a:tc>
                <a:extLst>
                  <a:ext uri="{0D108BD9-81ED-4DB2-BD59-A6C34878D82A}">
                    <a16:rowId xmlns:a16="http://schemas.microsoft.com/office/drawing/2014/main" val="3405092705"/>
                  </a:ext>
                </a:extLst>
              </a:tr>
              <a:tr h="370840">
                <a:tc>
                  <a:txBody>
                    <a:bodyPr/>
                    <a:lstStyle/>
                    <a:p>
                      <a:r>
                        <a:rPr lang="en-US" dirty="0"/>
                        <a:t>Cupcake</a:t>
                      </a:r>
                      <a:endParaRPr lang="id-ID" dirty="0"/>
                    </a:p>
                  </a:txBody>
                  <a:tcPr/>
                </a:tc>
                <a:tc>
                  <a:txBody>
                    <a:bodyPr/>
                    <a:lstStyle/>
                    <a:p>
                      <a:r>
                        <a:rPr lang="en-US" dirty="0"/>
                        <a:t>1.5</a:t>
                      </a:r>
                      <a:endParaRPr lang="id-ID" dirty="0"/>
                    </a:p>
                  </a:txBody>
                  <a:tcPr/>
                </a:tc>
                <a:tc>
                  <a:txBody>
                    <a:bodyPr/>
                    <a:lstStyle/>
                    <a:p>
                      <a:r>
                        <a:rPr lang="en-US" dirty="0"/>
                        <a:t>April, 2009</a:t>
                      </a:r>
                      <a:endParaRPr lang="id-ID" dirty="0"/>
                    </a:p>
                  </a:txBody>
                  <a:tcPr/>
                </a:tc>
                <a:tc>
                  <a:txBody>
                    <a:bodyPr/>
                    <a:lstStyle/>
                    <a:p>
                      <a:r>
                        <a:rPr lang="en-US" dirty="0"/>
                        <a:t>3</a:t>
                      </a:r>
                      <a:endParaRPr lang="id-ID" dirty="0"/>
                    </a:p>
                  </a:txBody>
                  <a:tcPr/>
                </a:tc>
                <a:extLst>
                  <a:ext uri="{0D108BD9-81ED-4DB2-BD59-A6C34878D82A}">
                    <a16:rowId xmlns:a16="http://schemas.microsoft.com/office/drawing/2014/main" val="1093319232"/>
                  </a:ext>
                </a:extLst>
              </a:tr>
              <a:tr h="370840">
                <a:tc>
                  <a:txBody>
                    <a:bodyPr/>
                    <a:lstStyle/>
                    <a:p>
                      <a:r>
                        <a:rPr lang="en-US" dirty="0"/>
                        <a:t>Donut</a:t>
                      </a:r>
                      <a:endParaRPr lang="id-ID" dirty="0"/>
                    </a:p>
                  </a:txBody>
                  <a:tcPr/>
                </a:tc>
                <a:tc>
                  <a:txBody>
                    <a:bodyPr/>
                    <a:lstStyle/>
                    <a:p>
                      <a:r>
                        <a:rPr lang="en-US" dirty="0"/>
                        <a:t>1.6</a:t>
                      </a:r>
                      <a:endParaRPr lang="id-ID" dirty="0"/>
                    </a:p>
                  </a:txBody>
                  <a:tcPr/>
                </a:tc>
                <a:tc>
                  <a:txBody>
                    <a:bodyPr/>
                    <a:lstStyle/>
                    <a:p>
                      <a:r>
                        <a:rPr lang="en-US" dirty="0"/>
                        <a:t>September, 2009</a:t>
                      </a:r>
                      <a:endParaRPr lang="id-ID" dirty="0"/>
                    </a:p>
                  </a:txBody>
                  <a:tcPr/>
                </a:tc>
                <a:tc>
                  <a:txBody>
                    <a:bodyPr/>
                    <a:lstStyle/>
                    <a:p>
                      <a:r>
                        <a:rPr lang="en-US" dirty="0"/>
                        <a:t>4</a:t>
                      </a:r>
                      <a:endParaRPr lang="id-ID" dirty="0"/>
                    </a:p>
                  </a:txBody>
                  <a:tcPr/>
                </a:tc>
                <a:extLst>
                  <a:ext uri="{0D108BD9-81ED-4DB2-BD59-A6C34878D82A}">
                    <a16:rowId xmlns:a16="http://schemas.microsoft.com/office/drawing/2014/main" val="3527907081"/>
                  </a:ext>
                </a:extLst>
              </a:tr>
              <a:tr h="370840">
                <a:tc>
                  <a:txBody>
                    <a:bodyPr/>
                    <a:lstStyle/>
                    <a:p>
                      <a:r>
                        <a:rPr lang="en-US" dirty="0"/>
                        <a:t>Éclair</a:t>
                      </a:r>
                      <a:endParaRPr lang="id-ID" dirty="0"/>
                    </a:p>
                  </a:txBody>
                  <a:tcPr/>
                </a:tc>
                <a:tc>
                  <a:txBody>
                    <a:bodyPr/>
                    <a:lstStyle/>
                    <a:p>
                      <a:r>
                        <a:rPr lang="en-US" dirty="0"/>
                        <a:t>2.0-2.1</a:t>
                      </a:r>
                      <a:endParaRPr lang="id-ID" dirty="0"/>
                    </a:p>
                  </a:txBody>
                  <a:tcPr/>
                </a:tc>
                <a:tc>
                  <a:txBody>
                    <a:bodyPr/>
                    <a:lstStyle/>
                    <a:p>
                      <a:r>
                        <a:rPr lang="en-US" dirty="0"/>
                        <a:t>October 2009</a:t>
                      </a:r>
                      <a:endParaRPr lang="id-ID" dirty="0"/>
                    </a:p>
                  </a:txBody>
                  <a:tcPr/>
                </a:tc>
                <a:tc>
                  <a:txBody>
                    <a:bodyPr/>
                    <a:lstStyle/>
                    <a:p>
                      <a:r>
                        <a:rPr lang="en-US" dirty="0"/>
                        <a:t>5-7</a:t>
                      </a:r>
                      <a:endParaRPr lang="id-ID" dirty="0"/>
                    </a:p>
                  </a:txBody>
                  <a:tcPr/>
                </a:tc>
                <a:extLst>
                  <a:ext uri="{0D108BD9-81ED-4DB2-BD59-A6C34878D82A}">
                    <a16:rowId xmlns:a16="http://schemas.microsoft.com/office/drawing/2014/main" val="1065607852"/>
                  </a:ext>
                </a:extLst>
              </a:tr>
              <a:tr h="370840">
                <a:tc>
                  <a:txBody>
                    <a:bodyPr/>
                    <a:lstStyle/>
                    <a:p>
                      <a:r>
                        <a:rPr lang="en-US" dirty="0"/>
                        <a:t>Froyo</a:t>
                      </a:r>
                      <a:endParaRPr lang="id-ID" dirty="0"/>
                    </a:p>
                  </a:txBody>
                  <a:tcPr/>
                </a:tc>
                <a:tc>
                  <a:txBody>
                    <a:bodyPr/>
                    <a:lstStyle/>
                    <a:p>
                      <a:r>
                        <a:rPr lang="en-US" dirty="0"/>
                        <a:t>2.2-2.2.3</a:t>
                      </a:r>
                      <a:endParaRPr lang="id-ID" dirty="0"/>
                    </a:p>
                  </a:txBody>
                  <a:tcPr/>
                </a:tc>
                <a:tc>
                  <a:txBody>
                    <a:bodyPr/>
                    <a:lstStyle/>
                    <a:p>
                      <a:r>
                        <a:rPr lang="en-US" dirty="0"/>
                        <a:t>May, 2010</a:t>
                      </a:r>
                      <a:endParaRPr lang="id-ID" dirty="0"/>
                    </a:p>
                  </a:txBody>
                  <a:tcPr/>
                </a:tc>
                <a:tc>
                  <a:txBody>
                    <a:bodyPr/>
                    <a:lstStyle/>
                    <a:p>
                      <a:r>
                        <a:rPr lang="en-US" dirty="0"/>
                        <a:t>8</a:t>
                      </a:r>
                      <a:endParaRPr lang="id-ID" dirty="0"/>
                    </a:p>
                  </a:txBody>
                  <a:tcPr/>
                </a:tc>
                <a:extLst>
                  <a:ext uri="{0D108BD9-81ED-4DB2-BD59-A6C34878D82A}">
                    <a16:rowId xmlns:a16="http://schemas.microsoft.com/office/drawing/2014/main" val="2871420086"/>
                  </a:ext>
                </a:extLst>
              </a:tr>
              <a:tr h="370840">
                <a:tc>
                  <a:txBody>
                    <a:bodyPr/>
                    <a:lstStyle/>
                    <a:p>
                      <a:r>
                        <a:rPr lang="en-US" dirty="0"/>
                        <a:t>Gingerbread</a:t>
                      </a:r>
                      <a:endParaRPr lang="id-ID" dirty="0"/>
                    </a:p>
                  </a:txBody>
                  <a:tcPr/>
                </a:tc>
                <a:tc>
                  <a:txBody>
                    <a:bodyPr/>
                    <a:lstStyle/>
                    <a:p>
                      <a:r>
                        <a:rPr lang="en-US" dirty="0"/>
                        <a:t>2.3-2.3.7</a:t>
                      </a:r>
                      <a:endParaRPr lang="id-ID" dirty="0"/>
                    </a:p>
                  </a:txBody>
                  <a:tcPr/>
                </a:tc>
                <a:tc>
                  <a:txBody>
                    <a:bodyPr/>
                    <a:lstStyle/>
                    <a:p>
                      <a:r>
                        <a:rPr lang="en-US" dirty="0"/>
                        <a:t>December, 2010</a:t>
                      </a:r>
                      <a:endParaRPr lang="id-ID" dirty="0"/>
                    </a:p>
                  </a:txBody>
                  <a:tcPr/>
                </a:tc>
                <a:tc>
                  <a:txBody>
                    <a:bodyPr/>
                    <a:lstStyle/>
                    <a:p>
                      <a:r>
                        <a:rPr lang="en-US" dirty="0"/>
                        <a:t>9-10</a:t>
                      </a:r>
                      <a:endParaRPr lang="id-ID" dirty="0"/>
                    </a:p>
                  </a:txBody>
                  <a:tcPr/>
                </a:tc>
                <a:extLst>
                  <a:ext uri="{0D108BD9-81ED-4DB2-BD59-A6C34878D82A}">
                    <a16:rowId xmlns:a16="http://schemas.microsoft.com/office/drawing/2014/main" val="1189007863"/>
                  </a:ext>
                </a:extLst>
              </a:tr>
              <a:tr h="370840">
                <a:tc>
                  <a:txBody>
                    <a:bodyPr/>
                    <a:lstStyle/>
                    <a:p>
                      <a:r>
                        <a:rPr lang="en-US" dirty="0"/>
                        <a:t>Honeycomb</a:t>
                      </a:r>
                      <a:endParaRPr lang="id-ID" dirty="0"/>
                    </a:p>
                  </a:txBody>
                  <a:tcPr/>
                </a:tc>
                <a:tc>
                  <a:txBody>
                    <a:bodyPr/>
                    <a:lstStyle/>
                    <a:p>
                      <a:r>
                        <a:rPr lang="en-US" dirty="0"/>
                        <a:t>3.0-3.2.6</a:t>
                      </a:r>
                      <a:endParaRPr lang="id-ID" dirty="0"/>
                    </a:p>
                  </a:txBody>
                  <a:tcPr/>
                </a:tc>
                <a:tc>
                  <a:txBody>
                    <a:bodyPr/>
                    <a:lstStyle/>
                    <a:p>
                      <a:r>
                        <a:rPr lang="en-US" dirty="0"/>
                        <a:t>February, 2011</a:t>
                      </a:r>
                      <a:endParaRPr lang="id-ID" dirty="0"/>
                    </a:p>
                  </a:txBody>
                  <a:tcPr/>
                </a:tc>
                <a:tc>
                  <a:txBody>
                    <a:bodyPr/>
                    <a:lstStyle/>
                    <a:p>
                      <a:r>
                        <a:rPr lang="en-US" dirty="0"/>
                        <a:t>11-13</a:t>
                      </a:r>
                      <a:endParaRPr lang="id-ID" dirty="0"/>
                    </a:p>
                  </a:txBody>
                  <a:tcPr/>
                </a:tc>
                <a:extLst>
                  <a:ext uri="{0D108BD9-81ED-4DB2-BD59-A6C34878D82A}">
                    <a16:rowId xmlns:a16="http://schemas.microsoft.com/office/drawing/2014/main" val="2063802283"/>
                  </a:ext>
                </a:extLst>
              </a:tr>
              <a:tr h="370840">
                <a:tc>
                  <a:txBody>
                    <a:bodyPr/>
                    <a:lstStyle/>
                    <a:p>
                      <a:r>
                        <a:rPr lang="en-US" dirty="0"/>
                        <a:t>Ice Cream Sandwich</a:t>
                      </a:r>
                      <a:endParaRPr lang="id-ID" dirty="0"/>
                    </a:p>
                  </a:txBody>
                  <a:tcPr/>
                </a:tc>
                <a:tc>
                  <a:txBody>
                    <a:bodyPr/>
                    <a:lstStyle/>
                    <a:p>
                      <a:r>
                        <a:rPr lang="en-US" dirty="0"/>
                        <a:t>4.0-4.0.4</a:t>
                      </a:r>
                      <a:endParaRPr lang="id-ID" dirty="0"/>
                    </a:p>
                  </a:txBody>
                  <a:tcPr/>
                </a:tc>
                <a:tc>
                  <a:txBody>
                    <a:bodyPr/>
                    <a:lstStyle/>
                    <a:p>
                      <a:r>
                        <a:rPr lang="en-US" dirty="0"/>
                        <a:t>October, 2011</a:t>
                      </a:r>
                      <a:endParaRPr lang="id-ID" dirty="0"/>
                    </a:p>
                  </a:txBody>
                  <a:tcPr/>
                </a:tc>
                <a:tc>
                  <a:txBody>
                    <a:bodyPr/>
                    <a:lstStyle/>
                    <a:p>
                      <a:r>
                        <a:rPr lang="en-US" dirty="0"/>
                        <a:t>14-15</a:t>
                      </a:r>
                      <a:endParaRPr lang="id-ID" dirty="0"/>
                    </a:p>
                  </a:txBody>
                  <a:tcPr/>
                </a:tc>
                <a:extLst>
                  <a:ext uri="{0D108BD9-81ED-4DB2-BD59-A6C34878D82A}">
                    <a16:rowId xmlns:a16="http://schemas.microsoft.com/office/drawing/2014/main" val="4020777928"/>
                  </a:ext>
                </a:extLst>
              </a:tr>
              <a:tr h="370840">
                <a:tc>
                  <a:txBody>
                    <a:bodyPr/>
                    <a:lstStyle/>
                    <a:p>
                      <a:r>
                        <a:rPr lang="en-US" dirty="0"/>
                        <a:t>Jelly Bean</a:t>
                      </a:r>
                      <a:endParaRPr lang="id-ID" dirty="0"/>
                    </a:p>
                  </a:txBody>
                  <a:tcPr/>
                </a:tc>
                <a:tc>
                  <a:txBody>
                    <a:bodyPr/>
                    <a:lstStyle/>
                    <a:p>
                      <a:r>
                        <a:rPr lang="en-US" dirty="0"/>
                        <a:t>4.1-4.3.1</a:t>
                      </a:r>
                      <a:endParaRPr lang="id-ID" dirty="0"/>
                    </a:p>
                  </a:txBody>
                  <a:tcPr/>
                </a:tc>
                <a:tc>
                  <a:txBody>
                    <a:bodyPr/>
                    <a:lstStyle/>
                    <a:p>
                      <a:r>
                        <a:rPr lang="en-US" dirty="0"/>
                        <a:t>July, 2012</a:t>
                      </a:r>
                      <a:endParaRPr lang="id-ID" dirty="0"/>
                    </a:p>
                  </a:txBody>
                  <a:tcPr/>
                </a:tc>
                <a:tc>
                  <a:txBody>
                    <a:bodyPr/>
                    <a:lstStyle/>
                    <a:p>
                      <a:r>
                        <a:rPr lang="en-US" dirty="0"/>
                        <a:t>16-18</a:t>
                      </a:r>
                      <a:endParaRPr lang="id-ID" dirty="0"/>
                    </a:p>
                  </a:txBody>
                  <a:tcPr/>
                </a:tc>
                <a:extLst>
                  <a:ext uri="{0D108BD9-81ED-4DB2-BD59-A6C34878D82A}">
                    <a16:rowId xmlns:a16="http://schemas.microsoft.com/office/drawing/2014/main" val="603747874"/>
                  </a:ext>
                </a:extLst>
              </a:tr>
            </a:tbl>
          </a:graphicData>
        </a:graphic>
      </p:graphicFrame>
    </p:spTree>
    <p:extLst>
      <p:ext uri="{BB962C8B-B14F-4D97-AF65-F5344CB8AC3E}">
        <p14:creationId xmlns:p14="http://schemas.microsoft.com/office/powerpoint/2010/main" val="292141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7440-35B1-46FA-9039-F74DC00BDCAB}"/>
              </a:ext>
            </a:extLst>
          </p:cNvPr>
          <p:cNvSpPr>
            <a:spLocks noGrp="1"/>
          </p:cNvSpPr>
          <p:nvPr>
            <p:ph type="title"/>
          </p:nvPr>
        </p:nvSpPr>
        <p:spPr/>
        <p:txBody>
          <a:bodyPr/>
          <a:lstStyle/>
          <a:p>
            <a:r>
              <a:rPr lang="en-US" dirty="0"/>
              <a:t>Android Version History</a:t>
            </a:r>
            <a:endParaRPr lang="id-ID" dirty="0"/>
          </a:p>
        </p:txBody>
      </p:sp>
      <p:graphicFrame>
        <p:nvGraphicFramePr>
          <p:cNvPr id="4" name="Content Placeholder 3">
            <a:extLst>
              <a:ext uri="{FF2B5EF4-FFF2-40B4-BE49-F238E27FC236}">
                <a16:creationId xmlns:a16="http://schemas.microsoft.com/office/drawing/2014/main" id="{73CD41A8-623D-4C49-B8C0-41F0A5C1DD2F}"/>
              </a:ext>
            </a:extLst>
          </p:cNvPr>
          <p:cNvGraphicFramePr>
            <a:graphicFrameLocks noGrp="1"/>
          </p:cNvGraphicFramePr>
          <p:nvPr>
            <p:ph idx="1"/>
            <p:extLst>
              <p:ext uri="{D42A27DB-BD31-4B8C-83A1-F6EECF244321}">
                <p14:modId xmlns:p14="http://schemas.microsoft.com/office/powerpoint/2010/main" val="307972612"/>
              </p:ext>
            </p:extLst>
          </p:nvPr>
        </p:nvGraphicFramePr>
        <p:xfrm>
          <a:off x="677863" y="2160588"/>
          <a:ext cx="8596312" cy="185420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2735580393"/>
                    </a:ext>
                  </a:extLst>
                </a:gridCol>
                <a:gridCol w="2149078">
                  <a:extLst>
                    <a:ext uri="{9D8B030D-6E8A-4147-A177-3AD203B41FA5}">
                      <a16:colId xmlns:a16="http://schemas.microsoft.com/office/drawing/2014/main" val="4191634898"/>
                    </a:ext>
                  </a:extLst>
                </a:gridCol>
                <a:gridCol w="2149078">
                  <a:extLst>
                    <a:ext uri="{9D8B030D-6E8A-4147-A177-3AD203B41FA5}">
                      <a16:colId xmlns:a16="http://schemas.microsoft.com/office/drawing/2014/main" val="3659783661"/>
                    </a:ext>
                  </a:extLst>
                </a:gridCol>
                <a:gridCol w="2149078">
                  <a:extLst>
                    <a:ext uri="{9D8B030D-6E8A-4147-A177-3AD203B41FA5}">
                      <a16:colId xmlns:a16="http://schemas.microsoft.com/office/drawing/2014/main" val="2861509233"/>
                    </a:ext>
                  </a:extLst>
                </a:gridCol>
              </a:tblGrid>
              <a:tr h="370840">
                <a:tc>
                  <a:txBody>
                    <a:bodyPr/>
                    <a:lstStyle/>
                    <a:p>
                      <a:r>
                        <a:rPr lang="en-US" dirty="0"/>
                        <a:t>Code Name</a:t>
                      </a:r>
                      <a:endParaRPr lang="id-ID" dirty="0"/>
                    </a:p>
                  </a:txBody>
                  <a:tcPr/>
                </a:tc>
                <a:tc>
                  <a:txBody>
                    <a:bodyPr/>
                    <a:lstStyle/>
                    <a:p>
                      <a:r>
                        <a:rPr lang="en-US" dirty="0"/>
                        <a:t>Version Number </a:t>
                      </a:r>
                      <a:endParaRPr lang="id-ID" dirty="0"/>
                    </a:p>
                  </a:txBody>
                  <a:tcPr/>
                </a:tc>
                <a:tc>
                  <a:txBody>
                    <a:bodyPr/>
                    <a:lstStyle/>
                    <a:p>
                      <a:r>
                        <a:rPr lang="en-US" dirty="0"/>
                        <a:t>Release Date</a:t>
                      </a:r>
                      <a:endParaRPr lang="id-ID" dirty="0"/>
                    </a:p>
                  </a:txBody>
                  <a:tcPr/>
                </a:tc>
                <a:tc>
                  <a:txBody>
                    <a:bodyPr/>
                    <a:lstStyle/>
                    <a:p>
                      <a:r>
                        <a:rPr lang="en-US" dirty="0"/>
                        <a:t>API Level</a:t>
                      </a:r>
                      <a:endParaRPr lang="id-ID" dirty="0"/>
                    </a:p>
                  </a:txBody>
                  <a:tcPr/>
                </a:tc>
                <a:extLst>
                  <a:ext uri="{0D108BD9-81ED-4DB2-BD59-A6C34878D82A}">
                    <a16:rowId xmlns:a16="http://schemas.microsoft.com/office/drawing/2014/main" val="1504603067"/>
                  </a:ext>
                </a:extLst>
              </a:tr>
              <a:tr h="370840">
                <a:tc>
                  <a:txBody>
                    <a:bodyPr/>
                    <a:lstStyle/>
                    <a:p>
                      <a:r>
                        <a:rPr lang="en-US" dirty="0" err="1"/>
                        <a:t>Kitkat</a:t>
                      </a:r>
                      <a:endParaRPr lang="id-ID" dirty="0"/>
                    </a:p>
                  </a:txBody>
                  <a:tcPr/>
                </a:tc>
                <a:tc>
                  <a:txBody>
                    <a:bodyPr/>
                    <a:lstStyle/>
                    <a:p>
                      <a:r>
                        <a:rPr lang="en-US" dirty="0"/>
                        <a:t>4.4 – 4.4.4</a:t>
                      </a:r>
                      <a:endParaRPr lang="id-ID" dirty="0"/>
                    </a:p>
                  </a:txBody>
                  <a:tcPr/>
                </a:tc>
                <a:tc>
                  <a:txBody>
                    <a:bodyPr/>
                    <a:lstStyle/>
                    <a:p>
                      <a:r>
                        <a:rPr lang="en-US" dirty="0"/>
                        <a:t>October 2013</a:t>
                      </a:r>
                      <a:endParaRPr lang="id-ID" dirty="0"/>
                    </a:p>
                  </a:txBody>
                  <a:tcPr/>
                </a:tc>
                <a:tc>
                  <a:txBody>
                    <a:bodyPr/>
                    <a:lstStyle/>
                    <a:p>
                      <a:r>
                        <a:rPr lang="en-US" dirty="0"/>
                        <a:t>19-20</a:t>
                      </a:r>
                      <a:endParaRPr lang="id-ID" dirty="0"/>
                    </a:p>
                  </a:txBody>
                  <a:tcPr/>
                </a:tc>
                <a:extLst>
                  <a:ext uri="{0D108BD9-81ED-4DB2-BD59-A6C34878D82A}">
                    <a16:rowId xmlns:a16="http://schemas.microsoft.com/office/drawing/2014/main" val="156616943"/>
                  </a:ext>
                </a:extLst>
              </a:tr>
              <a:tr h="370840">
                <a:tc>
                  <a:txBody>
                    <a:bodyPr/>
                    <a:lstStyle/>
                    <a:p>
                      <a:r>
                        <a:rPr lang="en-US" dirty="0"/>
                        <a:t>Lollipop</a:t>
                      </a:r>
                      <a:endParaRPr lang="id-ID" dirty="0"/>
                    </a:p>
                  </a:txBody>
                  <a:tcPr/>
                </a:tc>
                <a:tc>
                  <a:txBody>
                    <a:bodyPr/>
                    <a:lstStyle/>
                    <a:p>
                      <a:r>
                        <a:rPr lang="en-US" dirty="0"/>
                        <a:t>5.0 – 5.1.1 </a:t>
                      </a:r>
                      <a:endParaRPr lang="id-ID" dirty="0"/>
                    </a:p>
                  </a:txBody>
                  <a:tcPr/>
                </a:tc>
                <a:tc>
                  <a:txBody>
                    <a:bodyPr/>
                    <a:lstStyle/>
                    <a:p>
                      <a:r>
                        <a:rPr lang="en-US" dirty="0"/>
                        <a:t>November 2014</a:t>
                      </a:r>
                      <a:endParaRPr lang="id-ID" dirty="0"/>
                    </a:p>
                  </a:txBody>
                  <a:tcPr/>
                </a:tc>
                <a:tc>
                  <a:txBody>
                    <a:bodyPr/>
                    <a:lstStyle/>
                    <a:p>
                      <a:r>
                        <a:rPr lang="en-US" dirty="0"/>
                        <a:t>21-22</a:t>
                      </a:r>
                      <a:endParaRPr lang="id-ID" dirty="0"/>
                    </a:p>
                  </a:txBody>
                  <a:tcPr/>
                </a:tc>
                <a:extLst>
                  <a:ext uri="{0D108BD9-81ED-4DB2-BD59-A6C34878D82A}">
                    <a16:rowId xmlns:a16="http://schemas.microsoft.com/office/drawing/2014/main" val="745502449"/>
                  </a:ext>
                </a:extLst>
              </a:tr>
              <a:tr h="370840">
                <a:tc>
                  <a:txBody>
                    <a:bodyPr/>
                    <a:lstStyle/>
                    <a:p>
                      <a:r>
                        <a:rPr lang="en-US" dirty="0"/>
                        <a:t>Marshmallow</a:t>
                      </a:r>
                      <a:endParaRPr lang="id-ID" dirty="0"/>
                    </a:p>
                  </a:txBody>
                  <a:tcPr/>
                </a:tc>
                <a:tc>
                  <a:txBody>
                    <a:bodyPr/>
                    <a:lstStyle/>
                    <a:p>
                      <a:r>
                        <a:rPr lang="en-US" dirty="0"/>
                        <a:t>6.0 – 6.0.1 </a:t>
                      </a:r>
                      <a:endParaRPr lang="id-ID" dirty="0"/>
                    </a:p>
                  </a:txBody>
                  <a:tcPr/>
                </a:tc>
                <a:tc>
                  <a:txBody>
                    <a:bodyPr/>
                    <a:lstStyle/>
                    <a:p>
                      <a:r>
                        <a:rPr lang="en-US" dirty="0"/>
                        <a:t>October 2015</a:t>
                      </a:r>
                      <a:endParaRPr lang="id-ID" dirty="0"/>
                    </a:p>
                  </a:txBody>
                  <a:tcPr/>
                </a:tc>
                <a:tc>
                  <a:txBody>
                    <a:bodyPr/>
                    <a:lstStyle/>
                    <a:p>
                      <a:r>
                        <a:rPr lang="en-US" dirty="0"/>
                        <a:t>23</a:t>
                      </a:r>
                      <a:endParaRPr lang="id-ID" dirty="0"/>
                    </a:p>
                  </a:txBody>
                  <a:tcPr/>
                </a:tc>
                <a:extLst>
                  <a:ext uri="{0D108BD9-81ED-4DB2-BD59-A6C34878D82A}">
                    <a16:rowId xmlns:a16="http://schemas.microsoft.com/office/drawing/2014/main" val="2548286164"/>
                  </a:ext>
                </a:extLst>
              </a:tr>
              <a:tr h="370840">
                <a:tc>
                  <a:txBody>
                    <a:bodyPr/>
                    <a:lstStyle/>
                    <a:p>
                      <a:r>
                        <a:rPr lang="en-US" dirty="0"/>
                        <a:t>Nougat</a:t>
                      </a:r>
                      <a:endParaRPr lang="id-ID" dirty="0"/>
                    </a:p>
                  </a:txBody>
                  <a:tcPr/>
                </a:tc>
                <a:tc>
                  <a:txBody>
                    <a:bodyPr/>
                    <a:lstStyle/>
                    <a:p>
                      <a:r>
                        <a:rPr lang="en-US" dirty="0"/>
                        <a:t>7.0 – 7.1.2 </a:t>
                      </a:r>
                      <a:endParaRPr lang="id-ID" dirty="0"/>
                    </a:p>
                  </a:txBody>
                  <a:tcPr/>
                </a:tc>
                <a:tc>
                  <a:txBody>
                    <a:bodyPr/>
                    <a:lstStyle/>
                    <a:p>
                      <a:r>
                        <a:rPr lang="en-US" dirty="0"/>
                        <a:t>August 2016</a:t>
                      </a:r>
                      <a:endParaRPr lang="id-ID" dirty="0"/>
                    </a:p>
                  </a:txBody>
                  <a:tcPr/>
                </a:tc>
                <a:tc>
                  <a:txBody>
                    <a:bodyPr/>
                    <a:lstStyle/>
                    <a:p>
                      <a:r>
                        <a:rPr lang="en-US" dirty="0"/>
                        <a:t>24 - 25</a:t>
                      </a:r>
                      <a:endParaRPr lang="id-ID" dirty="0"/>
                    </a:p>
                  </a:txBody>
                  <a:tcPr/>
                </a:tc>
                <a:extLst>
                  <a:ext uri="{0D108BD9-81ED-4DB2-BD59-A6C34878D82A}">
                    <a16:rowId xmlns:a16="http://schemas.microsoft.com/office/drawing/2014/main" val="875411661"/>
                  </a:ext>
                </a:extLst>
              </a:tr>
            </a:tbl>
          </a:graphicData>
        </a:graphic>
      </p:graphicFrame>
    </p:spTree>
    <p:extLst>
      <p:ext uri="{BB962C8B-B14F-4D97-AF65-F5344CB8AC3E}">
        <p14:creationId xmlns:p14="http://schemas.microsoft.com/office/powerpoint/2010/main" val="425702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FE20-78D4-48C6-B8E9-F97D51A9CC40}"/>
              </a:ext>
            </a:extLst>
          </p:cNvPr>
          <p:cNvSpPr>
            <a:spLocks noGrp="1"/>
          </p:cNvSpPr>
          <p:nvPr>
            <p:ph type="title"/>
          </p:nvPr>
        </p:nvSpPr>
        <p:spPr/>
        <p:txBody>
          <a:bodyPr/>
          <a:lstStyle/>
          <a:p>
            <a:r>
              <a:rPr lang="en-US" dirty="0"/>
              <a:t>Android Architecture</a:t>
            </a:r>
            <a:endParaRPr lang="id-ID" dirty="0"/>
          </a:p>
        </p:txBody>
      </p:sp>
      <p:pic>
        <p:nvPicPr>
          <p:cNvPr id="4" name="Content Placeholder 3" descr="system-architecture.jpg">
            <a:extLst>
              <a:ext uri="{FF2B5EF4-FFF2-40B4-BE49-F238E27FC236}">
                <a16:creationId xmlns:a16="http://schemas.microsoft.com/office/drawing/2014/main" id="{EE67F603-0890-435D-9A9A-2DCC52ACD0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45073" y="2074649"/>
            <a:ext cx="6661190" cy="4783351"/>
          </a:xfrm>
        </p:spPr>
      </p:pic>
    </p:spTree>
    <p:extLst>
      <p:ext uri="{BB962C8B-B14F-4D97-AF65-F5344CB8AC3E}">
        <p14:creationId xmlns:p14="http://schemas.microsoft.com/office/powerpoint/2010/main" val="55035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14C3-0476-4479-98B6-F26CCD060DBE}"/>
              </a:ext>
            </a:extLst>
          </p:cNvPr>
          <p:cNvSpPr>
            <a:spLocks noGrp="1"/>
          </p:cNvSpPr>
          <p:nvPr>
            <p:ph type="title"/>
          </p:nvPr>
        </p:nvSpPr>
        <p:spPr/>
        <p:txBody>
          <a:bodyPr/>
          <a:lstStyle/>
          <a:p>
            <a:r>
              <a:rPr lang="en-US" dirty="0"/>
              <a:t>Android Architecture</a:t>
            </a:r>
            <a:endParaRPr lang="id-ID" dirty="0"/>
          </a:p>
        </p:txBody>
      </p:sp>
      <p:sp>
        <p:nvSpPr>
          <p:cNvPr id="3" name="Content Placeholder 2">
            <a:extLst>
              <a:ext uri="{FF2B5EF4-FFF2-40B4-BE49-F238E27FC236}">
                <a16:creationId xmlns:a16="http://schemas.microsoft.com/office/drawing/2014/main" id="{825AB909-22D1-4ABD-BAD2-450D87CE1546}"/>
              </a:ext>
            </a:extLst>
          </p:cNvPr>
          <p:cNvSpPr>
            <a:spLocks noGrp="1"/>
          </p:cNvSpPr>
          <p:nvPr>
            <p:ph idx="1"/>
          </p:nvPr>
        </p:nvSpPr>
        <p:spPr/>
        <p:txBody>
          <a:bodyPr>
            <a:normAutofit fontScale="77500" lnSpcReduction="20000"/>
          </a:bodyPr>
          <a:lstStyle/>
          <a:p>
            <a:pPr>
              <a:spcBef>
                <a:spcPts val="0"/>
              </a:spcBef>
              <a:defRPr/>
            </a:pPr>
            <a:r>
              <a:rPr lang="en-US" b="1" dirty="0"/>
              <a:t>Applications</a:t>
            </a:r>
          </a:p>
          <a:p>
            <a:pPr marL="0" indent="0">
              <a:spcBef>
                <a:spcPts val="0"/>
              </a:spcBef>
              <a:buNone/>
              <a:defRPr/>
            </a:pPr>
            <a:r>
              <a:rPr lang="en-US" dirty="0"/>
              <a:t>Android will ship with a set of core applications including an email client, SMS program, calendar, maps, browser, contacts, and others. All applications are written using the Java programming language</a:t>
            </a:r>
          </a:p>
          <a:p>
            <a:pPr>
              <a:spcBef>
                <a:spcPts val="0"/>
              </a:spcBef>
              <a:defRPr/>
            </a:pPr>
            <a:r>
              <a:rPr lang="en-US" b="1" dirty="0"/>
              <a:t>Application Framework</a:t>
            </a:r>
          </a:p>
          <a:p>
            <a:pPr marL="0" indent="0">
              <a:spcBef>
                <a:spcPts val="0"/>
              </a:spcBef>
              <a:buNone/>
              <a:defRPr/>
            </a:pPr>
            <a:r>
              <a:rPr lang="en-US" dirty="0"/>
              <a:t>By providing an open development platform, Android offers developers the ability to build extremely rich and innovative applications. Developers are free to take advantage of the device hardware, access location information, run background services, set alarms, add notifications to the status bar, and much, much more. </a:t>
            </a:r>
          </a:p>
          <a:p>
            <a:pPr marL="0" indent="0">
              <a:spcBef>
                <a:spcPts val="0"/>
              </a:spcBef>
              <a:buNone/>
              <a:defRPr/>
            </a:pPr>
            <a:r>
              <a:rPr lang="en-US" dirty="0"/>
              <a:t>Developers have full access to the same framework APIs used by the core applications. The application architecture is designed to simplify the reuse of components; any application can publish its capabilities and any other application may then make use of those capabilities (subject to security constraints enforced by the framework). This same mechanism allows components to be replaced by the user.</a:t>
            </a:r>
          </a:p>
          <a:p>
            <a:pPr marL="0" indent="0">
              <a:spcBef>
                <a:spcPts val="0"/>
              </a:spcBef>
              <a:buNone/>
              <a:defRPr/>
            </a:pPr>
            <a:r>
              <a:rPr lang="en-US" dirty="0"/>
              <a:t>Underlying all applications is a set of services and systems, including: </a:t>
            </a:r>
          </a:p>
          <a:p>
            <a:pPr marL="0" indent="0">
              <a:spcBef>
                <a:spcPts val="0"/>
              </a:spcBef>
              <a:buNone/>
              <a:defRPr/>
            </a:pPr>
            <a:r>
              <a:rPr lang="en-US" dirty="0"/>
              <a:t>A rich and extensible set of </a:t>
            </a:r>
            <a:r>
              <a:rPr lang="en-US" dirty="0">
                <a:hlinkClick r:id="rId2"/>
              </a:rPr>
              <a:t>Views</a:t>
            </a:r>
            <a:r>
              <a:rPr lang="en-US" dirty="0"/>
              <a:t> that can be used to build an application, including lists, grids, text boxes, buttons, and even an embeddable web browser</a:t>
            </a:r>
          </a:p>
          <a:p>
            <a:pPr marL="0" indent="0">
              <a:spcBef>
                <a:spcPts val="0"/>
              </a:spcBef>
              <a:buNone/>
              <a:defRPr/>
            </a:pPr>
            <a:r>
              <a:rPr lang="en-US" dirty="0">
                <a:hlinkClick r:id="rId3"/>
              </a:rPr>
              <a:t>Content Providers</a:t>
            </a:r>
            <a:r>
              <a:rPr lang="en-US" dirty="0"/>
              <a:t> that enable applications to access data from other applications (such as Contacts), or to share their own data</a:t>
            </a:r>
          </a:p>
          <a:p>
            <a:pPr marL="0" indent="0">
              <a:spcBef>
                <a:spcPts val="0"/>
              </a:spcBef>
              <a:buNone/>
              <a:defRPr/>
            </a:pPr>
            <a:r>
              <a:rPr lang="en-US" dirty="0"/>
              <a:t>A </a:t>
            </a:r>
            <a:r>
              <a:rPr lang="en-US" dirty="0">
                <a:hlinkClick r:id="rId4"/>
              </a:rPr>
              <a:t>Resource Manager</a:t>
            </a:r>
            <a:r>
              <a:rPr lang="en-US" dirty="0"/>
              <a:t>, providing access to non-code resources such as localized strings, graphics, and layout files</a:t>
            </a:r>
          </a:p>
          <a:p>
            <a:pPr marL="0" indent="0">
              <a:spcBef>
                <a:spcPts val="0"/>
              </a:spcBef>
              <a:buNone/>
              <a:defRPr/>
            </a:pPr>
            <a:r>
              <a:rPr lang="en-US" dirty="0"/>
              <a:t>A </a:t>
            </a:r>
            <a:r>
              <a:rPr lang="en-US" dirty="0">
                <a:hlinkClick r:id="rId5"/>
              </a:rPr>
              <a:t>Notification Manager</a:t>
            </a:r>
            <a:r>
              <a:rPr lang="en-US" dirty="0"/>
              <a:t> that enables all applications to display custom alerts in the status bar</a:t>
            </a:r>
          </a:p>
          <a:p>
            <a:pPr marL="0" indent="0">
              <a:spcBef>
                <a:spcPts val="0"/>
              </a:spcBef>
              <a:buNone/>
              <a:defRPr/>
            </a:pPr>
            <a:r>
              <a:rPr lang="en-US" dirty="0"/>
              <a:t>An </a:t>
            </a:r>
            <a:r>
              <a:rPr lang="en-US" dirty="0">
                <a:hlinkClick r:id="rId6"/>
              </a:rPr>
              <a:t>Activity Manager</a:t>
            </a:r>
            <a:r>
              <a:rPr lang="en-US" dirty="0"/>
              <a:t> that manages the lifecycle of applications and provides a common navigation </a:t>
            </a:r>
            <a:r>
              <a:rPr lang="en-US" dirty="0" err="1"/>
              <a:t>backstack</a:t>
            </a:r>
            <a:endParaRPr lang="en-US" dirty="0"/>
          </a:p>
          <a:p>
            <a:pPr>
              <a:spcBef>
                <a:spcPts val="0"/>
              </a:spcBef>
              <a:defRPr/>
            </a:pPr>
            <a:endParaRPr lang="id-ID" dirty="0"/>
          </a:p>
        </p:txBody>
      </p:sp>
    </p:spTree>
    <p:extLst>
      <p:ext uri="{BB962C8B-B14F-4D97-AF65-F5344CB8AC3E}">
        <p14:creationId xmlns:p14="http://schemas.microsoft.com/office/powerpoint/2010/main" val="384798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587F-0411-4179-A602-D36D4C48E7D3}"/>
              </a:ext>
            </a:extLst>
          </p:cNvPr>
          <p:cNvSpPr>
            <a:spLocks noGrp="1"/>
          </p:cNvSpPr>
          <p:nvPr>
            <p:ph type="title"/>
          </p:nvPr>
        </p:nvSpPr>
        <p:spPr/>
        <p:txBody>
          <a:bodyPr/>
          <a:lstStyle/>
          <a:p>
            <a:r>
              <a:rPr lang="en-US" dirty="0"/>
              <a:t>Android Architecture</a:t>
            </a:r>
            <a:endParaRPr lang="id-ID" dirty="0"/>
          </a:p>
        </p:txBody>
      </p:sp>
      <p:sp>
        <p:nvSpPr>
          <p:cNvPr id="3" name="Content Placeholder 2">
            <a:extLst>
              <a:ext uri="{FF2B5EF4-FFF2-40B4-BE49-F238E27FC236}">
                <a16:creationId xmlns:a16="http://schemas.microsoft.com/office/drawing/2014/main" id="{B062A5F8-62D5-45E2-95CF-ED532DB5C44D}"/>
              </a:ext>
            </a:extLst>
          </p:cNvPr>
          <p:cNvSpPr>
            <a:spLocks noGrp="1"/>
          </p:cNvSpPr>
          <p:nvPr>
            <p:ph idx="1"/>
          </p:nvPr>
        </p:nvSpPr>
        <p:spPr/>
        <p:txBody>
          <a:bodyPr>
            <a:normAutofit fontScale="85000" lnSpcReduction="10000"/>
          </a:bodyPr>
          <a:lstStyle/>
          <a:p>
            <a:pPr>
              <a:spcBef>
                <a:spcPts val="0"/>
              </a:spcBef>
              <a:defRPr/>
            </a:pPr>
            <a:r>
              <a:rPr lang="en-US" b="1" dirty="0"/>
              <a:t>Libraries</a:t>
            </a:r>
          </a:p>
          <a:p>
            <a:pPr marL="0" indent="0">
              <a:spcBef>
                <a:spcPts val="0"/>
              </a:spcBef>
              <a:buNone/>
              <a:defRPr/>
            </a:pPr>
            <a:r>
              <a:rPr lang="en-US" dirty="0"/>
              <a:t>Android includes a set of C/C++ libraries used by various components of the Android system. These capabilities are exposed to developers through the Android application framework. Some of the core libraries are listed below:</a:t>
            </a:r>
          </a:p>
          <a:p>
            <a:pPr marL="0" indent="0">
              <a:spcBef>
                <a:spcPts val="0"/>
              </a:spcBef>
              <a:buNone/>
              <a:defRPr/>
            </a:pPr>
            <a:r>
              <a:rPr lang="en-US" b="1" dirty="0"/>
              <a:t>System C library</a:t>
            </a:r>
            <a:r>
              <a:rPr lang="en-US" dirty="0"/>
              <a:t> - a BSD-derived implementation of the standard C system library (</a:t>
            </a:r>
            <a:r>
              <a:rPr lang="en-US" dirty="0" err="1"/>
              <a:t>libc</a:t>
            </a:r>
            <a:r>
              <a:rPr lang="en-US" dirty="0"/>
              <a:t>), tuned for embedded Linux-based devices</a:t>
            </a:r>
          </a:p>
          <a:p>
            <a:pPr marL="0" indent="0">
              <a:spcBef>
                <a:spcPts val="0"/>
              </a:spcBef>
              <a:buNone/>
              <a:defRPr/>
            </a:pPr>
            <a:r>
              <a:rPr lang="en-US" b="1" dirty="0"/>
              <a:t>Media Libraries</a:t>
            </a:r>
            <a:r>
              <a:rPr lang="en-US" dirty="0"/>
              <a:t> - based on </a:t>
            </a:r>
            <a:r>
              <a:rPr lang="en-US" dirty="0" err="1"/>
              <a:t>PacketVideo's</a:t>
            </a:r>
            <a:r>
              <a:rPr lang="en-US" dirty="0"/>
              <a:t> </a:t>
            </a:r>
            <a:r>
              <a:rPr lang="en-US" dirty="0" err="1"/>
              <a:t>OpenCORE</a:t>
            </a:r>
            <a:r>
              <a:rPr lang="en-US" dirty="0"/>
              <a:t>; the libraries support playback and recording of many popular audio and video formats, as well as static image files, including MPEG4, H.264, MP3, AAC, AMR, JPG, and PNG</a:t>
            </a:r>
          </a:p>
          <a:p>
            <a:pPr marL="0" indent="0">
              <a:spcBef>
                <a:spcPts val="0"/>
              </a:spcBef>
              <a:buNone/>
              <a:defRPr/>
            </a:pPr>
            <a:r>
              <a:rPr lang="en-US" b="1" dirty="0"/>
              <a:t>Surface Manager</a:t>
            </a:r>
            <a:r>
              <a:rPr lang="en-US" dirty="0"/>
              <a:t> - manages access to the display subsystem and seamlessly composites 2D and 3D graphic layers from multiple applications</a:t>
            </a:r>
          </a:p>
          <a:p>
            <a:pPr marL="0" indent="0">
              <a:spcBef>
                <a:spcPts val="0"/>
              </a:spcBef>
              <a:buNone/>
              <a:defRPr/>
            </a:pPr>
            <a:r>
              <a:rPr lang="en-US" b="1" dirty="0" err="1"/>
              <a:t>LibWebCore</a:t>
            </a:r>
            <a:r>
              <a:rPr lang="en-US" dirty="0"/>
              <a:t> - a modern web browser engine which powers both the Android browser and an embeddable web view</a:t>
            </a:r>
          </a:p>
          <a:p>
            <a:pPr marL="0" indent="0">
              <a:spcBef>
                <a:spcPts val="0"/>
              </a:spcBef>
              <a:buNone/>
              <a:defRPr/>
            </a:pPr>
            <a:r>
              <a:rPr lang="en-US" b="1" dirty="0"/>
              <a:t>SGL</a:t>
            </a:r>
            <a:r>
              <a:rPr lang="en-US" dirty="0"/>
              <a:t> - the underlying 2D graphics engine</a:t>
            </a:r>
          </a:p>
          <a:p>
            <a:pPr marL="0" indent="0">
              <a:spcBef>
                <a:spcPts val="0"/>
              </a:spcBef>
              <a:buNone/>
              <a:defRPr/>
            </a:pPr>
            <a:r>
              <a:rPr lang="en-US" b="1" dirty="0"/>
              <a:t>3D libraries</a:t>
            </a:r>
            <a:r>
              <a:rPr lang="en-US" dirty="0"/>
              <a:t> - an implementation based on OpenGL ES 1.0 APIs; the libraries use either hardware 3D acceleration (where available) or the included, highly optimized 3D software rasterizer</a:t>
            </a:r>
          </a:p>
          <a:p>
            <a:pPr marL="0" indent="0">
              <a:spcBef>
                <a:spcPts val="0"/>
              </a:spcBef>
              <a:buNone/>
              <a:defRPr/>
            </a:pPr>
            <a:r>
              <a:rPr lang="en-US" b="1" dirty="0" err="1"/>
              <a:t>FreeType</a:t>
            </a:r>
            <a:r>
              <a:rPr lang="en-US" dirty="0"/>
              <a:t> - bitmap and vector font rendering</a:t>
            </a:r>
          </a:p>
          <a:p>
            <a:pPr marL="0" indent="0">
              <a:spcBef>
                <a:spcPts val="0"/>
              </a:spcBef>
              <a:buNone/>
              <a:defRPr/>
            </a:pPr>
            <a:r>
              <a:rPr lang="en-US" b="1" dirty="0"/>
              <a:t>SQLite</a:t>
            </a:r>
            <a:r>
              <a:rPr lang="en-US" dirty="0"/>
              <a:t> - a powerful and lightweight relational database engine available to all applications</a:t>
            </a:r>
          </a:p>
          <a:p>
            <a:endParaRPr lang="id-ID" dirty="0"/>
          </a:p>
        </p:txBody>
      </p:sp>
    </p:spTree>
    <p:extLst>
      <p:ext uri="{BB962C8B-B14F-4D97-AF65-F5344CB8AC3E}">
        <p14:creationId xmlns:p14="http://schemas.microsoft.com/office/powerpoint/2010/main" val="14175231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546</TotalTime>
  <Words>1763</Words>
  <Application>Microsoft Office PowerPoint</Application>
  <PresentationFormat>Widescreen</PresentationFormat>
  <Paragraphs>223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Mobile Programming with Android Ch 01 Introduction</vt:lpstr>
      <vt:lpstr>What is Android?</vt:lpstr>
      <vt:lpstr>Android Features</vt:lpstr>
      <vt:lpstr>Android Features</vt:lpstr>
      <vt:lpstr>Android Version History</vt:lpstr>
      <vt:lpstr>Android Version History</vt:lpstr>
      <vt:lpstr>Android Architecture</vt:lpstr>
      <vt:lpstr>Android Architecture</vt:lpstr>
      <vt:lpstr>Android Architecture</vt:lpstr>
      <vt:lpstr>Android Architecture</vt:lpstr>
      <vt:lpstr>Android Application</vt:lpstr>
      <vt:lpstr>Environment Setup</vt:lpstr>
      <vt:lpstr>Installing Java JDK</vt:lpstr>
      <vt:lpstr>Installing Java JDK</vt:lpstr>
      <vt:lpstr>Installing Android Studio</vt:lpstr>
      <vt:lpstr>Application Components</vt:lpstr>
      <vt:lpstr>Activity</vt:lpstr>
      <vt:lpstr>Services</vt:lpstr>
      <vt:lpstr>Broadcast Receivers </vt:lpstr>
      <vt:lpstr>Content Providers  </vt:lpstr>
      <vt:lpstr>Additional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with Android</dc:title>
  <dc:creator>charisma setyobudhi</dc:creator>
  <cp:lastModifiedBy>charisma setyobudhi</cp:lastModifiedBy>
  <cp:revision>37</cp:revision>
  <dcterms:created xsi:type="dcterms:W3CDTF">2017-08-16T03:13:53Z</dcterms:created>
  <dcterms:modified xsi:type="dcterms:W3CDTF">2017-08-16T12:19:59Z</dcterms:modified>
</cp:coreProperties>
</file>