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58" r:id="rId3"/>
    <p:sldId id="271" r:id="rId4"/>
    <p:sldId id="280" r:id="rId5"/>
    <p:sldId id="259" r:id="rId6"/>
    <p:sldId id="275" r:id="rId7"/>
    <p:sldId id="260" r:id="rId8"/>
    <p:sldId id="273" r:id="rId9"/>
    <p:sldId id="274" r:id="rId10"/>
    <p:sldId id="277" r:id="rId11"/>
    <p:sldId id="263" r:id="rId12"/>
    <p:sldId id="276" r:id="rId13"/>
    <p:sldId id="279"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4/13/2023</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4/13/2023</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shvisor.com/data-methodology" TargetMode="External"/><Relationship Id="rId2" Type="http://schemas.openxmlformats.org/officeDocument/2006/relationships/hyperlink" Target="https://rapidapi.com/" TargetMode="External"/><Relationship Id="rId1" Type="http://schemas.openxmlformats.org/officeDocument/2006/relationships/slideLayout" Target="../slideLayouts/slideLayout2.xml"/><Relationship Id="rId5" Type="http://schemas.openxmlformats.org/officeDocument/2006/relationships/hyperlink" Target="https://www.kaggle.com/mikejohnsonjr/united-states-crime-rates-by-county" TargetMode="External"/><Relationship Id="rId4" Type="http://schemas.openxmlformats.org/officeDocument/2006/relationships/hyperlink" Target="https://www.ers.usda.gov/webdocs/publications/45014/30940_err140.pdfhttps:/www.census.gov/data/developers/updates/new-discovery-tool.htmlhttps:/www.kaggle.com/kritikseth/us-airbnb-open-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6687737" y="1384296"/>
            <a:ext cx="4605340" cy="2387600"/>
          </a:xfrm>
        </p:spPr>
        <p:txBody>
          <a:bodyPr>
            <a:normAutofit/>
          </a:bodyPr>
          <a:lstStyle/>
          <a:p>
            <a:pPr algn="l"/>
            <a:r>
              <a:rPr lang="en-US" sz="5000">
                <a:solidFill>
                  <a:schemeClr val="bg1"/>
                </a:solidFill>
              </a:rPr>
              <a:t>AirBnB Dashboard</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6687737" y="3863971"/>
            <a:ext cx="4605340" cy="1655762"/>
          </a:xfrm>
        </p:spPr>
        <p:txBody>
          <a:bodyPr>
            <a:normAutofit/>
          </a:bodyPr>
          <a:lstStyle/>
          <a:p>
            <a:pPr algn="l"/>
            <a:r>
              <a:rPr lang="en-US" sz="2000">
                <a:solidFill>
                  <a:schemeClr val="bg1"/>
                </a:solidFill>
              </a:rPr>
              <a:t>Contributors: Reza, Radhika, Nicole, &amp; Katy</a:t>
            </a:r>
          </a:p>
        </p:txBody>
      </p:sp>
      <p:pic>
        <p:nvPicPr>
          <p:cNvPr id="5" name="Picture 4" descr="Icon&#10;&#10;Description automatically generated">
            <a:extLst>
              <a:ext uri="{FF2B5EF4-FFF2-40B4-BE49-F238E27FC236}">
                <a16:creationId xmlns:a16="http://schemas.microsoft.com/office/drawing/2014/main" id="{EED8D586-AB7C-394C-A27F-D0382654F144}"/>
              </a:ext>
            </a:extLst>
          </p:cNvPr>
          <p:cNvPicPr>
            <a:picLocks noChangeAspect="1"/>
          </p:cNvPicPr>
          <p:nvPr/>
        </p:nvPicPr>
        <p:blipFill rotWithShape="1">
          <a:blip r:embed="rId2">
            <a:alphaModFix/>
          </a:blip>
          <a:srcRect l="15070" r="15071" b="1"/>
          <a:stretch/>
        </p:blipFill>
        <p:spPr>
          <a:xfrm>
            <a:off x="473874" y="1057275"/>
            <a:ext cx="5917401" cy="4743450"/>
          </a:xfrm>
          <a:prstGeom prst="rect">
            <a:avLst/>
          </a:prstGeom>
        </p:spPr>
      </p:pic>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30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Income By Property Type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5086948" y="664385"/>
            <a:ext cx="6408366" cy="1535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Evaluate the rental incomes by Property Type</a:t>
            </a:r>
          </a:p>
        </p:txBody>
      </p:sp>
      <p:sp>
        <p:nvSpPr>
          <p:cNvPr id="4" name="Content Placeholder 3">
            <a:extLst>
              <a:ext uri="{FF2B5EF4-FFF2-40B4-BE49-F238E27FC236}">
                <a16:creationId xmlns:a16="http://schemas.microsoft.com/office/drawing/2014/main" id="{4B58FD1B-6682-43C3-9767-AC525B63323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16576A8-5602-4490-81A8-5C31D54B95DB}"/>
              </a:ext>
            </a:extLst>
          </p:cNvPr>
          <p:cNvPicPr>
            <a:picLocks noChangeAspect="1"/>
          </p:cNvPicPr>
          <p:nvPr/>
        </p:nvPicPr>
        <p:blipFill>
          <a:blip r:embed="rId2"/>
          <a:stretch>
            <a:fillRect/>
          </a:stretch>
        </p:blipFill>
        <p:spPr>
          <a:xfrm>
            <a:off x="2466295" y="2629693"/>
            <a:ext cx="7232182" cy="3158264"/>
          </a:xfrm>
          <a:prstGeom prst="rect">
            <a:avLst/>
          </a:prstGeom>
        </p:spPr>
      </p:pic>
    </p:spTree>
    <p:extLst>
      <p:ext uri="{BB962C8B-B14F-4D97-AF65-F5344CB8AC3E}">
        <p14:creationId xmlns:p14="http://schemas.microsoft.com/office/powerpoint/2010/main" val="258699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Demographics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DEAAEE6-3D97-49B3-8EF7-5A78DD574999}"/>
              </a:ext>
            </a:extLst>
          </p:cNvPr>
          <p:cNvPicPr>
            <a:picLocks noGrp="1" noChangeAspect="1"/>
          </p:cNvPicPr>
          <p:nvPr>
            <p:ph idx="1"/>
          </p:nvPr>
        </p:nvPicPr>
        <p:blipFill>
          <a:blip r:embed="rId2"/>
          <a:stretch>
            <a:fillRect/>
          </a:stretch>
        </p:blipFill>
        <p:spPr>
          <a:xfrm>
            <a:off x="2102108" y="2621280"/>
            <a:ext cx="8185306" cy="3572335"/>
          </a:xfrm>
        </p:spPr>
      </p:pic>
      <p:sp>
        <p:nvSpPr>
          <p:cNvPr id="11" name="Title 1">
            <a:extLst>
              <a:ext uri="{FF2B5EF4-FFF2-40B4-BE49-F238E27FC236}">
                <a16:creationId xmlns:a16="http://schemas.microsoft.com/office/drawing/2014/main" id="{2D07E25B-48F0-4929-82C4-42056E4F1EE4}"/>
              </a:ext>
            </a:extLst>
          </p:cNvPr>
          <p:cNvSpPr txBox="1">
            <a:spLocks/>
          </p:cNvSpPr>
          <p:nvPr/>
        </p:nvSpPr>
        <p:spPr>
          <a:xfrm>
            <a:off x="5086948" y="664385"/>
            <a:ext cx="6408366" cy="1535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Obtain general information about the area where the listing is located including population, income, demographics, and crime rates.</a:t>
            </a:r>
          </a:p>
        </p:txBody>
      </p:sp>
    </p:spTree>
    <p:extLst>
      <p:ext uri="{BB962C8B-B14F-4D97-AF65-F5344CB8AC3E}">
        <p14:creationId xmlns:p14="http://schemas.microsoft.com/office/powerpoint/2010/main" val="84772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Statistics</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841247" y="2359152"/>
            <a:ext cx="3328416" cy="1439187"/>
          </a:xfrm>
        </p:spPr>
        <p:txBody>
          <a:bodyPr>
            <a:normAutofit/>
          </a:bodyPr>
          <a:lstStyle/>
          <a:p>
            <a:pPr marL="0" indent="0" algn="ctr">
              <a:buNone/>
            </a:pPr>
            <a:r>
              <a:rPr lang="en-US" sz="1400" dirty="0">
                <a:solidFill>
                  <a:schemeClr val="bg1"/>
                </a:solidFill>
              </a:rPr>
              <a:t>Rental Statistics depending on the city and the neighborhood</a:t>
            </a:r>
          </a:p>
        </p:txBody>
      </p:sp>
      <p:pic>
        <p:nvPicPr>
          <p:cNvPr id="7" name="Picture 6">
            <a:extLst>
              <a:ext uri="{FF2B5EF4-FFF2-40B4-BE49-F238E27FC236}">
                <a16:creationId xmlns:a16="http://schemas.microsoft.com/office/drawing/2014/main" id="{7A89F058-44B0-47EB-8909-496979272A67}"/>
              </a:ext>
            </a:extLst>
          </p:cNvPr>
          <p:cNvPicPr>
            <a:picLocks noChangeAspect="1"/>
          </p:cNvPicPr>
          <p:nvPr/>
        </p:nvPicPr>
        <p:blipFill>
          <a:blip r:embed="rId2"/>
          <a:stretch>
            <a:fillRect/>
          </a:stretch>
        </p:blipFill>
        <p:spPr>
          <a:xfrm>
            <a:off x="5619547" y="798406"/>
            <a:ext cx="5731206" cy="1466850"/>
          </a:xfrm>
          <a:prstGeom prst="rect">
            <a:avLst/>
          </a:prstGeom>
        </p:spPr>
      </p:pic>
      <p:pic>
        <p:nvPicPr>
          <p:cNvPr id="9" name="Picture 8">
            <a:extLst>
              <a:ext uri="{FF2B5EF4-FFF2-40B4-BE49-F238E27FC236}">
                <a16:creationId xmlns:a16="http://schemas.microsoft.com/office/drawing/2014/main" id="{E9D2AB49-872D-493E-84D3-E68C34E1773C}"/>
              </a:ext>
            </a:extLst>
          </p:cNvPr>
          <p:cNvPicPr>
            <a:picLocks noChangeAspect="1"/>
          </p:cNvPicPr>
          <p:nvPr/>
        </p:nvPicPr>
        <p:blipFill>
          <a:blip r:embed="rId3"/>
          <a:stretch>
            <a:fillRect/>
          </a:stretch>
        </p:blipFill>
        <p:spPr>
          <a:xfrm>
            <a:off x="5654803" y="2519362"/>
            <a:ext cx="5695950" cy="1819275"/>
          </a:xfrm>
          <a:prstGeom prst="rect">
            <a:avLst/>
          </a:prstGeom>
        </p:spPr>
      </p:pic>
    </p:spTree>
    <p:extLst>
      <p:ext uri="{BB962C8B-B14F-4D97-AF65-F5344CB8AC3E}">
        <p14:creationId xmlns:p14="http://schemas.microsoft.com/office/powerpoint/2010/main" val="16095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a:bodyPr>
          <a:lstStyle/>
          <a:p>
            <a:pPr algn="ctr"/>
            <a:r>
              <a:rPr lang="en-US" sz="7400" dirty="0">
                <a:solidFill>
                  <a:schemeClr val="bg1"/>
                </a:solidFill>
              </a:rPr>
              <a:t>Database</a:t>
            </a:r>
            <a:br>
              <a:rPr lang="en-US" sz="7400" dirty="0">
                <a:solidFill>
                  <a:schemeClr val="bg1"/>
                </a:solidFill>
              </a:rPr>
            </a:br>
            <a:r>
              <a:rPr lang="en-US" sz="4000" dirty="0" err="1">
                <a:solidFill>
                  <a:schemeClr val="bg1"/>
                </a:solidFill>
              </a:rPr>
              <a:t>Sql-airbnb_db</a:t>
            </a:r>
            <a:endParaRPr lang="en-US" sz="4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07765" y="1038486"/>
            <a:ext cx="5008901" cy="5354520"/>
          </a:xfrm>
        </p:spPr>
        <p:txBody>
          <a:bodyPr anchor="ctr">
            <a:normAutofit/>
          </a:bodyPr>
          <a:lstStyle/>
          <a:p>
            <a:pPr marL="0" indent="0">
              <a:buNone/>
            </a:pPr>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pic>
        <p:nvPicPr>
          <p:cNvPr id="6" name="Picture 5">
            <a:extLst>
              <a:ext uri="{FF2B5EF4-FFF2-40B4-BE49-F238E27FC236}">
                <a16:creationId xmlns:a16="http://schemas.microsoft.com/office/drawing/2014/main" id="{7B3A30FF-3244-4138-BDAA-5B742AE503E6}"/>
              </a:ext>
            </a:extLst>
          </p:cNvPr>
          <p:cNvPicPr>
            <a:picLocks noChangeAspect="1"/>
          </p:cNvPicPr>
          <p:nvPr/>
        </p:nvPicPr>
        <p:blipFill>
          <a:blip r:embed="rId2"/>
          <a:stretch>
            <a:fillRect/>
          </a:stretch>
        </p:blipFill>
        <p:spPr>
          <a:xfrm>
            <a:off x="5124894" y="573493"/>
            <a:ext cx="6835820" cy="5731510"/>
          </a:xfrm>
          <a:prstGeom prst="rect">
            <a:avLst/>
          </a:prstGeom>
        </p:spPr>
      </p:pic>
    </p:spTree>
    <p:extLst>
      <p:ext uri="{BB962C8B-B14F-4D97-AF65-F5344CB8AC3E}">
        <p14:creationId xmlns:p14="http://schemas.microsoft.com/office/powerpoint/2010/main" val="165684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a:bodyPr>
          <a:lstStyle/>
          <a:p>
            <a:pPr algn="ctr"/>
            <a:r>
              <a:rPr lang="en-US" sz="7400" dirty="0">
                <a:solidFill>
                  <a:schemeClr val="bg1"/>
                </a:solidFill>
              </a:rPr>
              <a:t>Sources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07765" y="1038486"/>
            <a:ext cx="5008901" cy="5354520"/>
          </a:xfrm>
        </p:spPr>
        <p:txBody>
          <a:bodyPr anchor="ctr">
            <a:normAutofit/>
          </a:bodyPr>
          <a:lstStyle/>
          <a:p>
            <a:pPr marL="0" indent="0">
              <a:buNone/>
            </a:pPr>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sp>
        <p:nvSpPr>
          <p:cNvPr id="4" name="Rectangle 3">
            <a:extLst>
              <a:ext uri="{FF2B5EF4-FFF2-40B4-BE49-F238E27FC236}">
                <a16:creationId xmlns:a16="http://schemas.microsoft.com/office/drawing/2014/main" id="{A8258DE3-A298-D548-987B-F000CADDC208}"/>
              </a:ext>
            </a:extLst>
          </p:cNvPr>
          <p:cNvSpPr/>
          <p:nvPr/>
        </p:nvSpPr>
        <p:spPr>
          <a:xfrm>
            <a:off x="5532783" y="1757355"/>
            <a:ext cx="6414052" cy="4247317"/>
          </a:xfrm>
          <a:prstGeom prst="rect">
            <a:avLst/>
          </a:prstGeom>
        </p:spPr>
        <p:txBody>
          <a:bodyPr wrap="square">
            <a:spAutoFit/>
          </a:bodyPr>
          <a:lstStyle/>
          <a:p>
            <a:r>
              <a:rPr lang="en-US" dirty="0">
                <a:solidFill>
                  <a:schemeClr val="bg1"/>
                </a:solidFill>
                <a:latin typeface="Slack-Lato"/>
                <a:hlinkClick r:id="rId2">
                  <a:extLst>
                    <a:ext uri="{A12FA001-AC4F-418D-AE19-62706E023703}">
                      <ahyp:hlinkClr xmlns:ahyp="http://schemas.microsoft.com/office/drawing/2018/hyperlinkcolor" val="tx"/>
                    </a:ext>
                  </a:extLst>
                </a:hlinkClick>
              </a:rPr>
              <a:t>https://rapidapi.com/</a:t>
            </a:r>
            <a:endParaRPr lang="en-US" dirty="0">
              <a:solidFill>
                <a:schemeClr val="bg1"/>
              </a:solidFill>
              <a:latin typeface="Slack-Lato"/>
            </a:endParaRPr>
          </a:p>
          <a:p>
            <a:br>
              <a:rPr lang="en-US" dirty="0">
                <a:solidFill>
                  <a:schemeClr val="bg1"/>
                </a:solidFill>
                <a:latin typeface="Slack-Lato"/>
              </a:rPr>
            </a:br>
            <a:r>
              <a:rPr lang="en-US" dirty="0">
                <a:solidFill>
                  <a:schemeClr val="bg1"/>
                </a:solidFill>
                <a:latin typeface="Slack-Lato"/>
                <a:hlinkClick r:id="rId3">
                  <a:extLst>
                    <a:ext uri="{A12FA001-AC4F-418D-AE19-62706E023703}">
                      <ahyp:hlinkClr xmlns:ahyp="http://schemas.microsoft.com/office/drawing/2018/hyperlinkcolor" val="tx"/>
                    </a:ext>
                  </a:extLst>
                </a:hlinkClick>
              </a:rPr>
              <a:t>https://www.mashvisor.com/dat</a:t>
            </a:r>
          </a:p>
          <a:p>
            <a:r>
              <a:rPr lang="en-US" dirty="0">
                <a:solidFill>
                  <a:schemeClr val="bg1"/>
                </a:solidFill>
                <a:latin typeface="Slack-Lato"/>
                <a:hlinkClick r:id="rId3">
                  <a:extLst>
                    <a:ext uri="{A12FA001-AC4F-418D-AE19-62706E023703}">
                      <ahyp:hlinkClr xmlns:ahyp="http://schemas.microsoft.com/office/drawing/2018/hyperlinkcolor" val="tx"/>
                    </a:ext>
                  </a:extLst>
                </a:hlinkClick>
              </a:rPr>
              <a:t>a-methodology</a:t>
            </a:r>
            <a:endParaRPr lang="en-US" dirty="0">
              <a:solidFill>
                <a:schemeClr val="bg1"/>
              </a:solidFill>
              <a:latin typeface="Slack-Lato"/>
            </a:endParaRPr>
          </a:p>
          <a:p>
            <a:br>
              <a:rPr lang="en-US" dirty="0">
                <a:solidFill>
                  <a:schemeClr val="bg1"/>
                </a:solidFill>
                <a:latin typeface="Slack-Lato"/>
              </a:rPr>
            </a:br>
            <a:r>
              <a:rPr lang="en-US" dirty="0">
                <a:solidFill>
                  <a:schemeClr val="bg1"/>
                </a:solidFill>
                <a:latin typeface="Slack-Lato"/>
                <a:hlinkClick r:id="rId4">
                  <a:extLst>
                    <a:ext uri="{A12FA001-AC4F-418D-AE19-62706E023703}">
                      <ahyp:hlinkClr xmlns:ahyp="http://schemas.microsoft.com/office/drawing/2018/hyperlinkcolor" val="tx"/>
                    </a:ext>
                  </a:extLst>
                </a:hlinkClick>
              </a:rPr>
              <a:t>https://www.ers.usda.gov/webdocs/publications/45014/30940_err140.pdf</a:t>
            </a:r>
          </a:p>
          <a:p>
            <a:endParaRPr lang="en-US" dirty="0">
              <a:solidFill>
                <a:schemeClr val="bg1"/>
              </a:solidFill>
              <a:latin typeface="Slack-Lato"/>
              <a:hlinkClick r:id="rId4">
                <a:extLst>
                  <a:ext uri="{A12FA001-AC4F-418D-AE19-62706E023703}">
                    <ahyp:hlinkClr xmlns:ahyp="http://schemas.microsoft.com/office/drawing/2018/hyperlinkcolor" val="tx"/>
                  </a:ext>
                </a:extLst>
              </a:hlinkClick>
            </a:endParaRPr>
          </a:p>
          <a:p>
            <a:r>
              <a:rPr lang="en-US" dirty="0">
                <a:solidFill>
                  <a:schemeClr val="bg1"/>
                </a:solidFill>
                <a:latin typeface="Slack-Lato"/>
                <a:hlinkClick r:id="rId4">
                  <a:extLst>
                    <a:ext uri="{A12FA001-AC4F-418D-AE19-62706E023703}">
                      <ahyp:hlinkClr xmlns:ahyp="http://schemas.microsoft.com/office/drawing/2018/hyperlinkcolor" val="tx"/>
                    </a:ext>
                  </a:extLst>
                </a:hlinkClick>
              </a:rPr>
              <a:t>https://www.census.gov/data/developers/updates/new-discovery-tool.html</a:t>
            </a:r>
          </a:p>
          <a:p>
            <a:endParaRPr lang="en-US" dirty="0">
              <a:solidFill>
                <a:schemeClr val="bg1"/>
              </a:solidFill>
              <a:latin typeface="Slack-Lato"/>
              <a:hlinkClick r:id="rId4">
                <a:extLst>
                  <a:ext uri="{A12FA001-AC4F-418D-AE19-62706E023703}">
                    <ahyp:hlinkClr xmlns:ahyp="http://schemas.microsoft.com/office/drawing/2018/hyperlinkcolor" val="tx"/>
                  </a:ext>
                </a:extLst>
              </a:hlinkClick>
            </a:endParaRPr>
          </a:p>
          <a:p>
            <a:r>
              <a:rPr lang="en-US" dirty="0">
                <a:solidFill>
                  <a:schemeClr val="bg1"/>
                </a:solidFill>
                <a:latin typeface="Slack-Lato"/>
                <a:hlinkClick r:id="rId4">
                  <a:extLst>
                    <a:ext uri="{A12FA001-AC4F-418D-AE19-62706E023703}">
                      <ahyp:hlinkClr xmlns:ahyp="http://schemas.microsoft.com/office/drawing/2018/hyperlinkcolor" val="tx"/>
                    </a:ext>
                  </a:extLst>
                </a:hlinkClick>
              </a:rPr>
              <a:t>https://www.kaggle.com/kritikseth/us-airbnb-open-data</a:t>
            </a:r>
            <a:endParaRPr lang="en-US" dirty="0">
              <a:solidFill>
                <a:schemeClr val="bg1"/>
              </a:solidFill>
              <a:latin typeface="Slack-Lato"/>
            </a:endParaRPr>
          </a:p>
          <a:p>
            <a:endParaRPr lang="en-US" b="0" i="0" dirty="0">
              <a:solidFill>
                <a:schemeClr val="bg1"/>
              </a:solidFill>
              <a:effectLst/>
              <a:latin typeface="Slack-Lato"/>
            </a:endParaRPr>
          </a:p>
          <a:p>
            <a:r>
              <a:rPr lang="en-US" u="sng" dirty="0">
                <a:solidFill>
                  <a:schemeClr val="bg1"/>
                </a:solidFill>
                <a:hlinkClick r:id="rId5">
                  <a:extLst>
                    <a:ext uri="{A12FA001-AC4F-418D-AE19-62706E023703}">
                      <ahyp:hlinkClr xmlns:ahyp="http://schemas.microsoft.com/office/drawing/2018/hyperlinkcolor" val="tx"/>
                    </a:ext>
                  </a:extLst>
                </a:hlinkClick>
              </a:rPr>
              <a:t>https://www.kaggle.com/mikejohnsonjr/united-states-crime-rates-by-county</a:t>
            </a:r>
            <a:endParaRPr lang="en-US" b="0" i="0" dirty="0">
              <a:solidFill>
                <a:schemeClr val="bg1"/>
              </a:solidFill>
              <a:effectLst/>
              <a:latin typeface="Slack-Lato"/>
            </a:endParaRPr>
          </a:p>
        </p:txBody>
      </p:sp>
    </p:spTree>
    <p:extLst>
      <p:ext uri="{BB962C8B-B14F-4D97-AF65-F5344CB8AC3E}">
        <p14:creationId xmlns:p14="http://schemas.microsoft.com/office/powerpoint/2010/main" val="370996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fontScale="90000"/>
          </a:bodyPr>
          <a:lstStyle/>
          <a:p>
            <a:pPr algn="ctr"/>
            <a:r>
              <a:rPr lang="en-US" sz="7400" dirty="0">
                <a:solidFill>
                  <a:schemeClr val="bg1"/>
                </a:solidFill>
              </a:rPr>
              <a:t>Welcome to our Dashboard!</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6096000" y="1634834"/>
            <a:ext cx="5008901" cy="5354520"/>
          </a:xfrm>
        </p:spPr>
        <p:txBody>
          <a:bodyPr anchor="ctr">
            <a:normAutofit/>
          </a:bodyPr>
          <a:lstStyle/>
          <a:p>
            <a:pPr marL="0" indent="0">
              <a:buNone/>
            </a:pPr>
            <a:endParaRPr lang="en-US" sz="1700" dirty="0">
              <a:solidFill>
                <a:schemeClr val="bg1"/>
              </a:solidFill>
            </a:endParaRPr>
          </a:p>
          <a:p>
            <a:pPr marL="0" indent="0">
              <a:buNone/>
            </a:pPr>
            <a:r>
              <a:rPr lang="en-US" sz="1700" dirty="0">
                <a:solidFill>
                  <a:schemeClr val="bg1"/>
                </a:solidFill>
              </a:rPr>
              <a:t>The </a:t>
            </a:r>
            <a:r>
              <a:rPr lang="en-US" sz="1700" dirty="0" err="1">
                <a:solidFill>
                  <a:schemeClr val="bg1"/>
                </a:solidFill>
              </a:rPr>
              <a:t>AirBnB</a:t>
            </a:r>
            <a:r>
              <a:rPr lang="en-US" sz="1700" dirty="0">
                <a:solidFill>
                  <a:schemeClr val="bg1"/>
                </a:solidFill>
              </a:rPr>
              <a:t> Dashboard provides guests a fun and interactive way to plan their vacation, get information of the area of their rental, and review listings statistics , such as: </a:t>
            </a:r>
          </a:p>
          <a:p>
            <a:pPr marL="0" indent="0">
              <a:buNone/>
            </a:pPr>
            <a:endParaRPr lang="en-US" sz="1700" dirty="0">
              <a:solidFill>
                <a:schemeClr val="bg1"/>
              </a:solidFill>
            </a:endParaRPr>
          </a:p>
          <a:p>
            <a:r>
              <a:rPr lang="en-US" sz="1700" dirty="0">
                <a:solidFill>
                  <a:schemeClr val="bg1"/>
                </a:solidFill>
              </a:rPr>
              <a:t>Can you walk to nearby destinations?</a:t>
            </a:r>
          </a:p>
          <a:p>
            <a:r>
              <a:rPr lang="en-US" sz="1700" dirty="0">
                <a:solidFill>
                  <a:schemeClr val="bg1"/>
                </a:solidFill>
              </a:rPr>
              <a:t>Is the cleaning fee outrageous?</a:t>
            </a:r>
          </a:p>
          <a:p>
            <a:r>
              <a:rPr lang="en-US" sz="1700" dirty="0">
                <a:solidFill>
                  <a:schemeClr val="bg1"/>
                </a:solidFill>
              </a:rPr>
              <a:t>What kind of neighborhood is the listing in?</a:t>
            </a:r>
          </a:p>
          <a:p>
            <a:r>
              <a:rPr lang="en-US" sz="1700" dirty="0">
                <a:solidFill>
                  <a:schemeClr val="bg1"/>
                </a:solidFill>
              </a:rPr>
              <a:t>How much rental income do hosts generally make?</a:t>
            </a:r>
          </a:p>
          <a:p>
            <a:r>
              <a:rPr lang="en-US" sz="1700" dirty="0">
                <a:solidFill>
                  <a:schemeClr val="bg1"/>
                </a:solidFill>
              </a:rPr>
              <a:t>What are the rental rates in the area and other general statistics?</a:t>
            </a: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spTree>
    <p:extLst>
      <p:ext uri="{BB962C8B-B14F-4D97-AF65-F5344CB8AC3E}">
        <p14:creationId xmlns:p14="http://schemas.microsoft.com/office/powerpoint/2010/main" val="75091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B21B4A-6E3B-F448-98D7-370C86A49CFF}"/>
              </a:ext>
            </a:extLst>
          </p:cNvPr>
          <p:cNvSpPr>
            <a:spLocks noGrp="1"/>
          </p:cNvSpPr>
          <p:nvPr>
            <p:ph type="title"/>
          </p:nvPr>
        </p:nvSpPr>
        <p:spPr>
          <a:xfrm>
            <a:off x="838200" y="669925"/>
            <a:ext cx="4508946" cy="1325563"/>
          </a:xfrm>
        </p:spPr>
        <p:txBody>
          <a:bodyPr anchor="b">
            <a:normAutofit/>
          </a:bodyPr>
          <a:lstStyle/>
          <a:p>
            <a:pPr algn="r"/>
            <a:r>
              <a:rPr lang="en-US" sz="3200" dirty="0" err="1">
                <a:solidFill>
                  <a:schemeClr val="bg1"/>
                </a:solidFill>
              </a:rPr>
              <a:t>AirBnB</a:t>
            </a:r>
            <a:r>
              <a:rPr lang="en-US" sz="3200" dirty="0">
                <a:solidFill>
                  <a:schemeClr val="bg1"/>
                </a:solidFill>
              </a:rPr>
              <a:t> </a:t>
            </a:r>
            <a:br>
              <a:rPr lang="en-US" sz="3200" dirty="0">
                <a:solidFill>
                  <a:schemeClr val="bg1"/>
                </a:solidFill>
              </a:rPr>
            </a:br>
            <a:r>
              <a:rPr lang="en-US" sz="3200" dirty="0">
                <a:solidFill>
                  <a:schemeClr val="bg1"/>
                </a:solidFill>
              </a:rPr>
              <a:t>Interesting Facts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8A3C6E-02F6-6F41-91B4-854CD18C31B4}"/>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latin typeface="+mj-lt"/>
              </a:rPr>
              <a:t>On December 10, the company’s first day of being publicly traded, shares skyrocketed at 113% taking the market capitalization all the way to $100.7 billion. The initial public offering price of $68 closed at $144.71.</a:t>
            </a:r>
          </a:p>
          <a:p>
            <a:pPr marL="0" indent="0">
              <a:buNone/>
            </a:pPr>
            <a:endParaRPr lang="en-US" sz="2000" dirty="0">
              <a:solidFill>
                <a:schemeClr val="bg1"/>
              </a:solidFill>
              <a:latin typeface="+mj-lt"/>
            </a:endParaRPr>
          </a:p>
          <a:p>
            <a:pPr marL="0" indent="0">
              <a:buNone/>
            </a:pPr>
            <a:r>
              <a:rPr lang="en-US" sz="2000" dirty="0">
                <a:solidFill>
                  <a:schemeClr val="bg1"/>
                </a:solidFill>
                <a:latin typeface="+mj-lt"/>
              </a:rPr>
              <a:t>During </a:t>
            </a:r>
            <a:r>
              <a:rPr lang="en-US" sz="2000" dirty="0" err="1">
                <a:solidFill>
                  <a:schemeClr val="bg1"/>
                </a:solidFill>
                <a:latin typeface="+mj-lt"/>
              </a:rPr>
              <a:t>AirBnB’s</a:t>
            </a:r>
            <a:r>
              <a:rPr lang="en-US" sz="2000" dirty="0">
                <a:solidFill>
                  <a:schemeClr val="bg1"/>
                </a:solidFill>
                <a:latin typeface="+mj-lt"/>
              </a:rPr>
              <a:t> first year of operations, they booked 400 guests. Now, a decade later, roughly 400 guests check in to an </a:t>
            </a:r>
            <a:r>
              <a:rPr lang="en-US" sz="2000" dirty="0" err="1">
                <a:solidFill>
                  <a:schemeClr val="bg1"/>
                </a:solidFill>
                <a:latin typeface="+mj-lt"/>
              </a:rPr>
              <a:t>AirBnB</a:t>
            </a:r>
            <a:r>
              <a:rPr lang="en-US" sz="2000" dirty="0">
                <a:solidFill>
                  <a:schemeClr val="bg1"/>
                </a:solidFill>
                <a:latin typeface="+mj-lt"/>
              </a:rPr>
              <a:t> every two minutes. That’s a check-in increase of 26,280,000%.</a:t>
            </a:r>
          </a:p>
          <a:p>
            <a:pPr marL="0" indent="0">
              <a:buNone/>
            </a:pPr>
            <a:endParaRPr lang="en-US" sz="2000" dirty="0">
              <a:solidFill>
                <a:schemeClr val="bg1"/>
              </a:solidFill>
              <a:latin typeface="+mj-lt"/>
            </a:endParaRPr>
          </a:p>
          <a:p>
            <a:pPr marL="0" indent="0">
              <a:buNone/>
            </a:pPr>
            <a:r>
              <a:rPr lang="en-US" sz="2000" dirty="0" err="1">
                <a:solidFill>
                  <a:schemeClr val="bg1"/>
                </a:solidFill>
                <a:latin typeface="+mj-lt"/>
              </a:rPr>
              <a:t>AirBnB</a:t>
            </a:r>
            <a:r>
              <a:rPr lang="en-US" sz="2000" dirty="0">
                <a:solidFill>
                  <a:schemeClr val="bg1"/>
                </a:solidFill>
                <a:latin typeface="+mj-lt"/>
              </a:rPr>
              <a:t> is active in every country in the world except Iran, Sudan, Syria, and North Korea. That is 97.95% of countries!</a:t>
            </a:r>
          </a:p>
          <a:p>
            <a:pPr marL="0" indent="0">
              <a:buNone/>
            </a:pP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33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a:bodyPr>
          <a:lstStyle/>
          <a:p>
            <a:pPr algn="ctr"/>
            <a:r>
              <a:rPr lang="en-US" sz="7400" dirty="0">
                <a:solidFill>
                  <a:schemeClr val="bg1"/>
                </a:solidFill>
              </a:rPr>
              <a:t>Process</a:t>
            </a:r>
            <a:endParaRPr lang="en-US" sz="4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07765" y="1450656"/>
            <a:ext cx="5008901" cy="4942350"/>
          </a:xfrm>
        </p:spPr>
        <p:txBody>
          <a:bodyPr anchor="ctr">
            <a:normAutofit/>
          </a:bodyPr>
          <a:lstStyle/>
          <a:p>
            <a:r>
              <a:rPr lang="en-US" sz="1700" dirty="0">
                <a:solidFill>
                  <a:schemeClr val="bg1"/>
                </a:solidFill>
              </a:rPr>
              <a:t>API Calls and data updates on </a:t>
            </a:r>
            <a:r>
              <a:rPr lang="en-US" sz="1700" dirty="0" err="1">
                <a:solidFill>
                  <a:schemeClr val="bg1"/>
                </a:solidFill>
              </a:rPr>
              <a:t>Jupyter</a:t>
            </a:r>
            <a:r>
              <a:rPr lang="en-US" sz="1700" dirty="0">
                <a:solidFill>
                  <a:schemeClr val="bg1"/>
                </a:solidFill>
              </a:rPr>
              <a:t> </a:t>
            </a:r>
          </a:p>
          <a:p>
            <a:r>
              <a:rPr lang="en-US" sz="1700" dirty="0">
                <a:solidFill>
                  <a:schemeClr val="bg1"/>
                </a:solidFill>
              </a:rPr>
              <a:t>CSV cleanup and data updates on </a:t>
            </a:r>
            <a:r>
              <a:rPr lang="en-US" sz="1700" dirty="0" err="1">
                <a:solidFill>
                  <a:schemeClr val="bg1"/>
                </a:solidFill>
              </a:rPr>
              <a:t>Jupyter</a:t>
            </a:r>
            <a:r>
              <a:rPr lang="en-US" sz="1700" dirty="0">
                <a:solidFill>
                  <a:schemeClr val="bg1"/>
                </a:solidFill>
              </a:rPr>
              <a:t> </a:t>
            </a:r>
          </a:p>
          <a:p>
            <a:r>
              <a:rPr lang="en-US" sz="1700" dirty="0">
                <a:solidFill>
                  <a:schemeClr val="bg1"/>
                </a:solidFill>
              </a:rPr>
              <a:t>SQL database creation</a:t>
            </a:r>
          </a:p>
          <a:p>
            <a:r>
              <a:rPr lang="en-US" sz="1700" dirty="0">
                <a:solidFill>
                  <a:schemeClr val="bg1"/>
                </a:solidFill>
              </a:rPr>
              <a:t>Flask</a:t>
            </a:r>
          </a:p>
          <a:p>
            <a:r>
              <a:rPr lang="en-US" sz="1700" dirty="0" err="1">
                <a:solidFill>
                  <a:schemeClr val="bg1"/>
                </a:solidFill>
              </a:rPr>
              <a:t>Javascript</a:t>
            </a:r>
            <a:r>
              <a:rPr lang="en-US" sz="1700" dirty="0">
                <a:solidFill>
                  <a:schemeClr val="bg1"/>
                </a:solidFill>
              </a:rPr>
              <a:t> file creation</a:t>
            </a:r>
          </a:p>
          <a:p>
            <a:r>
              <a:rPr lang="en-US" sz="1700" dirty="0">
                <a:solidFill>
                  <a:schemeClr val="bg1"/>
                </a:solidFill>
              </a:rPr>
              <a:t>HTML integration</a:t>
            </a:r>
          </a:p>
          <a:p>
            <a:pPr marL="0" indent="0">
              <a:buNone/>
            </a:pPr>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spTree>
    <p:extLst>
      <p:ext uri="{BB962C8B-B14F-4D97-AF65-F5344CB8AC3E}">
        <p14:creationId xmlns:p14="http://schemas.microsoft.com/office/powerpoint/2010/main" val="83682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Walking Score</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473582" y="2359152"/>
            <a:ext cx="4215375" cy="3425043"/>
          </a:xfrm>
        </p:spPr>
        <p:txBody>
          <a:bodyPr>
            <a:normAutofit/>
          </a:bodyPr>
          <a:lstStyle/>
          <a:p>
            <a:pPr marL="0" indent="0">
              <a:buNone/>
            </a:pPr>
            <a:r>
              <a:rPr lang="en-US" sz="1600" b="1" dirty="0">
                <a:solidFill>
                  <a:schemeClr val="bg1"/>
                </a:solidFill>
              </a:rPr>
              <a:t>Walking Score scale:</a:t>
            </a:r>
          </a:p>
          <a:p>
            <a:pPr lvl="1"/>
            <a:r>
              <a:rPr lang="en-US" sz="1600" b="1" dirty="0">
                <a:solidFill>
                  <a:schemeClr val="bg1"/>
                </a:solidFill>
              </a:rPr>
              <a:t>0-24 is Almost All Car-Dependent</a:t>
            </a:r>
          </a:p>
          <a:p>
            <a:pPr lvl="1"/>
            <a:r>
              <a:rPr lang="en-US" sz="1600" b="1" dirty="0">
                <a:solidFill>
                  <a:schemeClr val="bg1"/>
                </a:solidFill>
              </a:rPr>
              <a:t>25-49 is Most Car-Dependent</a:t>
            </a:r>
          </a:p>
          <a:p>
            <a:pPr lvl="1"/>
            <a:r>
              <a:rPr lang="en-US" sz="1600" b="1" dirty="0">
                <a:solidFill>
                  <a:schemeClr val="bg1"/>
                </a:solidFill>
              </a:rPr>
              <a:t>50-69 Somewhat Walkable</a:t>
            </a:r>
          </a:p>
          <a:p>
            <a:pPr lvl="1"/>
            <a:r>
              <a:rPr lang="en-US" sz="1600" b="1" dirty="0">
                <a:solidFill>
                  <a:schemeClr val="bg1"/>
                </a:solidFill>
              </a:rPr>
              <a:t>70-89 is Very Walkable</a:t>
            </a:r>
          </a:p>
          <a:p>
            <a:pPr marL="0" indent="0">
              <a:buNone/>
            </a:pPr>
            <a:endParaRPr lang="en-US" sz="1400" b="1" dirty="0">
              <a:solidFill>
                <a:schemeClr val="bg1"/>
              </a:solidFill>
            </a:endParaRPr>
          </a:p>
          <a:p>
            <a:pPr marL="0" indent="0">
              <a:buNone/>
            </a:pPr>
            <a:r>
              <a:rPr lang="en-US" sz="1400" b="1" dirty="0">
                <a:solidFill>
                  <a:schemeClr val="bg1"/>
                </a:solidFill>
              </a:rPr>
              <a:t>If you are booking your </a:t>
            </a:r>
            <a:r>
              <a:rPr lang="en-US" sz="1400" b="1" dirty="0" err="1">
                <a:solidFill>
                  <a:schemeClr val="bg1"/>
                </a:solidFill>
              </a:rPr>
              <a:t>AirBnB</a:t>
            </a:r>
            <a:r>
              <a:rPr lang="en-US" sz="1400" b="1" dirty="0">
                <a:solidFill>
                  <a:schemeClr val="bg1"/>
                </a:solidFill>
              </a:rPr>
              <a:t> to be close to certain attractions, this score is valuable in helping you find the perfect place for your vacation and determine if you need to make transportation arrangements. </a:t>
            </a:r>
            <a:endParaRPr lang="en-US" sz="1400" dirty="0"/>
          </a:p>
        </p:txBody>
      </p:sp>
      <p:pic>
        <p:nvPicPr>
          <p:cNvPr id="5" name="Picture 4" descr="A picture containing graphical user interface&#10;&#10;Description automatically generated">
            <a:extLst>
              <a:ext uri="{FF2B5EF4-FFF2-40B4-BE49-F238E27FC236}">
                <a16:creationId xmlns:a16="http://schemas.microsoft.com/office/drawing/2014/main" id="{1099FC1E-36B2-5848-AFD6-41767F6C3755}"/>
              </a:ext>
            </a:extLst>
          </p:cNvPr>
          <p:cNvPicPr>
            <a:picLocks noChangeAspect="1"/>
          </p:cNvPicPr>
          <p:nvPr/>
        </p:nvPicPr>
        <p:blipFill rotWithShape="1">
          <a:blip r:embed="rId2"/>
          <a:srcRect l="8226" r="15398"/>
          <a:stretch/>
        </p:blipFill>
        <p:spPr>
          <a:xfrm>
            <a:off x="5124450" y="634382"/>
            <a:ext cx="6657213" cy="5495162"/>
          </a:xfrm>
          <a:prstGeom prst="rect">
            <a:avLst/>
          </a:prstGeom>
        </p:spPr>
      </p:pic>
    </p:spTree>
    <p:extLst>
      <p:ext uri="{BB962C8B-B14F-4D97-AF65-F5344CB8AC3E}">
        <p14:creationId xmlns:p14="http://schemas.microsoft.com/office/powerpoint/2010/main" val="358509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Map</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841247" y="2359152"/>
            <a:ext cx="3328416" cy="3303455"/>
          </a:xfrm>
        </p:spPr>
        <p:txBody>
          <a:bodyPr>
            <a:normAutofit/>
          </a:bodyPr>
          <a:lstStyle/>
          <a:p>
            <a:pPr marL="0" indent="0">
              <a:buNone/>
            </a:pPr>
            <a:r>
              <a:rPr lang="en-US" sz="2000" dirty="0">
                <a:solidFill>
                  <a:schemeClr val="bg1"/>
                </a:solidFill>
              </a:rPr>
              <a:t>Leaf's represent nights book, different color leaf’s represent total days. Split the year into thirds, dropped the ones that were booked for only once. Size of the leaf corresponds to the total reviews. Assumed more reviews are good reviews, a limitation was not being able to identify if a review was good or not.</a:t>
            </a:r>
          </a:p>
          <a:p>
            <a:pPr marL="0" indent="0">
              <a:buNone/>
            </a:pPr>
            <a:endParaRPr lang="en-US" sz="1400" dirty="0"/>
          </a:p>
        </p:txBody>
      </p:sp>
      <p:pic>
        <p:nvPicPr>
          <p:cNvPr id="8" name="Picture 7" descr="Map&#10;&#10;Description automatically generated">
            <a:extLst>
              <a:ext uri="{FF2B5EF4-FFF2-40B4-BE49-F238E27FC236}">
                <a16:creationId xmlns:a16="http://schemas.microsoft.com/office/drawing/2014/main" id="{F761ED45-BD00-EE44-9E3C-A82C539B3356}"/>
              </a:ext>
            </a:extLst>
          </p:cNvPr>
          <p:cNvPicPr>
            <a:picLocks noChangeAspect="1"/>
          </p:cNvPicPr>
          <p:nvPr/>
        </p:nvPicPr>
        <p:blipFill>
          <a:blip r:embed="rId2"/>
          <a:stretch>
            <a:fillRect/>
          </a:stretch>
        </p:blipFill>
        <p:spPr>
          <a:xfrm>
            <a:off x="4973680" y="874347"/>
            <a:ext cx="6782241" cy="5014468"/>
          </a:xfrm>
          <a:prstGeom prst="rect">
            <a:avLst/>
          </a:prstGeom>
        </p:spPr>
      </p:pic>
    </p:spTree>
    <p:extLst>
      <p:ext uri="{BB962C8B-B14F-4D97-AF65-F5344CB8AC3E}">
        <p14:creationId xmlns:p14="http://schemas.microsoft.com/office/powerpoint/2010/main" val="207994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Cleaning Fees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5300640" y="365125"/>
            <a:ext cx="6053160" cy="2089317"/>
          </a:xfrm>
        </p:spPr>
        <p:txBody>
          <a:bodyPr anchor="ctr">
            <a:noAutofit/>
          </a:bodyPr>
          <a:lstStyle/>
          <a:p>
            <a:pPr marL="0" indent="0">
              <a:buNone/>
            </a:pPr>
            <a:r>
              <a:rPr lang="en-US" sz="1600" b="1" dirty="0">
                <a:solidFill>
                  <a:schemeClr val="bg1"/>
                </a:solidFill>
              </a:rPr>
              <a:t>The cleaning fee is set by whatever each host desires and can vary widely, sometimes outrageously and unexplainably. Currently on </a:t>
            </a:r>
            <a:r>
              <a:rPr lang="en-US" sz="1600" b="1" dirty="0" err="1">
                <a:solidFill>
                  <a:schemeClr val="bg1"/>
                </a:solidFill>
              </a:rPr>
              <a:t>AirBnb</a:t>
            </a:r>
            <a:r>
              <a:rPr lang="en-US" sz="1600" b="1" dirty="0">
                <a:solidFill>
                  <a:schemeClr val="bg1"/>
                </a:solidFill>
              </a:rPr>
              <a:t>, guests are not able to see the associated cleaning fee until they are at the checkout stage just prior to the final booking. </a:t>
            </a:r>
            <a:endParaRPr lang="en-US" sz="1400" b="1" dirty="0">
              <a:solidFill>
                <a:schemeClr val="bg1"/>
              </a:solidFill>
            </a:endParaRPr>
          </a:p>
        </p:txBody>
      </p:sp>
      <p:pic>
        <p:nvPicPr>
          <p:cNvPr id="9" name="Picture 8" descr="Chart, bar chart&#10;&#10;Description automatically generated">
            <a:extLst>
              <a:ext uri="{FF2B5EF4-FFF2-40B4-BE49-F238E27FC236}">
                <a16:creationId xmlns:a16="http://schemas.microsoft.com/office/drawing/2014/main" id="{90E36F99-2A09-1341-9B5A-E7F1558AEAC4}"/>
              </a:ext>
            </a:extLst>
          </p:cNvPr>
          <p:cNvPicPr>
            <a:picLocks noChangeAspect="1"/>
          </p:cNvPicPr>
          <p:nvPr/>
        </p:nvPicPr>
        <p:blipFill>
          <a:blip r:embed="rId2"/>
          <a:stretch>
            <a:fillRect/>
          </a:stretch>
        </p:blipFill>
        <p:spPr>
          <a:xfrm>
            <a:off x="160951" y="2906504"/>
            <a:ext cx="11565031" cy="2994109"/>
          </a:xfrm>
          <a:prstGeom prst="rect">
            <a:avLst/>
          </a:prstGeom>
        </p:spPr>
      </p:pic>
    </p:spTree>
    <p:extLst>
      <p:ext uri="{BB962C8B-B14F-4D97-AF65-F5344CB8AC3E}">
        <p14:creationId xmlns:p14="http://schemas.microsoft.com/office/powerpoint/2010/main" val="280703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Return on Investment (ROI)</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841247" y="2359152"/>
            <a:ext cx="3328416" cy="1439187"/>
          </a:xfrm>
        </p:spPr>
        <p:txBody>
          <a:bodyPr>
            <a:normAutofit lnSpcReduction="10000"/>
          </a:bodyPr>
          <a:lstStyle/>
          <a:p>
            <a:pPr marL="0" indent="0">
              <a:buNone/>
            </a:pPr>
            <a:r>
              <a:rPr lang="en-US" sz="2000" b="1" dirty="0">
                <a:solidFill>
                  <a:schemeClr val="bg1"/>
                </a:solidFill>
                <a:latin typeface="+mj-lt"/>
              </a:rPr>
              <a:t>Compare rental income to home values and assess the potential return on owning an </a:t>
            </a:r>
            <a:r>
              <a:rPr lang="en-US" sz="2000" b="1" dirty="0" err="1">
                <a:solidFill>
                  <a:schemeClr val="bg1"/>
                </a:solidFill>
                <a:latin typeface="+mj-lt"/>
              </a:rPr>
              <a:t>AirBnB</a:t>
            </a:r>
            <a:r>
              <a:rPr lang="en-US" sz="2000" b="1" dirty="0">
                <a:solidFill>
                  <a:schemeClr val="bg1"/>
                </a:solidFill>
                <a:latin typeface="+mj-lt"/>
              </a:rPr>
              <a:t> in a certain city or neighborhood.</a:t>
            </a:r>
          </a:p>
          <a:p>
            <a:pPr marL="0" indent="0">
              <a:buNone/>
            </a:pPr>
            <a:endParaRPr lang="en-US" sz="1400" dirty="0"/>
          </a:p>
        </p:txBody>
      </p:sp>
      <p:pic>
        <p:nvPicPr>
          <p:cNvPr id="9" name="Picture 8">
            <a:extLst>
              <a:ext uri="{FF2B5EF4-FFF2-40B4-BE49-F238E27FC236}">
                <a16:creationId xmlns:a16="http://schemas.microsoft.com/office/drawing/2014/main" id="{1521CA1E-3809-7F47-93DE-36453E150F97}"/>
              </a:ext>
            </a:extLst>
          </p:cNvPr>
          <p:cNvPicPr>
            <a:picLocks noChangeAspect="1"/>
          </p:cNvPicPr>
          <p:nvPr/>
        </p:nvPicPr>
        <p:blipFill>
          <a:blip r:embed="rId2"/>
          <a:stretch>
            <a:fillRect/>
          </a:stretch>
        </p:blipFill>
        <p:spPr>
          <a:xfrm>
            <a:off x="5006097" y="2286256"/>
            <a:ext cx="6679546" cy="1584977"/>
          </a:xfrm>
          <a:prstGeom prst="rect">
            <a:avLst/>
          </a:prstGeom>
        </p:spPr>
      </p:pic>
    </p:spTree>
    <p:extLst>
      <p:ext uri="{BB962C8B-B14F-4D97-AF65-F5344CB8AC3E}">
        <p14:creationId xmlns:p14="http://schemas.microsoft.com/office/powerpoint/2010/main" val="39060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Rental Income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5086948" y="664385"/>
            <a:ext cx="6408366" cy="1535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Discover how much rental income hosts make in the area you will be visiting.</a:t>
            </a:r>
          </a:p>
        </p:txBody>
      </p:sp>
      <p:pic>
        <p:nvPicPr>
          <p:cNvPr id="7" name="Content Placeholder 6">
            <a:extLst>
              <a:ext uri="{FF2B5EF4-FFF2-40B4-BE49-F238E27FC236}">
                <a16:creationId xmlns:a16="http://schemas.microsoft.com/office/drawing/2014/main" id="{EAB3C614-79B9-4B1C-BC64-0CF979F08985}"/>
              </a:ext>
            </a:extLst>
          </p:cNvPr>
          <p:cNvPicPr>
            <a:picLocks noGrp="1" noChangeAspect="1"/>
          </p:cNvPicPr>
          <p:nvPr>
            <p:ph idx="1"/>
          </p:nvPr>
        </p:nvPicPr>
        <p:blipFill>
          <a:blip r:embed="rId2"/>
          <a:stretch>
            <a:fillRect/>
          </a:stretch>
        </p:blipFill>
        <p:spPr>
          <a:xfrm>
            <a:off x="3491653" y="2605671"/>
            <a:ext cx="4982270" cy="3610479"/>
          </a:xfrm>
        </p:spPr>
      </p:pic>
    </p:spTree>
    <p:extLst>
      <p:ext uri="{BB962C8B-B14F-4D97-AF65-F5344CB8AC3E}">
        <p14:creationId xmlns:p14="http://schemas.microsoft.com/office/powerpoint/2010/main" val="2004017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570</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Slack-Lato</vt:lpstr>
      <vt:lpstr>Office Theme</vt:lpstr>
      <vt:lpstr>AirBnB Dashboard</vt:lpstr>
      <vt:lpstr>Welcome to our Dashboard!</vt:lpstr>
      <vt:lpstr>AirBnB  Interesting Facts</vt:lpstr>
      <vt:lpstr>Process</vt:lpstr>
      <vt:lpstr>Walking Score</vt:lpstr>
      <vt:lpstr>Map</vt:lpstr>
      <vt:lpstr>Cleaning Fees</vt:lpstr>
      <vt:lpstr>Return on Investment (ROI)</vt:lpstr>
      <vt:lpstr>Rental Income</vt:lpstr>
      <vt:lpstr>Income By Property Type</vt:lpstr>
      <vt:lpstr>Demographics</vt:lpstr>
      <vt:lpstr>Statistics</vt:lpstr>
      <vt:lpstr>Database Sql-airbnb_db</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Reza Abasaltian</cp:lastModifiedBy>
  <cp:revision>27</cp:revision>
  <dcterms:created xsi:type="dcterms:W3CDTF">2020-12-11T02:42:09Z</dcterms:created>
  <dcterms:modified xsi:type="dcterms:W3CDTF">2023-04-13T21:13:31Z</dcterms:modified>
</cp:coreProperties>
</file>