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6G2CZH4yZEeAsQkU+Gy0KQwfd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10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bpedia.org/ontology/MetroStation" TargetMode="External"/><Relationship Id="rId3" Type="http://schemas.openxmlformats.org/officeDocument/2006/relationships/hyperlink" Target="https://schema.org/SubwayStation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c8be3e8a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8c8be3e8a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Alejandro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Contamos qué buscábamos, objetivos, tiene que coincidir con lo que pongamos en applicationRequirements.html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Ensañamos un pantallazo de lo que hemos hecho, de las consultas que resolvemos o el cuadro de mando para hacer consultas. Lo que hagamos.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Este es el core, pueden ser dos transparencias. Mostrar una consulta SPARQL que hagamos.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Después de estas dos mostramos el proceso.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Presenta Gaby.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Buscamos poder consultar el número de centros de día por distrito, visualizarlo en el mapa y seleccionarlos según paradas de metro, barrio y distrito.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qué: quereremos visualizar la ubicación de centros de día según barrio, distrito y parada de metro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Para qué: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Qué aporta frente a lo que está hecho: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Dotline para comparar 🡪 debería ser gráfico de barras.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Cuadro de mando para hacer selecciones por barrio, distrito y parada de metro.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Gaby</a:t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Alejandro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 queremos hacer algo del ayuntamiento de Mdrid, lo mejor es acudir al sitio web de datos abiertos.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Hablar de la licencia que tiene, sus características, qué tiene que cumplir para ser open. Decir que nosotros publicamos en OGL y explicar.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IMPORTANTE, tenemos los datos en RDF, intentar verlo. Si nos preguntan porqué lo hacemos si ya lo tenemos, es en base a un ejercicio teórico para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Analizar nuestras capacidades o algo a´si.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32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100 centros de día</a:t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Gaby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Pantallazo de la ontología.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Explicar RNS, recursos, propiedades.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hay que poner los resources hacia distrito, barrio y metro, comentar y resolver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GovernmentBuilding de schema de donde cogemos los datos.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clases de wikidata con las que enlazamos.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Tenemos que decir que generamos un ttl. </a:t>
            </a:r>
            <a:endParaRPr/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Adrián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Dificultades encontradas.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Pantallazo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 quién enlazamos y con quién podríamos enlazar.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OpenRefine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Reconciliation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Barrio, distrito y subwaystations son recursos.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Estos recursos luego los enlazamos con otros grafos, </a:t>
            </a: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openrefine, </a:t>
            </a: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ejercicio de reconciliación, vemos con qué lo podemos enlazar. 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SubwaySattion 🡪 Madrid Metro Station. Equivalent class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wikidata metro station Q928830</a:t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parada es una instancia de esta clase.</a:t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https://dbpedia.org/ontology/MetroStation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https://schema.org/SubwayStation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MadridNeighborhood 🡪 </a:t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neighborhood of Madrid Q10267336</a:t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district of Madrid (Q3032114)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Gaby/Adrian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Aquí hay que explicar todo el proceso y terminar</a:t>
            </a:r>
            <a:endParaRPr/>
          </a:p>
        </p:txBody>
      </p:sp>
      <p:sp>
        <p:nvSpPr>
          <p:cNvPr id="161" name="Google Shape;1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22" name="Google Shape;22;p11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11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" name="Google Shape;37;p13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1" name="Google Shape;71;p1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0" name="Google Shape;80;p1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1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url.org/NET/rdflicense/cc-by-nc-sa4.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hyperlink" Target="https://day-centers-odkg.streamlit.ap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7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1915127" y="1273444"/>
            <a:ext cx="8361229" cy="1469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es-ES" sz="4800"/>
              <a:t>SMART CITIES </a:t>
            </a:r>
            <a:br>
              <a:rPr lang="es-ES" sz="4800"/>
            </a:br>
            <a:r>
              <a:rPr lang="es-ES" sz="4800"/>
              <a:t>LINKED DATA</a:t>
            </a:r>
            <a:endParaRPr sz="4800"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2679906" y="3956279"/>
            <a:ext cx="6831673" cy="146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s-ES"/>
              <a:t>GROUP 21</a:t>
            </a:r>
            <a:endParaRPr/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s-ES"/>
              <a:t>César Gayo Bravo (@drachodran)</a:t>
            </a:r>
            <a:endParaRPr/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s-ES"/>
              <a:t>Adrián Vogel Fernández (@a-vogel98)</a:t>
            </a:r>
            <a:endParaRPr/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s-ES"/>
              <a:t>Alejandro Basco Plaza (@abasco21)</a:t>
            </a:r>
            <a:endParaRPr/>
          </a:p>
          <a:p>
            <a:pPr indent="0" lvl="0" marL="4572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s-ES"/>
              <a:t>Gabriela Argüelles Terrón (@gabyarte)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2748226" y="3078671"/>
            <a:ext cx="6831673" cy="52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Libre Franklin"/>
              <a:buNone/>
            </a:pPr>
            <a:r>
              <a:rPr b="0" i="0" lang="es-ES" sz="23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Madrid Social Centers</a:t>
            </a:r>
            <a:endParaRPr b="0" i="0" sz="23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c8be3e8aa_0_25"/>
          <p:cNvSpPr txBox="1"/>
          <p:nvPr>
            <p:ph type="title"/>
          </p:nvPr>
        </p:nvSpPr>
        <p:spPr>
          <a:xfrm>
            <a:off x="990600" y="2417618"/>
            <a:ext cx="9601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			</a:t>
            </a:r>
            <a:r>
              <a:rPr b="1" lang="es-ES"/>
              <a:t>Thank you!!</a:t>
            </a:r>
            <a:br>
              <a:rPr lang="es-ES"/>
            </a:br>
            <a:br>
              <a:rPr lang="es-ES"/>
            </a:br>
            <a:r>
              <a:rPr lang="es-ES"/>
              <a:t>			Any 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371600" y="472966"/>
            <a:ext cx="9601200" cy="539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This work is licensed under the license CC BY-NC-SA 4.0 International 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http://purl.org/NET/rdflicense/cc-by-nc-sa4.0</a:t>
            </a:r>
            <a:r>
              <a:rPr lang="es-ES"/>
              <a:t>  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You are free: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s-ES"/>
              <a:t>to Share — to copy, distribute and transmit the work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s-ES"/>
              <a:t>to Remix — to adapt the work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Under the following conditions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s-ES"/>
              <a:t>Non-commercial – You cannot use it for commercial purposes, nor for training inside a commercial company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s-ES"/>
              <a:t>Attribution — You must attribute the work by inserting </a:t>
            </a:r>
            <a:endParaRPr/>
          </a:p>
          <a:p>
            <a:pPr indent="-384047" lvl="2" marL="13716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s-ES"/>
              <a:t>A credits slide stating: “These slides are partially based on “SMART CITIES LINKED DATA PROJECT” by C. Gayo, A. Vogel, A. Basco, G. Argüelles.</a:t>
            </a: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3074" y="5562574"/>
            <a:ext cx="830652" cy="3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Application to Visualize </a:t>
            </a:r>
            <a:br>
              <a:rPr lang="es-ES"/>
            </a:br>
            <a:r>
              <a:rPr lang="es-ES"/>
              <a:t>Madrid Social Centers Information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143000" y="2133600"/>
            <a:ext cx="9601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■"/>
            </a:pPr>
            <a:r>
              <a:rPr lang="es-E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SSA Seniors Association has asked to make an application:</a:t>
            </a:r>
            <a:endParaRPr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02124"/>
              </a:buClr>
              <a:buSzPts val="2000"/>
              <a:buChar char="–"/>
            </a:pPr>
            <a:r>
              <a:rPr lang="es-E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Visualice Madrid Social Centers in a map.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02124"/>
              </a:buClr>
              <a:buSzPts val="2000"/>
              <a:buChar char="–"/>
            </a:pPr>
            <a:r>
              <a:rPr lang="es-E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Select Social Centers based on:</a:t>
            </a:r>
            <a:endParaRPr/>
          </a:p>
          <a:p>
            <a:pPr indent="-384047" lvl="2" marL="13716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02124"/>
              </a:buClr>
              <a:buSzPts val="1800"/>
              <a:buChar char="■"/>
            </a:pPr>
            <a:r>
              <a:rPr lang="es-E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District</a:t>
            </a:r>
            <a:endParaRPr/>
          </a:p>
          <a:p>
            <a:pPr indent="-384047" lvl="2" marL="13716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02124"/>
              </a:buClr>
              <a:buSzPts val="1800"/>
              <a:buChar char="■"/>
            </a:pPr>
            <a:r>
              <a:rPr lang="es-E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Neighborhood</a:t>
            </a:r>
            <a:endParaRPr/>
          </a:p>
          <a:p>
            <a:pPr indent="-384047" lvl="2" marL="13716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202124"/>
              </a:buClr>
              <a:buSzPts val="1800"/>
              <a:buChar char="■"/>
            </a:pPr>
            <a:r>
              <a:rPr lang="es-E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Subway stations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Madrid City Council Open Data Site have the data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We transform it into RDF Linked Data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ource Description Framework - Wikipedia, la enciclopedia libre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790" y="4999608"/>
            <a:ext cx="1395420" cy="15126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Tutorial: Streamlit | DataCamp"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0494" y="3019286"/>
            <a:ext cx="1472247" cy="861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arql Logo" id="115" name="Google Shape;115;p3"/>
          <p:cNvPicPr preferRelativeResize="0"/>
          <p:nvPr/>
        </p:nvPicPr>
        <p:blipFill rotWithShape="1">
          <a:blip r:embed="rId5">
            <a:alphaModFix/>
          </a:blip>
          <a:srcRect b="16894" l="5079" r="61679" t="7051"/>
          <a:stretch/>
        </p:blipFill>
        <p:spPr>
          <a:xfrm>
            <a:off x="10410986" y="2713444"/>
            <a:ext cx="1120092" cy="121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8368822" y="2545454"/>
            <a:ext cx="3519055" cy="1731818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459662" y="5551322"/>
            <a:ext cx="1697653" cy="792009"/>
          </a:xfrm>
          <a:prstGeom prst="cloud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200342-0-centros-dia </a:t>
            </a:r>
            <a:endParaRPr b="0" i="0" sz="12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.csv</a:t>
            </a:r>
            <a:endParaRPr b="0" i="0" sz="12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Transformación digital - Iconos gratis de márketing" id="118" name="Google Shape;11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7620" y="5095720"/>
            <a:ext cx="1675857" cy="16758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3"/>
          <p:cNvCxnSpPr/>
          <p:nvPr/>
        </p:nvCxnSpPr>
        <p:spPr>
          <a:xfrm flipH="1" rot="10800000">
            <a:off x="3256156" y="5933649"/>
            <a:ext cx="1750742" cy="13677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3"/>
          <p:cNvCxnSpPr/>
          <p:nvPr/>
        </p:nvCxnSpPr>
        <p:spPr>
          <a:xfrm flipH="1" rot="10800000">
            <a:off x="7183040" y="5947326"/>
            <a:ext cx="1750742" cy="13677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3"/>
          <p:cNvCxnSpPr>
            <a:stCxn id="113" idx="0"/>
            <a:endCxn id="116" idx="2"/>
          </p:cNvCxnSpPr>
          <p:nvPr/>
        </p:nvCxnSpPr>
        <p:spPr>
          <a:xfrm rot="10800000">
            <a:off x="10128400" y="4277208"/>
            <a:ext cx="11100" cy="722400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371600" y="685800"/>
            <a:ext cx="9601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Result</a:t>
            </a:r>
            <a:endParaRPr/>
          </a:p>
        </p:txBody>
      </p:sp>
      <p:pic>
        <p:nvPicPr>
          <p:cNvPr id="128" name="Google Shape;12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002" y="0"/>
            <a:ext cx="4560000" cy="32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6553" y="2247900"/>
            <a:ext cx="5200947" cy="43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1301" y="3370152"/>
            <a:ext cx="3950700" cy="349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1271600" y="1516863"/>
            <a:ext cx="898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202124"/>
                </a:solidFill>
              </a:rPr>
              <a:t>Access to </a:t>
            </a:r>
            <a:r>
              <a:rPr lang="es-ES" sz="2000">
                <a:solidFill>
                  <a:srgbClr val="4A86E8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https://day-centers-odkg.streamlit.app/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Select and Analyze Data Source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371600" y="1593270"/>
            <a:ext cx="9601200" cy="2660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Madrid City Council Open Data Site.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Data available as CSV, JSON, XML...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Data have an open license</a:t>
            </a:r>
            <a:r>
              <a:rPr lang="es-ES"/>
              <a:t>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Data can be easily linked with generic real-world entities.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Documentation exists for the data.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First Analysis with OpenRefine.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253358"/>
            <a:ext cx="9393382" cy="105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16386" r="16306" t="0"/>
          <a:stretch/>
        </p:blipFill>
        <p:spPr>
          <a:xfrm>
            <a:off x="1371600" y="5446536"/>
            <a:ext cx="8991600" cy="102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858644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Define RNS and Develop Ontology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757250" y="1454725"/>
            <a:ext cx="5115000" cy="54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/>
              <a:t>Base domain: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https://miciudadamiga.madrid/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/>
              <a:t>Path: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map/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/>
              <a:t>Ontological Term Path: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[base]</a:t>
            </a:r>
            <a:r>
              <a:rPr lang="es-ES" sz="1600"/>
              <a:t>/[path]/ontology#[classOrPropertyName]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/>
              <a:t>Individuals Path: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[base]/[path]</a:t>
            </a:r>
            <a:r>
              <a:rPr lang="es-ES" sz="1600"/>
              <a:t>/resource/[className]/[identifier]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/>
              <a:t>Subway:</a:t>
            </a:r>
            <a:endParaRPr sz="21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[base]/[path]</a:t>
            </a:r>
            <a:r>
              <a:rPr lang="es-ES" sz="1600"/>
              <a:t>/resource/SubwayStop/[identifier]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/>
              <a:t>District:</a:t>
            </a:r>
            <a:endParaRPr sz="21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[base]/[path]/</a:t>
            </a:r>
            <a:r>
              <a:rPr lang="es-ES" sz="1600"/>
              <a:t>resource/MadridDistrict/[identifier]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/>
              <a:t>Neighborhood:</a:t>
            </a:r>
            <a:endParaRPr sz="21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[base]/[path]/</a:t>
            </a:r>
            <a:r>
              <a:rPr lang="es-ES" sz="1600"/>
              <a:t>resource/MadridNeighborhood/[identifier]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/>
              <a:t>Day center</a:t>
            </a:r>
            <a:r>
              <a:rPr b="1" lang="es-ES" sz="2100"/>
              <a:t>:</a:t>
            </a:r>
            <a:endParaRPr sz="21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[base]/[path]/resource/DayCenter/[identifier]</a:t>
            </a:r>
            <a:endParaRPr sz="1600"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175" y="1865350"/>
            <a:ext cx="6031550" cy="385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1371600" y="187034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Transform Data Source and Link with other Datasets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1371600" y="1489358"/>
            <a:ext cx="96012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OpenRefine Data Transformation: delete columns, </a:t>
            </a:r>
            <a:r>
              <a:rPr lang="es-ES"/>
              <a:t>aggregate</a:t>
            </a:r>
            <a:r>
              <a:rPr lang="es-ES"/>
              <a:t> addresses, split in columns SubwayStation…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s-ES"/>
              <a:t>OpenRefine Reconciliation: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i="0" lang="es-ES"/>
              <a:t>SubwayStation 🡪 wikidata metro station Q928830</a:t>
            </a:r>
            <a:endParaRPr i="0"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i="0" lang="es-ES"/>
              <a:t>MadridNeighborhood 🡪 neighborhood of Madrid Q10267336</a:t>
            </a:r>
            <a:endParaRPr i="0"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i="0" lang="es-ES"/>
              <a:t>District 🡪 district of Madrid Q3032114</a:t>
            </a:r>
            <a:endParaRPr i="0" sz="1500">
              <a:solidFill>
                <a:schemeClr val="dk1"/>
              </a:solidFill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835" y="3751124"/>
            <a:ext cx="4712548" cy="2937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9347" y="3734293"/>
            <a:ext cx="8062561" cy="29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Mapping and RDF Generation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852054" y="2121017"/>
            <a:ext cx="1870364" cy="914400"/>
          </a:xfrm>
          <a:prstGeom prst="cloud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Domain</a:t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Ontology</a:t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740726" y="3594100"/>
            <a:ext cx="2057832" cy="791964"/>
          </a:xfrm>
          <a:prstGeom prst="cloud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YARRRML file</a:t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YARRRML's Matey"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2496" y="2876848"/>
            <a:ext cx="1755443" cy="1755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8"/>
          <p:cNvCxnSpPr>
            <a:stCxn id="164" idx="1"/>
            <a:endCxn id="165" idx="3"/>
          </p:cNvCxnSpPr>
          <p:nvPr/>
        </p:nvCxnSpPr>
        <p:spPr>
          <a:xfrm flipH="1">
            <a:off x="1769536" y="3034443"/>
            <a:ext cx="17700" cy="604800"/>
          </a:xfrm>
          <a:prstGeom prst="straightConnector1">
            <a:avLst/>
          </a:prstGeom>
          <a:noFill/>
          <a:ln cap="flat" cmpd="sng" w="349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8"/>
          <p:cNvCxnSpPr/>
          <p:nvPr/>
        </p:nvCxnSpPr>
        <p:spPr>
          <a:xfrm>
            <a:off x="2897887" y="3893123"/>
            <a:ext cx="572100" cy="0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8"/>
          <p:cNvSpPr/>
          <p:nvPr/>
        </p:nvSpPr>
        <p:spPr>
          <a:xfrm>
            <a:off x="5345529" y="3497116"/>
            <a:ext cx="1697653" cy="792009"/>
          </a:xfrm>
          <a:prstGeom prst="cloud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RML file</a:t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740725" y="5149875"/>
            <a:ext cx="2345328" cy="791964"/>
          </a:xfrm>
          <a:prstGeom prst="cloud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200342-0-centros-dia-upda</a:t>
            </a:r>
            <a:r>
              <a:rPr lang="es-ES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ted</a:t>
            </a:r>
            <a:r>
              <a:rPr b="0" i="0" lang="es-ES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.csv</a:t>
            </a:r>
            <a:endParaRPr b="0" i="0" sz="12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421" y="5123542"/>
            <a:ext cx="2057868" cy="7099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8"/>
          <p:cNvCxnSpPr/>
          <p:nvPr/>
        </p:nvCxnSpPr>
        <p:spPr>
          <a:xfrm flipH="1" rot="10800000">
            <a:off x="4422979" y="3893119"/>
            <a:ext cx="731296" cy="2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8"/>
          <p:cNvCxnSpPr>
            <a:stCxn id="169" idx="1"/>
            <a:endCxn id="171" idx="0"/>
          </p:cNvCxnSpPr>
          <p:nvPr/>
        </p:nvCxnSpPr>
        <p:spPr>
          <a:xfrm>
            <a:off x="6194356" y="4288282"/>
            <a:ext cx="0" cy="835200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8"/>
          <p:cNvCxnSpPr>
            <a:stCxn id="170" idx="0"/>
          </p:cNvCxnSpPr>
          <p:nvPr/>
        </p:nvCxnSpPr>
        <p:spPr>
          <a:xfrm flipH="1" rot="10800000">
            <a:off x="3084099" y="5519457"/>
            <a:ext cx="1920900" cy="26400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Resource Description Framework - Wikipedia, la enciclopedia libre" id="175" name="Google Shape;17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287" y="4632292"/>
            <a:ext cx="1395420" cy="151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8"/>
          <p:cNvCxnSpPr/>
          <p:nvPr/>
        </p:nvCxnSpPr>
        <p:spPr>
          <a:xfrm>
            <a:off x="7453414" y="5519548"/>
            <a:ext cx="664680" cy="26334"/>
          </a:xfrm>
          <a:prstGeom prst="straightConnector1">
            <a:avLst/>
          </a:prstGeom>
          <a:noFill/>
          <a:ln cap="flat" cmpd="sng" w="349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Python Tutorial: Streamlit | DataCamp" id="177" name="Google Shape;17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2351" y="2039397"/>
            <a:ext cx="1472247" cy="861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arql Logo" id="178" name="Google Shape;178;p8"/>
          <p:cNvPicPr preferRelativeResize="0"/>
          <p:nvPr/>
        </p:nvPicPr>
        <p:blipFill rotWithShape="1">
          <a:blip r:embed="rId7">
            <a:alphaModFix/>
          </a:blip>
          <a:srcRect b="16894" l="5079" r="61679" t="7051"/>
          <a:stretch/>
        </p:blipFill>
        <p:spPr>
          <a:xfrm>
            <a:off x="9072843" y="1733555"/>
            <a:ext cx="1120092" cy="121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/>
          <p:nvPr/>
        </p:nvSpPr>
        <p:spPr>
          <a:xfrm>
            <a:off x="7030679" y="1565565"/>
            <a:ext cx="3519055" cy="1731818"/>
          </a:xfrm>
          <a:prstGeom prst="roundRect">
            <a:avLst>
              <a:gd fmla="val 16667" name="adj"/>
            </a:avLst>
          </a:prstGeom>
          <a:noFill/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80" name="Google Shape;180;p8"/>
          <p:cNvCxnSpPr>
            <a:endCxn id="175" idx="0"/>
          </p:cNvCxnSpPr>
          <p:nvPr/>
        </p:nvCxnSpPr>
        <p:spPr>
          <a:xfrm>
            <a:off x="8924597" y="3386392"/>
            <a:ext cx="2400" cy="1245900"/>
          </a:xfrm>
          <a:prstGeom prst="straightConnector1">
            <a:avLst/>
          </a:prstGeom>
          <a:noFill/>
          <a:ln cap="flat" cmpd="sng" w="34925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Wikidata - Wikipedia, la enciclopedia libre" id="181" name="Google Shape;18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11964" y="4803550"/>
            <a:ext cx="1653880" cy="1170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8"/>
          <p:cNvCxnSpPr/>
          <p:nvPr/>
        </p:nvCxnSpPr>
        <p:spPr>
          <a:xfrm rot="10800000">
            <a:off x="9697026" y="5388610"/>
            <a:ext cx="852708" cy="0"/>
          </a:xfrm>
          <a:prstGeom prst="straightConnector1">
            <a:avLst/>
          </a:prstGeom>
          <a:noFill/>
          <a:ln cap="flat" cmpd="sng" w="34925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4557725" y="5204547"/>
            <a:ext cx="7391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es-ES"/>
              <a:t>Let’s see the application</a:t>
            </a:r>
            <a:r>
              <a:rPr b="1" lang="es-ES"/>
              <a:t>...</a:t>
            </a:r>
            <a:r>
              <a:rPr lang="es-ES"/>
              <a:t>	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2022-11-13T13:11:25Z</dcterms:created>
  <dc:creator>Trabajo</dc:creator>
</cp:coreProperties>
</file>