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82903" autoAdjust="0"/>
  </p:normalViewPr>
  <p:slideViewPr>
    <p:cSldViewPr>
      <p:cViewPr varScale="1">
        <p:scale>
          <a:sx n="125" d="100"/>
          <a:sy n="125" d="100"/>
        </p:scale>
        <p:origin x="28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A9B43-DFF5-4B69-81CB-C24B0C2F0219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71A4D-649A-488E-BC6E-4FD62A25F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71A4D-649A-488E-BC6E-4FD62A25F0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71A4D-649A-488E-BC6E-4FD62A25F0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71A4D-649A-488E-BC6E-4FD62A25F0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71A4D-649A-488E-BC6E-4FD62A25F0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71A4D-649A-488E-BC6E-4FD62A25F0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71A4D-649A-488E-BC6E-4FD62A25F0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71A4D-649A-488E-BC6E-4FD62A25F0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188507" y="1268760"/>
            <a:ext cx="6896986" cy="1134616"/>
          </a:xfrm>
          <a:effectLst>
            <a:outerShdw blurRad="76200" dist="508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759" y="2676905"/>
            <a:ext cx="6858000" cy="1976231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1434" y="120053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0959" y="2600706"/>
            <a:ext cx="7315200" cy="2196446"/>
          </a:xfrm>
          <a:prstGeom prst="rect">
            <a:avLst/>
          </a:prstGeom>
          <a:noFill/>
          <a:ln w="6350" cap="rnd" cmpd="sng" algn="ctr">
            <a:solidFill>
              <a:srgbClr val="FFC0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899592" y="120053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0959" y="2600706"/>
            <a:ext cx="228600" cy="2196446"/>
          </a:xfrm>
          <a:prstGeom prst="rect">
            <a:avLst/>
          </a:prstGeom>
          <a:solidFill>
            <a:srgbClr val="FFC00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095042" y="6480000"/>
            <a:ext cx="340495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b="1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BE" dirty="0" smtClean="0"/>
              <a:t>Eurographics 2014 - Strasbourg</a:t>
            </a:r>
            <a:endParaRPr lang="fr-BE" dirty="0"/>
          </a:p>
        </p:txBody>
      </p:sp>
      <p:sp>
        <p:nvSpPr>
          <p:cNvPr id="1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388424" y="6496466"/>
            <a:ext cx="75682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F53906-4179-4A5F-BBA5-50D39578DC1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noProof="0" dirty="0" smtClean="0"/>
              <a:t>Page Title</a:t>
            </a:r>
            <a:endParaRPr kumimoji="0" lang="en-US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 hasCustomPrompt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marL="263525" indent="0">
              <a:buFontTx/>
              <a:buNone/>
              <a:defRPr/>
            </a:lvl4pPr>
          </a:lstStyle>
          <a:p>
            <a:pPr lvl="0" eaLnBrk="1" latinLnBrk="0" hangingPunct="1"/>
            <a:r>
              <a:rPr kumimoji="0" lang="en-US" noProof="0" dirty="0" smtClean="0"/>
              <a:t>Title</a:t>
            </a:r>
            <a:r>
              <a:rPr kumimoji="0" lang="fr-FR" dirty="0" smtClean="0"/>
              <a:t> 1</a:t>
            </a:r>
          </a:p>
          <a:p>
            <a:pPr lvl="1" eaLnBrk="1" latinLnBrk="0" hangingPunct="1"/>
            <a:r>
              <a:rPr kumimoji="0" lang="en-US" noProof="0" dirty="0" smtClean="0"/>
              <a:t>Title 2</a:t>
            </a:r>
          </a:p>
          <a:p>
            <a:pPr lvl="2" eaLnBrk="1" latinLnBrk="0" hangingPunct="1"/>
            <a:r>
              <a:rPr kumimoji="0" lang="en-US" noProof="0" dirty="0" smtClean="0"/>
              <a:t>Title 3</a:t>
            </a:r>
          </a:p>
          <a:p>
            <a:pPr lvl="3" eaLnBrk="1" latinLnBrk="0" hangingPunct="1"/>
            <a:r>
              <a:rPr lang="en-US" noProof="0" dirty="0" smtClean="0"/>
              <a:t>Text</a:t>
            </a:r>
          </a:p>
        </p:txBody>
      </p:sp>
      <p:sp>
        <p:nvSpPr>
          <p:cNvPr id="11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095042" y="6480000"/>
            <a:ext cx="340495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b="1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BE" dirty="0" smtClean="0"/>
              <a:t>Eurographics 2014 - Strasbourg</a:t>
            </a:r>
            <a:endParaRPr lang="fr-BE" dirty="0"/>
          </a:p>
        </p:txBody>
      </p:sp>
      <p:sp>
        <p:nvSpPr>
          <p:cNvPr id="13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388424" y="6496466"/>
            <a:ext cx="75682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F7041B-D599-4C73-9EBD-C2AC1F6062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" hasCustomPrompt="1"/>
          </p:nvPr>
        </p:nvSpPr>
        <p:spPr>
          <a:xfrm>
            <a:off x="467544" y="1052736"/>
            <a:ext cx="4041648" cy="5040560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marL="263525" indent="0" eaLnBrk="1" latinLnBrk="0" hangingPunct="1">
              <a:buFontTx/>
              <a:buNone/>
              <a:defRPr/>
            </a:lvl4pPr>
          </a:lstStyle>
          <a:p>
            <a:pPr lvl="0" eaLnBrk="1" latinLnBrk="0" hangingPunct="1"/>
            <a:r>
              <a:rPr kumimoji="0" lang="en-US" noProof="0" dirty="0" smtClean="0"/>
              <a:t>Title</a:t>
            </a:r>
            <a:r>
              <a:rPr kumimoji="0" lang="fr-FR" dirty="0" smtClean="0"/>
              <a:t> 1</a:t>
            </a:r>
          </a:p>
          <a:p>
            <a:pPr lvl="1" eaLnBrk="1" latinLnBrk="0" hangingPunct="1"/>
            <a:r>
              <a:rPr kumimoji="0" lang="en-US" noProof="0" dirty="0" smtClean="0"/>
              <a:t>Title 2</a:t>
            </a:r>
          </a:p>
          <a:p>
            <a:pPr lvl="2" eaLnBrk="1" latinLnBrk="0" hangingPunct="1"/>
            <a:r>
              <a:rPr kumimoji="0" lang="en-US" noProof="0" dirty="0" smtClean="0"/>
              <a:t>Title 3</a:t>
            </a:r>
          </a:p>
          <a:p>
            <a:pPr lvl="3" eaLnBrk="1" latinLnBrk="0" hangingPunct="1"/>
            <a:r>
              <a:rPr lang="en-US" noProof="0" dirty="0" smtClean="0"/>
              <a:t>Text</a:t>
            </a:r>
          </a:p>
          <a:p>
            <a:pPr lvl="3" eaLnBrk="1" latinLnBrk="0" hangingPunct="1"/>
            <a:endParaRPr lang="fr-FR" dirty="0" smtClean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 hasCustomPrompt="1"/>
          </p:nvPr>
        </p:nvSpPr>
        <p:spPr>
          <a:xfrm>
            <a:off x="4642542" y="1049688"/>
            <a:ext cx="4041648" cy="5043608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marL="263525" indent="0" eaLnBrk="1" latinLnBrk="0" hangingPunct="1">
              <a:buFontTx/>
              <a:buNone/>
              <a:defRPr/>
            </a:lvl4pPr>
          </a:lstStyle>
          <a:p>
            <a:pPr lvl="0" eaLnBrk="1" latinLnBrk="0" hangingPunct="1"/>
            <a:r>
              <a:rPr kumimoji="0" lang="en-US" noProof="0" dirty="0" smtClean="0"/>
              <a:t>Title</a:t>
            </a:r>
            <a:r>
              <a:rPr kumimoji="0" lang="fr-FR" dirty="0" smtClean="0"/>
              <a:t> 1</a:t>
            </a:r>
          </a:p>
          <a:p>
            <a:pPr lvl="1" eaLnBrk="1" latinLnBrk="0" hangingPunct="1"/>
            <a:r>
              <a:rPr kumimoji="0" lang="en-US" noProof="0" dirty="0" smtClean="0"/>
              <a:t>Title 2</a:t>
            </a:r>
          </a:p>
          <a:p>
            <a:pPr lvl="2" eaLnBrk="1" latinLnBrk="0" hangingPunct="1"/>
            <a:r>
              <a:rPr kumimoji="0" lang="en-US" noProof="0" dirty="0" smtClean="0"/>
              <a:t>Title 3</a:t>
            </a:r>
          </a:p>
          <a:p>
            <a:pPr lvl="3" eaLnBrk="1" latinLnBrk="0" hangingPunct="1"/>
            <a:r>
              <a:rPr lang="en-US" noProof="0" dirty="0" smtClean="0"/>
              <a:t>Text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08720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noProof="0" dirty="0" smtClean="0"/>
              <a:t>Page Title</a:t>
            </a:r>
            <a:endParaRPr kumimoji="0" lang="en-US" noProof="0" dirty="0"/>
          </a:p>
        </p:txBody>
      </p:sp>
      <p:sp>
        <p:nvSpPr>
          <p:cNvPr id="1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095042" y="6480000"/>
            <a:ext cx="340495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b="1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BE" dirty="0" smtClean="0"/>
              <a:t>Eurographics 2014 - Strasbourg</a:t>
            </a:r>
            <a:endParaRPr lang="fr-BE" dirty="0"/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388424" y="6496466"/>
            <a:ext cx="75682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94F34B-7747-4CFC-9597-1CE427ADED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08720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noProof="0" dirty="0" smtClean="0"/>
              <a:t>Page Title</a:t>
            </a:r>
            <a:endParaRPr kumimoji="0" lang="en-US" noProof="0" dirty="0"/>
          </a:p>
        </p:txBody>
      </p:sp>
      <p:sp>
        <p:nvSpPr>
          <p:cNvPr id="10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095042" y="6480000"/>
            <a:ext cx="340495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b="1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BE" dirty="0" smtClean="0"/>
              <a:t>Eurographics 2014 - Strasbourg</a:t>
            </a:r>
            <a:endParaRPr lang="fr-BE" dirty="0"/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388424" y="6496466"/>
            <a:ext cx="75682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381F49-096A-4111-B062-81910F3E72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0000" tIns="108000" rIns="180000" bIns="108000" anchor="t" anchorCtr="0">
            <a:normAutofit/>
          </a:bodyPr>
          <a:lstStyle/>
          <a:p>
            <a:r>
              <a:rPr kumimoji="0" lang="en-US" noProof="0" dirty="0" smtClean="0"/>
              <a:t>General Title</a:t>
            </a:r>
            <a:endParaRPr kumimoji="0" lang="en-US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noProof="0" dirty="0" smtClean="0"/>
              <a:t>Title</a:t>
            </a:r>
            <a:r>
              <a:rPr kumimoji="0" lang="fr-FR" dirty="0" smtClean="0"/>
              <a:t> 1</a:t>
            </a:r>
          </a:p>
          <a:p>
            <a:pPr lvl="1" eaLnBrk="1" latinLnBrk="0" hangingPunct="1"/>
            <a:r>
              <a:rPr kumimoji="0" lang="en-US" noProof="0" dirty="0" smtClean="0"/>
              <a:t>Title 2</a:t>
            </a:r>
          </a:p>
          <a:p>
            <a:pPr lvl="2" eaLnBrk="1" latinLnBrk="0" hangingPunct="1"/>
            <a:r>
              <a:rPr kumimoji="0" lang="en-US" noProof="0" dirty="0" smtClean="0"/>
              <a:t>Title 3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095042" y="6480000"/>
            <a:ext cx="340495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b="1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BE" dirty="0" smtClean="0"/>
              <a:t>Eurographics 2014 - Strasbourg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388424" y="6496466"/>
            <a:ext cx="75682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02DF4D-54FB-4020-A7F7-B5873397BE0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</p:sldLayoutIdLst>
  <p:transition advClick="0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1" kern="1200">
          <a:solidFill>
            <a:schemeClr val="bg1">
              <a:lumMod val="8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0070C0"/>
        </a:buClr>
        <a:buSzPct val="76000"/>
        <a:buFont typeface="Wingdings 3"/>
        <a:buChar char=""/>
        <a:defRPr kumimoji="0" sz="2600" b="0" kern="1200">
          <a:solidFill>
            <a:srgbClr val="0070C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66700" indent="-266700" algn="l" rtl="0" eaLnBrk="1" latinLnBrk="0" hangingPunct="1">
        <a:spcBef>
          <a:spcPts val="500"/>
        </a:spcBef>
        <a:buClr>
          <a:srgbClr val="00B050"/>
        </a:buClr>
        <a:buSzPct val="76000"/>
        <a:buFont typeface="Wingdings 3"/>
        <a:buChar char=""/>
        <a:defRPr kumimoji="0" sz="23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66700" indent="-266700" algn="l" rtl="0" eaLnBrk="1" latinLnBrk="0" hangingPunct="1">
        <a:spcBef>
          <a:spcPts val="500"/>
        </a:spcBef>
        <a:buClr>
          <a:srgbClr val="FF0000"/>
        </a:buClr>
        <a:buSzPct val="76000"/>
        <a:buFont typeface="Wingdings 3"/>
        <a:buChar char=""/>
        <a:defRPr kumimoji="0" sz="2000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Accelerating </a:t>
            </a:r>
            <a:r>
              <a:rPr lang="en-US" sz="2400" i="1" dirty="0">
                <a:latin typeface="Cambria" panose="02040503050406030204" pitchFamily="18" charset="0"/>
              </a:rPr>
              <a:t>k</a:t>
            </a:r>
            <a:r>
              <a:rPr lang="en-US" sz="2400" baseline="30000" dirty="0">
                <a:latin typeface="Cambria" panose="02040503050406030204" pitchFamily="18" charset="0"/>
              </a:rPr>
              <a:t>+</a:t>
            </a:r>
            <a:r>
              <a:rPr lang="en-US" sz="2400" dirty="0">
                <a:latin typeface="Cambria" panose="02040503050406030204" pitchFamily="18" charset="0"/>
              </a:rPr>
              <a:t>-buffer using </a:t>
            </a:r>
            <a:r>
              <a:rPr lang="en-US" sz="2400" dirty="0" smtClean="0">
                <a:latin typeface="Cambria" panose="02040503050406030204" pitchFamily="18" charset="0"/>
              </a:rPr>
              <a:t/>
            </a:r>
            <a:br>
              <a:rPr lang="en-US" sz="2400" dirty="0" smtClean="0">
                <a:latin typeface="Cambria" panose="02040503050406030204" pitchFamily="18" charset="0"/>
              </a:rPr>
            </a:br>
            <a:r>
              <a:rPr lang="en-US" sz="2400" dirty="0" smtClean="0">
                <a:latin typeface="Cambria" panose="02040503050406030204" pitchFamily="18" charset="0"/>
              </a:rPr>
              <a:t>efficient </a:t>
            </a:r>
            <a:r>
              <a:rPr lang="en-US" sz="2400" dirty="0">
                <a:latin typeface="Cambria" panose="02040503050406030204" pitchFamily="18" charset="0"/>
              </a:rPr>
              <a:t>fragment culling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Andreas-Alexandros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</a:rPr>
              <a:t>Vasilakis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and Georgios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</a:rPr>
              <a:t>Papaioannou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  <a:r>
              <a:rPr lang="en-US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abasilak,gepap</a:t>
            </a: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}@aueb.gr</a:t>
            </a:r>
            <a:endParaRPr lang="el-GR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Department of Informatics,</a:t>
            </a:r>
            <a:endParaRPr lang="el-GR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Athens University of Economics and Business, Greece</a:t>
            </a:r>
            <a:endParaRPr lang="en-US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3906-4179-4A5F-BBA5-50D39578DC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Cambria" panose="02040503050406030204" pitchFamily="18" charset="0"/>
              </a:rPr>
              <a:t>Multi-fragment Visibility Determination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F7041B-D599-4C73-9EBD-C2AC1F606250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124744"/>
            <a:ext cx="8496944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A number of image-based applications require operations on more than </a:t>
            </a: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one (maybe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occluded) fragment per pixel: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060848"/>
            <a:ext cx="849694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Photorealistic Rendering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global illumination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order-independent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transparency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shadowing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Visualization &amp; Processing 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flow</a:t>
            </a:r>
            <a:r>
              <a:rPr lang="en-US" sz="2400" dirty="0" smtClean="0">
                <a:latin typeface="Cambria" panose="02040503050406030204" pitchFamily="18" charset="0"/>
              </a:rPr>
              <a:t>], [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molecular</a:t>
            </a:r>
            <a:r>
              <a:rPr lang="en-US" sz="2400" dirty="0" smtClean="0">
                <a:latin typeface="Cambria" panose="02040503050406030204" pitchFamily="18" charset="0"/>
              </a:rPr>
              <a:t>], [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hair</a:t>
            </a:r>
            <a:r>
              <a:rPr lang="en-US" sz="2400" dirty="0" smtClean="0">
                <a:latin typeface="Cambria" panose="02040503050406030204" pitchFamily="18" charset="0"/>
              </a:rPr>
              <a:t>], [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solid</a:t>
            </a:r>
            <a:r>
              <a:rPr lang="en-US" sz="2400" dirty="0" smtClean="0">
                <a:latin typeface="Cambria" panose="02040503050406030204" pitchFamily="18" charset="0"/>
              </a:rPr>
              <a:t>] geometry</a:t>
            </a:r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33" y="4510223"/>
            <a:ext cx="7168135" cy="20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Cambria" panose="02040503050406030204" pitchFamily="18" charset="0"/>
              </a:rPr>
              <a:t>Prior Art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F7041B-D599-4C73-9EBD-C2AC1F606250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124744"/>
            <a:ext cx="849694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1. A-buffer methods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624732"/>
            <a:ext cx="849694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capture [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</a:rPr>
              <a:t>all</a:t>
            </a:r>
            <a:r>
              <a:rPr lang="en-US" sz="2400" dirty="0">
                <a:latin typeface="Cambria" panose="02040503050406030204" pitchFamily="18" charset="0"/>
              </a:rPr>
              <a:t>] fragments per pixel </a:t>
            </a:r>
            <a:r>
              <a:rPr lang="en-US" sz="2400" dirty="0" smtClean="0">
                <a:latin typeface="Cambria" panose="02040503050406030204" pitchFamily="18" charset="0"/>
              </a:rPr>
              <a:t>→ [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sort</a:t>
            </a:r>
            <a:r>
              <a:rPr lang="en-US" sz="2400" dirty="0" smtClean="0">
                <a:latin typeface="Cambria" panose="02040503050406030204" pitchFamily="18" charset="0"/>
              </a:rPr>
              <a:t>] </a:t>
            </a:r>
            <a:r>
              <a:rPr lang="en-US" sz="2400" dirty="0">
                <a:latin typeface="Cambria" panose="02040503050406030204" pitchFamily="18" charset="0"/>
              </a:rPr>
              <a:t>them by depth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memory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overflow</a:t>
            </a:r>
            <a:r>
              <a:rPr lang="en-US" sz="2400" dirty="0" smtClean="0">
                <a:latin typeface="Cambria" panose="02040503050406030204" pitchFamily="18" charset="0"/>
              </a:rPr>
              <a:t>] </a:t>
            </a:r>
            <a:r>
              <a:rPr lang="en-US" sz="2400" dirty="0">
                <a:latin typeface="Cambria" panose="02040503050406030204" pitchFamily="18" charset="0"/>
              </a:rPr>
              <a:t>&amp; [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fragment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contention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363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Cambria" panose="02040503050406030204" pitchFamily="18" charset="0"/>
              </a:rPr>
              <a:t>Prior Art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F7041B-D599-4C73-9EBD-C2AC1F606250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124744"/>
            <a:ext cx="849694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1. A-buffer methods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624732"/>
            <a:ext cx="849694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capture [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</a:rPr>
              <a:t>all</a:t>
            </a:r>
            <a:r>
              <a:rPr lang="en-US" sz="2400" dirty="0">
                <a:latin typeface="Cambria" panose="02040503050406030204" pitchFamily="18" charset="0"/>
              </a:rPr>
              <a:t>] fragments per pixel </a:t>
            </a:r>
            <a:r>
              <a:rPr lang="en-US" sz="2400" dirty="0" smtClean="0">
                <a:latin typeface="Cambria" panose="02040503050406030204" pitchFamily="18" charset="0"/>
              </a:rPr>
              <a:t>→ [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sort</a:t>
            </a:r>
            <a:r>
              <a:rPr lang="en-US" sz="2400" dirty="0" smtClean="0">
                <a:latin typeface="Cambria" panose="02040503050406030204" pitchFamily="18" charset="0"/>
              </a:rPr>
              <a:t>] </a:t>
            </a:r>
            <a:r>
              <a:rPr lang="en-US" sz="2400" dirty="0">
                <a:latin typeface="Cambria" panose="02040503050406030204" pitchFamily="18" charset="0"/>
              </a:rPr>
              <a:t>them by depth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memory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overflow</a:t>
            </a:r>
            <a:r>
              <a:rPr lang="en-US" sz="2400" dirty="0" smtClean="0">
                <a:latin typeface="Cambria" panose="02040503050406030204" pitchFamily="18" charset="0"/>
              </a:rPr>
              <a:t>] </a:t>
            </a:r>
            <a:r>
              <a:rPr lang="en-US" sz="2400" dirty="0">
                <a:latin typeface="Cambria" panose="02040503050406030204" pitchFamily="18" charset="0"/>
              </a:rPr>
              <a:t>&amp; [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fragment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contention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568972"/>
            <a:ext cx="849694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2. </a:t>
            </a:r>
            <a:r>
              <a:rPr lang="en-US" sz="2400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-buffer methods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068960"/>
            <a:ext cx="849694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 capture [</a:t>
            </a:r>
            <a:r>
              <a:rPr lang="en-US" sz="2400" i="1" dirty="0">
                <a:solidFill>
                  <a:srgbClr val="0070C0"/>
                </a:solidFill>
                <a:latin typeface="Cambria" panose="02040503050406030204" pitchFamily="18" charset="0"/>
              </a:rPr>
              <a:t>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</a:rPr>
              <a:t>-closest</a:t>
            </a:r>
            <a:r>
              <a:rPr lang="en-US" sz="2400" dirty="0">
                <a:latin typeface="Cambria" panose="02040503050406030204" pitchFamily="18" charset="0"/>
              </a:rPr>
              <a:t>] </a:t>
            </a:r>
            <a:r>
              <a:rPr lang="en-US" sz="2400" dirty="0" smtClean="0">
                <a:latin typeface="Cambria" panose="02040503050406030204" pitchFamily="18" charset="0"/>
              </a:rPr>
              <a:t>ones → [</a:t>
            </a:r>
            <a:r>
              <a:rPr lang="en-US" sz="24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reduce</a:t>
            </a:r>
            <a:r>
              <a:rPr lang="en-US" sz="2400" dirty="0" smtClean="0">
                <a:latin typeface="Cambria" panose="02040503050406030204" pitchFamily="18" charset="0"/>
              </a:rPr>
              <a:t>] memory &amp; sorting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prior</a:t>
            </a:r>
            <a:r>
              <a:rPr lang="en-US" sz="2400" dirty="0" smtClean="0">
                <a:latin typeface="Cambria" panose="02040503050406030204" pitchFamily="18" charset="0"/>
              </a:rPr>
              <a:t> solutions suffer from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RMW hazards</a:t>
            </a:r>
            <a:r>
              <a:rPr lang="en-US" sz="2400" dirty="0" smtClean="0">
                <a:latin typeface="Cambria" panose="02040503050406030204" pitchFamily="18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geometry pre-sorting</a:t>
            </a:r>
            <a:r>
              <a:rPr lang="en-US" sz="2400" dirty="0" smtClean="0">
                <a:latin typeface="Cambria" panose="02040503050406030204" pitchFamily="18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k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&lt;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32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extra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rendering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pass</a:t>
            </a:r>
            <a:r>
              <a:rPr lang="en-US" sz="2400" dirty="0" smtClean="0">
                <a:latin typeface="Cambria" panose="02040503050406030204" pitchFamily="18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depth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precision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conversion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unbounded memory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486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Cambria" panose="02040503050406030204" pitchFamily="18" charset="0"/>
              </a:rPr>
              <a:t>Prior Art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F7041B-D599-4C73-9EBD-C2AC1F606250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124744"/>
            <a:ext cx="849694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1. A-buffer methods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624732"/>
            <a:ext cx="849694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capture </a:t>
            </a:r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</a:rPr>
              <a:t>all</a:t>
            </a:r>
            <a:r>
              <a:rPr lang="en-US" sz="2400" dirty="0">
                <a:latin typeface="Cambria" panose="02040503050406030204" pitchFamily="18" charset="0"/>
              </a:rPr>
              <a:t>] fragments per pixel </a:t>
            </a:r>
            <a:r>
              <a:rPr lang="en-US" sz="2400" dirty="0" smtClean="0">
                <a:latin typeface="Cambria" panose="02040503050406030204" pitchFamily="18" charset="0"/>
              </a:rPr>
              <a:t>→ [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sort</a:t>
            </a:r>
            <a:r>
              <a:rPr lang="en-US" sz="2400" dirty="0" smtClean="0">
                <a:latin typeface="Cambria" panose="02040503050406030204" pitchFamily="18" charset="0"/>
              </a:rPr>
              <a:t>] </a:t>
            </a:r>
            <a:r>
              <a:rPr lang="en-US" sz="2400" dirty="0">
                <a:latin typeface="Cambria" panose="02040503050406030204" pitchFamily="18" charset="0"/>
              </a:rPr>
              <a:t>them by depth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memory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overflow</a:t>
            </a:r>
            <a:r>
              <a:rPr lang="en-US" sz="2400" dirty="0" smtClean="0">
                <a:latin typeface="Cambria" panose="02040503050406030204" pitchFamily="18" charset="0"/>
              </a:rPr>
              <a:t>] </a:t>
            </a:r>
            <a:r>
              <a:rPr lang="en-US" sz="2400" dirty="0">
                <a:latin typeface="Cambria" panose="02040503050406030204" pitchFamily="18" charset="0"/>
              </a:rPr>
              <a:t>&amp; [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fragment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contention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568972"/>
            <a:ext cx="849694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2. </a:t>
            </a:r>
            <a:r>
              <a:rPr lang="en-US" sz="2400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-buffer methods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068960"/>
            <a:ext cx="849694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 capture [</a:t>
            </a:r>
            <a:r>
              <a:rPr lang="en-US" sz="2400" i="1" dirty="0">
                <a:solidFill>
                  <a:srgbClr val="0070C0"/>
                </a:solidFill>
                <a:latin typeface="Cambria" panose="02040503050406030204" pitchFamily="18" charset="0"/>
              </a:rPr>
              <a:t>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</a:rPr>
              <a:t>-closest</a:t>
            </a:r>
            <a:r>
              <a:rPr lang="en-US" sz="2400" dirty="0">
                <a:latin typeface="Cambria" panose="02040503050406030204" pitchFamily="18" charset="0"/>
              </a:rPr>
              <a:t>] </a:t>
            </a:r>
            <a:r>
              <a:rPr lang="en-US" sz="2400" dirty="0" smtClean="0">
                <a:latin typeface="Cambria" panose="02040503050406030204" pitchFamily="18" charset="0"/>
              </a:rPr>
              <a:t>ones → [</a:t>
            </a:r>
            <a:r>
              <a:rPr lang="en-US" sz="24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reduce</a:t>
            </a:r>
            <a:r>
              <a:rPr lang="en-US" sz="2400" dirty="0" smtClean="0">
                <a:latin typeface="Cambria" panose="02040503050406030204" pitchFamily="18" charset="0"/>
              </a:rPr>
              <a:t>] memory &amp; sorting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prior</a:t>
            </a:r>
            <a:r>
              <a:rPr lang="en-US" sz="2400" dirty="0" smtClean="0">
                <a:latin typeface="Cambria" panose="02040503050406030204" pitchFamily="18" charset="0"/>
              </a:rPr>
              <a:t> solutions suffer from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RMW hazards</a:t>
            </a:r>
            <a:r>
              <a:rPr lang="en-US" sz="2400" dirty="0" smtClean="0">
                <a:latin typeface="Cambria" panose="02040503050406030204" pitchFamily="18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geometry pre-sorting</a:t>
            </a:r>
            <a:r>
              <a:rPr lang="en-US" sz="2400" dirty="0" smtClean="0">
                <a:latin typeface="Cambria" panose="02040503050406030204" pitchFamily="18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k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&lt;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32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extra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rendering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pass</a:t>
            </a:r>
            <a:r>
              <a:rPr lang="en-US" sz="2400" dirty="0" smtClean="0">
                <a:latin typeface="Cambria" panose="02040503050406030204" pitchFamily="18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depth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precision 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conversion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unbounded memory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Cambria" panose="02040503050406030204" pitchFamily="18" charset="0"/>
              </a:rPr>
              <a:t> </a:t>
            </a:r>
            <a:r>
              <a:rPr lang="en-US" sz="2400" i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k</a:t>
            </a:r>
            <a:r>
              <a:rPr lang="en-US" sz="2400" baseline="30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+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-buffer </a:t>
            </a:r>
            <a:r>
              <a:rPr lang="en-US" sz="2400" dirty="0">
                <a:latin typeface="Cambria" panose="02040503050406030204" pitchFamily="18" charset="0"/>
              </a:rPr>
              <a:t>solution </a:t>
            </a:r>
            <a:r>
              <a:rPr lang="en-US" sz="2400" dirty="0" smtClean="0">
                <a:latin typeface="Cambria" panose="02040503050406030204" pitchFamily="18" charset="0"/>
              </a:rPr>
              <a:t>(</a:t>
            </a:r>
            <a:r>
              <a:rPr lang="en-US" sz="2200" i="1" dirty="0" smtClean="0">
                <a:latin typeface="Cambria" panose="02040503050406030204" pitchFamily="18" charset="0"/>
              </a:rPr>
              <a:t>I3D’14</a:t>
            </a:r>
            <a:r>
              <a:rPr lang="el-GR" sz="2200" dirty="0" smtClean="0">
                <a:latin typeface="Cambria" panose="02040503050406030204" pitchFamily="18" charset="0"/>
              </a:rPr>
              <a:t>, </a:t>
            </a:r>
            <a:r>
              <a:rPr lang="en-US" sz="2200" i="1" dirty="0" err="1" smtClean="0">
                <a:latin typeface="Cambria" panose="02040503050406030204" pitchFamily="18" charset="0"/>
              </a:rPr>
              <a:t>Vasilakis</a:t>
            </a:r>
            <a:r>
              <a:rPr lang="en-US" sz="2200" i="1" dirty="0" smtClean="0">
                <a:latin typeface="Cambria" panose="02040503050406030204" pitchFamily="18" charset="0"/>
              </a:rPr>
              <a:t> &amp; </a:t>
            </a:r>
            <a:r>
              <a:rPr lang="en-US" sz="2200" i="1" dirty="0" err="1" smtClean="0">
                <a:latin typeface="Cambria" panose="02040503050406030204" pitchFamily="18" charset="0"/>
              </a:rPr>
              <a:t>Fudos</a:t>
            </a:r>
            <a:r>
              <a:rPr lang="en-US" sz="2400" dirty="0" smtClean="0">
                <a:latin typeface="Cambria" panose="02040503050406030204" pitchFamily="18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overcomes</a:t>
            </a:r>
            <a:r>
              <a:rPr lang="en-US" sz="2400" dirty="0" smtClean="0">
                <a:latin typeface="Cambria" panose="02040503050406030204" pitchFamily="18" charset="0"/>
              </a:rPr>
              <a:t>] </a:t>
            </a:r>
            <a:r>
              <a:rPr lang="en-US" sz="2400" dirty="0">
                <a:latin typeface="Cambria" panose="02040503050406030204" pitchFamily="18" charset="0"/>
              </a:rPr>
              <a:t>all </a:t>
            </a:r>
            <a:r>
              <a:rPr lang="en-US" sz="2400" dirty="0" smtClean="0">
                <a:latin typeface="Cambria" panose="02040503050406030204" pitchFamily="18" charset="0"/>
              </a:rPr>
              <a:t>previous limitations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[</a:t>
            </a:r>
            <a:r>
              <a:rPr lang="en-US" sz="24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fragment culling</a:t>
            </a:r>
            <a:r>
              <a:rPr lang="en-US" sz="2400" dirty="0" smtClean="0">
                <a:latin typeface="Cambria" panose="02040503050406030204" pitchFamily="18" charset="0"/>
              </a:rPr>
              <a:t>] &amp; [</a:t>
            </a:r>
            <a:r>
              <a:rPr lang="en-US" sz="24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pixel synchronization</a:t>
            </a:r>
            <a:r>
              <a:rPr lang="en-US" sz="2400" dirty="0" smtClean="0">
                <a:latin typeface="Cambria" panose="020405030504060302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59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b="0" dirty="0">
                <a:solidFill>
                  <a:srgbClr val="FFFFFF"/>
                </a:solidFill>
                <a:latin typeface="Cambria" panose="02040503050406030204" pitchFamily="18" charset="0"/>
              </a:rPr>
              <a:t>Accelerating </a:t>
            </a:r>
            <a:r>
              <a:rPr lang="en-US" sz="3200" b="0" i="1" dirty="0">
                <a:solidFill>
                  <a:srgbClr val="FFFFFF"/>
                </a:solidFill>
                <a:latin typeface="Cambria" panose="02040503050406030204" pitchFamily="18" charset="0"/>
              </a:rPr>
              <a:t>k</a:t>
            </a:r>
            <a:r>
              <a:rPr lang="en-US" sz="3200" b="0" baseline="30000" dirty="0">
                <a:solidFill>
                  <a:srgbClr val="FFFFFF"/>
                </a:solidFill>
                <a:latin typeface="Cambria" panose="02040503050406030204" pitchFamily="18" charset="0"/>
              </a:rPr>
              <a:t>+</a:t>
            </a:r>
            <a:r>
              <a:rPr lang="en-US" sz="3200" b="0" dirty="0">
                <a:solidFill>
                  <a:srgbClr val="FFFFFF"/>
                </a:solidFill>
                <a:latin typeface="Cambria" panose="02040503050406030204" pitchFamily="18" charset="0"/>
              </a:rPr>
              <a:t>-</a:t>
            </a:r>
            <a:r>
              <a:rPr lang="en-US" sz="3200" b="0" dirty="0" smtClean="0">
                <a:solidFill>
                  <a:srgbClr val="FFFFFF"/>
                </a:solidFill>
                <a:latin typeface="Cambria" panose="02040503050406030204" pitchFamily="18" charset="0"/>
              </a:rPr>
              <a:t>buffer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F7041B-D599-4C73-9EBD-C2AC1F606250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124744"/>
            <a:ext cx="849694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FFFF"/>
                </a:solidFill>
                <a:latin typeface="Cambria" panose="02040503050406030204" pitchFamily="18" charset="0"/>
              </a:rPr>
              <a:t>k</a:t>
            </a:r>
            <a:r>
              <a:rPr lang="en-US" sz="2400" baseline="30000" dirty="0">
                <a:solidFill>
                  <a:srgbClr val="FFFFFF"/>
                </a:solidFill>
                <a:latin typeface="Cambria" panose="02040503050406030204" pitchFamily="18" charset="0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Cambria" panose="02040503050406030204" pitchFamily="18" charset="0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Cambria" panose="02040503050406030204" pitchFamily="18" charset="0"/>
              </a:rPr>
              <a:t>buffer’s fragment culling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628800"/>
            <a:ext cx="8496944" cy="2139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Concurrently </a:t>
            </a:r>
            <a:r>
              <a:rPr lang="en-US" sz="2200" dirty="0" smtClean="0">
                <a:latin typeface="Cambria" panose="02040503050406030204" pitchFamily="18" charset="0"/>
              </a:rPr>
              <a:t>[</a:t>
            </a:r>
            <a:r>
              <a:rPr lang="en-US" sz="2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discards</a:t>
            </a:r>
            <a:r>
              <a:rPr lang="en-US" sz="2200" dirty="0" smtClean="0">
                <a:latin typeface="Cambria" panose="02040503050406030204" pitchFamily="18" charset="0"/>
              </a:rPr>
              <a:t>] </a:t>
            </a:r>
            <a:r>
              <a:rPr lang="en-US" sz="2200" dirty="0">
                <a:latin typeface="Cambria" panose="02040503050406030204" pitchFamily="18" charset="0"/>
              </a:rPr>
              <a:t>an incoming fragment that is farther from all currently maintained </a:t>
            </a:r>
            <a:r>
              <a:rPr lang="en-US" sz="2200" dirty="0" smtClean="0">
                <a:latin typeface="Cambria" panose="02040503050406030204" pitchFamily="18" charset="0"/>
              </a:rPr>
              <a:t>fragments </a:t>
            </a:r>
            <a:r>
              <a:rPr lang="en-US" sz="2200" dirty="0">
                <a:latin typeface="Cambria" panose="02040503050406030204" pitchFamily="18" charset="0"/>
              </a:rPr>
              <a:t>(guided by the [</a:t>
            </a:r>
            <a:r>
              <a:rPr lang="en-US" sz="2200" dirty="0">
                <a:solidFill>
                  <a:srgbClr val="0070C0"/>
                </a:solidFill>
                <a:latin typeface="Cambria" panose="02040503050406030204" pitchFamily="18" charset="0"/>
              </a:rPr>
              <a:t>max element</a:t>
            </a:r>
            <a:r>
              <a:rPr lang="en-US" sz="2200" dirty="0">
                <a:latin typeface="Cambria" panose="02040503050406030204" pitchFamily="18" charset="0"/>
              </a:rPr>
              <a:t>])</a:t>
            </a:r>
            <a:r>
              <a:rPr lang="en-US" sz="2300" dirty="0" smtClean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mbria" panose="02040503050406030204" pitchFamily="18" charset="0"/>
              </a:rPr>
              <a:t>[</a:t>
            </a:r>
            <a:r>
              <a:rPr lang="en-US" sz="2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Limitations</a:t>
            </a:r>
            <a:r>
              <a:rPr lang="en-US" sz="2200" dirty="0" smtClean="0">
                <a:latin typeface="Cambria" panose="02040503050406030204" pitchFamily="18" charset="0"/>
              </a:rPr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</a:rPr>
              <a:t>Depends on the </a:t>
            </a:r>
            <a:r>
              <a:rPr lang="en-US" sz="2200" dirty="0" smtClean="0">
                <a:latin typeface="Cambria" panose="02040503050406030204" pitchFamily="18" charset="0"/>
              </a:rPr>
              <a:t>[</a:t>
            </a:r>
            <a:r>
              <a:rPr lang="en-US" sz="2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fragment 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</a:rPr>
              <a:t>arrival </a:t>
            </a:r>
            <a:r>
              <a:rPr lang="en-US" sz="2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order</a:t>
            </a:r>
            <a:r>
              <a:rPr lang="en-US" sz="2200" dirty="0" smtClean="0">
                <a:latin typeface="Cambria" panose="02040503050406030204" pitchFamily="18" charset="0"/>
              </a:rPr>
              <a:t>].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Requires </a:t>
            </a:r>
            <a:r>
              <a:rPr lang="en-US" sz="22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sz="2200" i="1" baseline="300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-buffer </a:t>
            </a: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to </a:t>
            </a:r>
            <a:r>
              <a:rPr lang="en-US" sz="22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smtClean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be 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initially </a:t>
            </a:r>
            <a:r>
              <a:rPr lang="en-US" sz="2200" dirty="0" smtClean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filled</a:t>
            </a:r>
            <a:r>
              <a:rPr lang="en-US" sz="22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sz="2200" dirty="0" smtClean="0">
                <a:solidFill>
                  <a:schemeClr val="accent2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before </a:t>
            </a:r>
            <a:r>
              <a:rPr lang="en-US" sz="22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starts </a:t>
            </a: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culling</a:t>
            </a:r>
            <a:r>
              <a:rPr lang="en-US" sz="22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Fragment elimination is performed inside the </a:t>
            </a:r>
            <a:r>
              <a:rPr lang="en-US" sz="22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smtClean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pixel </a:t>
            </a:r>
            <a:r>
              <a:rPr lang="en-US" sz="2200" dirty="0" err="1" smtClean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shader</a:t>
            </a:r>
            <a:r>
              <a:rPr lang="en-US" sz="22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].</a:t>
            </a: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b="0" dirty="0">
                <a:solidFill>
                  <a:srgbClr val="FFFFFF"/>
                </a:solidFill>
                <a:latin typeface="Cambria" panose="02040503050406030204" pitchFamily="18" charset="0"/>
              </a:rPr>
              <a:t>Accelerating </a:t>
            </a:r>
            <a:r>
              <a:rPr lang="en-US" sz="3200" b="0" i="1" dirty="0">
                <a:solidFill>
                  <a:srgbClr val="FFFFFF"/>
                </a:solidFill>
                <a:latin typeface="Cambria" panose="02040503050406030204" pitchFamily="18" charset="0"/>
              </a:rPr>
              <a:t>k</a:t>
            </a:r>
            <a:r>
              <a:rPr lang="en-US" sz="3200" b="0" baseline="30000" dirty="0">
                <a:solidFill>
                  <a:srgbClr val="FFFFFF"/>
                </a:solidFill>
                <a:latin typeface="Cambria" panose="02040503050406030204" pitchFamily="18" charset="0"/>
              </a:rPr>
              <a:t>+</a:t>
            </a:r>
            <a:r>
              <a:rPr lang="en-US" sz="3200" b="0" dirty="0">
                <a:solidFill>
                  <a:srgbClr val="FFFFFF"/>
                </a:solidFill>
                <a:latin typeface="Cambria" panose="02040503050406030204" pitchFamily="18" charset="0"/>
              </a:rPr>
              <a:t>-</a:t>
            </a:r>
            <a:r>
              <a:rPr lang="en-US" sz="3200" b="0" dirty="0" smtClean="0">
                <a:solidFill>
                  <a:srgbClr val="FFFFFF"/>
                </a:solidFill>
                <a:latin typeface="Cambria" panose="02040503050406030204" pitchFamily="18" charset="0"/>
              </a:rPr>
              <a:t>buffer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F7041B-D599-4C73-9EBD-C2AC1F606250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124744"/>
            <a:ext cx="849694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FFFF"/>
                </a:solidFill>
                <a:latin typeface="Cambria" panose="02040503050406030204" pitchFamily="18" charset="0"/>
              </a:rPr>
              <a:t>k</a:t>
            </a:r>
            <a:r>
              <a:rPr lang="en-US" sz="2400" baseline="30000" dirty="0">
                <a:solidFill>
                  <a:srgbClr val="FFFFFF"/>
                </a:solidFill>
                <a:latin typeface="Cambria" panose="02040503050406030204" pitchFamily="18" charset="0"/>
              </a:rPr>
              <a:t>+</a:t>
            </a:r>
            <a:r>
              <a:rPr lang="en-US" sz="2400" dirty="0">
                <a:solidFill>
                  <a:srgbClr val="FFFFFF"/>
                </a:solidFill>
                <a:latin typeface="Cambria" panose="02040503050406030204" pitchFamily="18" charset="0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Cambria" panose="02040503050406030204" pitchFamily="18" charset="0"/>
              </a:rPr>
              <a:t>buffer’s fragment culling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628800"/>
            <a:ext cx="8496944" cy="2139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Concurrently [</a:t>
            </a:r>
            <a:r>
              <a:rPr 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discards</a:t>
            </a:r>
            <a:r>
              <a:rPr lang="en-US" sz="2200" dirty="0">
                <a:latin typeface="Cambria" panose="02040503050406030204" pitchFamily="18" charset="0"/>
              </a:rPr>
              <a:t>] an incoming fragment that is farther from all currently maintained fragments (guided by </a:t>
            </a:r>
            <a:r>
              <a:rPr lang="en-US" sz="2200" dirty="0" smtClean="0">
                <a:latin typeface="Cambria" panose="02040503050406030204" pitchFamily="18" charset="0"/>
              </a:rPr>
              <a:t>the [</a:t>
            </a:r>
            <a:r>
              <a:rPr lang="en-US" sz="22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max element</a:t>
            </a:r>
            <a:r>
              <a:rPr lang="en-US" sz="2200" dirty="0" smtClean="0">
                <a:latin typeface="Cambria" panose="02040503050406030204" pitchFamily="18" charset="0"/>
              </a:rPr>
              <a:t>])</a:t>
            </a:r>
            <a:r>
              <a:rPr lang="en-US" sz="2300" dirty="0" smtClean="0">
                <a:latin typeface="Cambria" panose="02040503050406030204" pitchFamily="18" charset="0"/>
              </a:rPr>
              <a:t>.</a:t>
            </a:r>
            <a:endParaRPr lang="en-US" sz="23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[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</a:rPr>
              <a:t>Limitations</a:t>
            </a:r>
            <a:r>
              <a:rPr lang="en-US" sz="2200" dirty="0">
                <a:latin typeface="Cambria" panose="02040503050406030204" pitchFamily="18" charset="0"/>
              </a:rPr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</a:rPr>
              <a:t>Depends on the [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</a:rPr>
              <a:t>fragment arrival order</a:t>
            </a:r>
            <a:r>
              <a:rPr lang="en-US" sz="2200" dirty="0">
                <a:latin typeface="Cambria" panose="02040503050406030204" pitchFamily="18" charset="0"/>
              </a:rPr>
              <a:t>].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Requires </a:t>
            </a:r>
            <a:r>
              <a:rPr lang="en-US" sz="2200" i="1" dirty="0">
                <a:latin typeface="Cambria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sz="2200" i="1" baseline="30000" dirty="0">
                <a:latin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-buffer to [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be initially filled</a:t>
            </a: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sz="2200" dirty="0">
                <a:solidFill>
                  <a:schemeClr val="accent2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before starts culling.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Fragment elimination is performed inside the [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pixel </a:t>
            </a:r>
            <a:r>
              <a:rPr lang="en-US" sz="2200" dirty="0" err="1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shader</a:t>
            </a: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3903439"/>
            <a:ext cx="849694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Cambria" panose="02040503050406030204" pitchFamily="18" charset="0"/>
              </a:rPr>
              <a:t>Ideal </a:t>
            </a:r>
            <a:r>
              <a:rPr lang="en-US" sz="2400" dirty="0">
                <a:solidFill>
                  <a:srgbClr val="FFFFFF"/>
                </a:solidFill>
                <a:latin typeface="Cambria" panose="02040503050406030204" pitchFamily="18" charset="0"/>
              </a:rPr>
              <a:t>fragment culling</a:t>
            </a:r>
            <a:endParaRPr lang="en-US" sz="2400" i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4435078"/>
            <a:ext cx="5472608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mbria" panose="02040503050406030204" pitchFamily="18" charset="0"/>
              </a:rPr>
              <a:t>Knowing </a:t>
            </a:r>
            <a:r>
              <a:rPr lang="en-US" sz="2200" dirty="0">
                <a:latin typeface="Cambria" panose="02040503050406030204" pitchFamily="18" charset="0"/>
              </a:rPr>
              <a:t>the </a:t>
            </a:r>
            <a:r>
              <a:rPr lang="en-US" sz="2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exact depth </a:t>
            </a:r>
            <a:r>
              <a:rPr 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of the </a:t>
            </a:r>
            <a:r>
              <a:rPr lang="en-US" sz="2200" i="1" dirty="0">
                <a:solidFill>
                  <a:srgbClr val="00B050"/>
                </a:solidFill>
                <a:latin typeface="Cambria" panose="02040503050406030204" pitchFamily="18" charset="0"/>
              </a:rPr>
              <a:t>k</a:t>
            </a:r>
            <a:r>
              <a:rPr 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-</a:t>
            </a:r>
            <a:r>
              <a:rPr lang="en-US" sz="2200" dirty="0" err="1">
                <a:solidFill>
                  <a:srgbClr val="00B050"/>
                </a:solidFill>
                <a:latin typeface="Cambria" panose="02040503050406030204" pitchFamily="18" charset="0"/>
              </a:rPr>
              <a:t>th</a:t>
            </a:r>
            <a:r>
              <a:rPr 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</a:rPr>
              <a:t>fragment </a:t>
            </a:r>
            <a:r>
              <a:rPr lang="en-US" sz="2200" dirty="0">
                <a:latin typeface="Cambria" panose="02040503050406030204" pitchFamily="18" charset="0"/>
              </a:rPr>
              <a:t>a priori allows us to insert </a:t>
            </a:r>
            <a:r>
              <a:rPr lang="en-US" sz="2200" dirty="0" smtClean="0">
                <a:latin typeface="Cambria" panose="02040503050406030204" pitchFamily="18" charset="0"/>
              </a:rPr>
              <a:t>all fragments </a:t>
            </a:r>
            <a:r>
              <a:rPr lang="en-US" sz="2200" dirty="0">
                <a:latin typeface="Cambria" panose="02040503050406030204" pitchFamily="18" charset="0"/>
              </a:rPr>
              <a:t>with </a:t>
            </a:r>
            <a:r>
              <a:rPr lang="en-US" sz="2200" dirty="0" smtClean="0">
                <a:latin typeface="Cambria" panose="02040503050406030204" pitchFamily="18" charset="0"/>
              </a:rPr>
              <a:t>≤ depth </a:t>
            </a:r>
            <a:r>
              <a:rPr lang="en-US" sz="2200" dirty="0">
                <a:latin typeface="Cambria" panose="02040503050406030204" pitchFamily="18" charset="0"/>
              </a:rPr>
              <a:t>in constant time, </a:t>
            </a:r>
            <a:r>
              <a:rPr lang="en-US" sz="2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discarding the 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</a:rPr>
              <a:t>rest</a:t>
            </a:r>
            <a:r>
              <a:rPr lang="en-US" sz="2200" dirty="0">
                <a:latin typeface="Cambria" panose="02040503050406030204" pitchFamily="18" charset="0"/>
              </a:rPr>
              <a:t> (farther ones</a:t>
            </a:r>
            <a:r>
              <a:rPr lang="en-US" sz="2200" dirty="0" smtClean="0">
                <a:latin typeface="Cambria" panose="02040503050406030204" pitchFamily="18" charset="0"/>
              </a:rPr>
              <a:t>).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515139"/>
              </p:ext>
            </p:extLst>
          </p:nvPr>
        </p:nvGraphicFramePr>
        <p:xfrm>
          <a:off x="5961384" y="4420581"/>
          <a:ext cx="2859088" cy="204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4" imgW="6124339" imgH="4371975" progId="AcroExch.Document.11">
                  <p:embed/>
                </p:oleObj>
              </mc:Choice>
              <mc:Fallback>
                <p:oleObj name="Acrobat Document" r:id="rId4" imgW="6124339" imgH="437197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1384" y="4420581"/>
                        <a:ext cx="2859088" cy="2040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9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Cambria" panose="02040503050406030204" pitchFamily="18" charset="0"/>
              </a:rPr>
              <a:t>Accelerating </a:t>
            </a:r>
            <a:r>
              <a:rPr lang="en-US" sz="3200" b="0" i="1" dirty="0" smtClean="0">
                <a:solidFill>
                  <a:srgbClr val="FFFFFF"/>
                </a:solidFill>
                <a:latin typeface="Cambria" panose="02040503050406030204" pitchFamily="18" charset="0"/>
              </a:rPr>
              <a:t>k</a:t>
            </a:r>
            <a:r>
              <a:rPr lang="en-US" sz="3200" b="0" baseline="30000" dirty="0" smtClean="0">
                <a:solidFill>
                  <a:srgbClr val="FFFFFF"/>
                </a:solidFill>
                <a:latin typeface="Cambria" panose="02040503050406030204" pitchFamily="18" charset="0"/>
              </a:rPr>
              <a:t>+</a:t>
            </a:r>
            <a:r>
              <a:rPr lang="en-US" sz="3200" b="0" dirty="0" smtClean="0">
                <a:solidFill>
                  <a:srgbClr val="FFFFFF"/>
                </a:solidFill>
                <a:latin typeface="Cambria" panose="02040503050406030204" pitchFamily="18" charset="0"/>
              </a:rPr>
              <a:t>-buffer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F7041B-D599-4C73-9EBD-C2AC1F606250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124744"/>
            <a:ext cx="849694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Our Idea:</a:t>
            </a:r>
            <a:endParaRPr lang="en-US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628800"/>
            <a:ext cx="849694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A</a:t>
            </a:r>
            <a:r>
              <a:rPr lang="en-US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pproximate this value via</a:t>
            </a:r>
            <a:r>
              <a:rPr lang="en-US" sz="2400" i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fragment occupancy maps</a:t>
            </a:r>
            <a:r>
              <a:rPr lang="en-US" sz="2400" i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!!!</a:t>
            </a:r>
            <a:endParaRPr lang="en-US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3"/>
          <p:cNvGrpSpPr/>
          <p:nvPr/>
        </p:nvGrpSpPr>
        <p:grpSpPr>
          <a:xfrm>
            <a:off x="1074729" y="2492896"/>
            <a:ext cx="6994543" cy="2862987"/>
            <a:chOff x="8441544" y="7033032"/>
            <a:chExt cx="6290854" cy="2574955"/>
          </a:xfrm>
        </p:grpSpPr>
        <p:pic>
          <p:nvPicPr>
            <p:cNvPr id="9" name="Picture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83" r="17505"/>
            <a:stretch/>
          </p:blipFill>
          <p:spPr>
            <a:xfrm>
              <a:off x="10236937" y="7294287"/>
              <a:ext cx="2016416" cy="21945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1" name="Picture 3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07" r="15654"/>
            <a:stretch/>
          </p:blipFill>
          <p:spPr>
            <a:xfrm>
              <a:off x="12255499" y="7294287"/>
              <a:ext cx="1917701" cy="21945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2" name="Rectangle 53"/>
            <p:cNvSpPr/>
            <p:nvPr/>
          </p:nvSpPr>
          <p:spPr>
            <a:xfrm>
              <a:off x="12551647" y="9207877"/>
              <a:ext cx="131594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l-GR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l-GR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.2</a:t>
              </a:r>
              <a:r>
                <a:rPr lang="en-US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55"/>
            <p:cNvSpPr/>
            <p:nvPr/>
          </p:nvSpPr>
          <p:spPr>
            <a:xfrm>
              <a:off x="10821172" y="9207877"/>
              <a:ext cx="9749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63.66%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8" t="7374" r="6781" b="3811"/>
            <a:stretch/>
          </p:blipFill>
          <p:spPr>
            <a:xfrm rot="5650727">
              <a:off x="8436136" y="7372758"/>
              <a:ext cx="1981631" cy="1970815"/>
            </a:xfrm>
            <a:prstGeom prst="rect">
              <a:avLst/>
            </a:prstGeom>
          </p:spPr>
        </p:pic>
        <p:pic>
          <p:nvPicPr>
            <p:cNvPr id="17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035" y="7052386"/>
              <a:ext cx="404965" cy="2338669"/>
            </a:xfrm>
            <a:prstGeom prst="rect">
              <a:avLst/>
            </a:prstGeom>
          </p:spPr>
        </p:pic>
        <p:sp>
          <p:nvSpPr>
            <p:cNvPr id="18" name="Rectangle 48"/>
            <p:cNvSpPr/>
            <p:nvPr/>
          </p:nvSpPr>
          <p:spPr>
            <a:xfrm>
              <a:off x="8445499" y="7048500"/>
              <a:ext cx="6261499" cy="25594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983475" y="9235263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16002" y="7033032"/>
              <a:ext cx="21852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200" baseline="30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-buffer</a:t>
              </a:r>
              <a:r>
                <a:rPr lang="el-GR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culling</a:t>
              </a:r>
              <a:endPara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501732" y="7033032"/>
              <a:ext cx="1415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our</a:t>
              </a:r>
              <a:r>
                <a:rPr lang="el-GR" sz="22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culling</a:t>
              </a:r>
              <a:endPara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9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EG2014">
      <a:dk1>
        <a:sysClr val="windowText" lastClr="000000"/>
      </a:dk1>
      <a:lt1>
        <a:sysClr val="window" lastClr="FFFFFF"/>
      </a:lt1>
      <a:dk2>
        <a:srgbClr val="3F3F3F"/>
      </a:dk2>
      <a:lt2>
        <a:srgbClr val="D8D8D8"/>
      </a:lt2>
      <a:accent1>
        <a:srgbClr val="0070C0"/>
      </a:accent1>
      <a:accent2>
        <a:srgbClr val="00B0F0"/>
      </a:accent2>
      <a:accent3>
        <a:srgbClr val="00B050"/>
      </a:accent3>
      <a:accent4>
        <a:srgbClr val="FFFF00"/>
      </a:accent4>
      <a:accent5>
        <a:srgbClr val="FF0000"/>
      </a:accent5>
      <a:accent6>
        <a:srgbClr val="C00000"/>
      </a:accent6>
      <a:hlink>
        <a:srgbClr val="000000"/>
      </a:hlink>
      <a:folHlink>
        <a:srgbClr val="00000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502</Words>
  <Application>Microsoft Office PowerPoint</Application>
  <PresentationFormat>Προβολή στην οθόνη (4:3)</PresentationFormat>
  <Paragraphs>80</Paragraphs>
  <Slides>8</Slides>
  <Notes>7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Cambria</vt:lpstr>
      <vt:lpstr>Gill Sans MT</vt:lpstr>
      <vt:lpstr>Times New Roman</vt:lpstr>
      <vt:lpstr>Wingdings</vt:lpstr>
      <vt:lpstr>Wingdings 3</vt:lpstr>
      <vt:lpstr>Origine</vt:lpstr>
      <vt:lpstr>Acrobat Document</vt:lpstr>
      <vt:lpstr>Accelerating k+-buffer using  efficient fragment culling</vt:lpstr>
      <vt:lpstr>Multi-fragment Visibility Determination</vt:lpstr>
      <vt:lpstr>Prior Art</vt:lpstr>
      <vt:lpstr>Prior Art</vt:lpstr>
      <vt:lpstr>Prior Art</vt:lpstr>
      <vt:lpstr>Accelerating k+-buffer</vt:lpstr>
      <vt:lpstr>Accelerating k+-buffer</vt:lpstr>
      <vt:lpstr>Accelerating k+-buffer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2014-02-24T21:45:45Z</dcterms:created>
  <dcterms:modified xsi:type="dcterms:W3CDTF">2015-02-17T11:29:22Z</dcterms:modified>
</cp:coreProperties>
</file>