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C1BC7B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C1BC7B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C1BC7B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C1BC7B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C1BC7B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2400" kern="1200">
        <a:solidFill>
          <a:srgbClr val="C1BC7B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2400" kern="1200">
        <a:solidFill>
          <a:srgbClr val="C1BC7B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2400" kern="1200">
        <a:solidFill>
          <a:srgbClr val="C1BC7B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2400" kern="1200">
        <a:solidFill>
          <a:srgbClr val="C1BC7B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5316" autoAdjust="0"/>
  </p:normalViewPr>
  <p:slideViewPr>
    <p:cSldViewPr>
      <p:cViewPr>
        <p:scale>
          <a:sx n="75" d="100"/>
          <a:sy n="75" d="100"/>
        </p:scale>
        <p:origin x="-912" y="10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76" y="-8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A704-5C3C-4136-A0B2-C066C507918B}" type="datetimeFigureOut">
              <a:rPr lang="el-GR" smtClean="0"/>
              <a:pPr/>
              <a:t>19/7/2011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EEE55-C2D8-4932-8238-E027DAC76FFE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C0C0D-0BA8-4997-8F85-9C73C206CE17}" type="datetimeFigureOut">
              <a:rPr lang="el-GR" smtClean="0"/>
              <a:pPr/>
              <a:t>19/7/2011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C3167-1F12-4409-BF40-25966E66F4D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Hello, 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name is Andreas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Vasilakis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 will present the research work that we have pursued jointly with George Antonopoulos and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Ioannis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Fudos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Pose-to-pose Skinning of Animated Meshes (8sec)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computer animation, skinning techniques can be essential for efficient storage, processing and gpu-accelerated reproducing of animation sequences. Skinned animations  can further support additional applications such as 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pose editing and collision detection. 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control bone influences and transformations from the rest-pose–to each pose are extracted by employing  least-squares data fitting 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present a novel pose-to-pose approach to skinning animated meshes by observing that only small deformation variations will normally occur between sequential poses. 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transformations are applied so as a new pose is derived by transforming the vertices of the previous pose, thus maintaining temporal coherence and reducing error. Although fitting is performed from pose to pose, a reproduction scheme from the rest pose to an arbitrary pose can be produced efficiently.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(40sec)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C3167-1F12-4409-BF40-25966E66F4D7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methods limit users to perform efficient editing on the original reference mesh due to rest-pose displacement corrections.</a:t>
            </a:r>
          </a:p>
          <a:p>
            <a:pPr algn="just"/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scheme enables modification-free geometry editing in the reference pose in conjunction with a novel pose editing of arbitrary animation frames, which can be smoothly propagated at the subsequent frames generating new deforming mesh sequences without altering the skinning representation.</a:t>
            </a:r>
          </a:p>
          <a:p>
            <a:pPr algn="just"/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(20sec)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C3167-1F12-4409-BF40-25966E66F4D7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9750" y="304800"/>
            <a:ext cx="3032125" cy="944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304800"/>
            <a:ext cx="8947150" cy="944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713" y="2573338"/>
            <a:ext cx="5907087" cy="7180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573338"/>
            <a:ext cx="5908675" cy="7180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1E6FF"/>
            </a:gs>
            <a:gs pos="100000">
              <a:srgbClr val="2E6B9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304800"/>
            <a:ext cx="9753600" cy="2265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76200" tIns="76200" rIns="133999" bIns="762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713" y="2573338"/>
            <a:ext cx="11968162" cy="7180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76200" tIns="76200" rIns="133999" bIns="76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charset="0"/>
              </a:rPr>
              <a:t>Second level</a:t>
            </a:r>
          </a:p>
          <a:p>
            <a:pPr lvl="2"/>
            <a:r>
              <a:rPr lang="en-US" dirty="0" smtClean="0">
                <a:sym typeface="Arial" charset="0"/>
              </a:rPr>
              <a:t>Third level</a:t>
            </a:r>
          </a:p>
          <a:p>
            <a:pPr lvl="3"/>
            <a:r>
              <a:rPr lang="en-US" dirty="0" smtClean="0">
                <a:sym typeface="Arial" charset="0"/>
              </a:rPr>
              <a:t>Fourth level</a:t>
            </a:r>
          </a:p>
          <a:p>
            <a:pPr lvl="4"/>
            <a:r>
              <a:rPr lang="en-US" dirty="0" smtClean="0">
                <a:sym typeface="Arial" charset="0"/>
              </a:rPr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31800" y="2387600"/>
            <a:ext cx="12026900" cy="1588"/>
          </a:xfrm>
          <a:prstGeom prst="line">
            <a:avLst/>
          </a:prstGeom>
          <a:noFill/>
          <a:ln w="50800" cap="rnd">
            <a:solidFill>
              <a:srgbClr val="073A6C"/>
            </a:solidFill>
            <a:prstDash val="sysDot"/>
            <a:round/>
            <a:headEnd type="none" w="med" len="med"/>
            <a:tailEnd type="none" w="med" len="med"/>
          </a:ln>
          <a:effectLst>
            <a:outerShdw dist="253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l-G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36250" y="-88900"/>
            <a:ext cx="2578100" cy="2578100"/>
          </a:xfrm>
          <a:prstGeom prst="rect">
            <a:avLst/>
          </a:prstGeom>
          <a:noFill/>
          <a:ln w="12700" cap="flat">
            <a:noFill/>
            <a:round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1029792" y="9291935"/>
            <a:ext cx="10945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A.A.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Vasilakis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</a:t>
            </a:r>
            <a:r>
              <a:rPr lang="en-US" baseline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G. Antonopoulos, I. </a:t>
            </a:r>
            <a:r>
              <a:rPr lang="en-US" baseline="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Fudos</a:t>
            </a:r>
            <a:r>
              <a:rPr lang="en-US" baseline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– University of Ioannina, Greece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57150" algn="l" rtl="0" fontAlgn="base">
        <a:spcBef>
          <a:spcPct val="0"/>
        </a:spcBef>
        <a:spcAft>
          <a:spcPct val="0"/>
        </a:spcAft>
        <a:defRPr sz="5200" b="1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marL="57150" algn="l" rtl="0" fontAlgn="base">
        <a:spcBef>
          <a:spcPct val="0"/>
        </a:spcBef>
        <a:spcAft>
          <a:spcPct val="0"/>
        </a:spcAft>
        <a:defRPr sz="5200" b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marL="57150" algn="l" rtl="0" fontAlgn="base">
        <a:spcBef>
          <a:spcPct val="0"/>
        </a:spcBef>
        <a:spcAft>
          <a:spcPct val="0"/>
        </a:spcAft>
        <a:defRPr sz="5200" b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marL="57150" algn="l" rtl="0" fontAlgn="base">
        <a:spcBef>
          <a:spcPct val="0"/>
        </a:spcBef>
        <a:spcAft>
          <a:spcPct val="0"/>
        </a:spcAft>
        <a:defRPr sz="5200" b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marL="57150" algn="l" rtl="0" fontAlgn="base">
        <a:spcBef>
          <a:spcPct val="0"/>
        </a:spcBef>
        <a:spcAft>
          <a:spcPct val="0"/>
        </a:spcAft>
        <a:defRPr sz="5200" b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5200" b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5200" b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5200" b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5200" b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539750" indent="-482600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073A6C"/>
        </a:buClr>
        <a:buSzPct val="110000"/>
        <a:buFont typeface="Arial" charset="0"/>
        <a:buChar char="•"/>
        <a:defRPr sz="4400">
          <a:solidFill>
            <a:srgbClr val="000000"/>
          </a:solidFill>
          <a:latin typeface="+mn-lt"/>
          <a:ea typeface="+mn-ea"/>
          <a:cs typeface="+mn-cs"/>
          <a:sym typeface="Arial" charset="0"/>
        </a:defRPr>
      </a:lvl1pPr>
      <a:lvl2pPr marL="1038225" indent="-406400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073A6C"/>
        </a:buClr>
        <a:buSzPct val="110000"/>
        <a:buFont typeface="Arial" charset="0"/>
        <a:buChar char="–"/>
        <a:defRPr sz="3600">
          <a:solidFill>
            <a:srgbClr val="000000"/>
          </a:solidFill>
          <a:latin typeface="+mn-lt"/>
          <a:ea typeface="+mn-ea"/>
          <a:cs typeface="+mn-cs"/>
          <a:sym typeface="Arial" charset="0"/>
        </a:defRPr>
      </a:lvl2pPr>
      <a:lvl3pPr marL="1611313" indent="-330200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073A6C"/>
        </a:buClr>
        <a:buSzPct val="11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Arial" charset="0"/>
        </a:defRPr>
      </a:lvl3pPr>
      <a:lvl4pPr marL="2262188" indent="-330200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073A6C"/>
        </a:buClr>
        <a:buSzPct val="11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Arial" charset="0"/>
        </a:defRPr>
      </a:lvl4pPr>
      <a:lvl5pPr marL="2911475" indent="-330200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073A6C"/>
        </a:buClr>
        <a:buSzPct val="110000"/>
        <a:buFont typeface="Arial" charset="0"/>
        <a:buChar char="›"/>
        <a:defRPr sz="2800">
          <a:solidFill>
            <a:srgbClr val="000000"/>
          </a:solidFill>
          <a:latin typeface="+mn-lt"/>
          <a:ea typeface="+mn-ea"/>
          <a:cs typeface="+mn-cs"/>
          <a:sym typeface="Arial" charset="0"/>
        </a:defRPr>
      </a:lvl5pPr>
      <a:lvl6pPr marL="3368675" indent="-330200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073A6C"/>
        </a:buClr>
        <a:buSzPct val="110000"/>
        <a:buFont typeface="Arial" charset="0"/>
        <a:buChar char="›"/>
        <a:defRPr sz="2800">
          <a:solidFill>
            <a:srgbClr val="000000"/>
          </a:solidFill>
          <a:latin typeface="+mn-lt"/>
          <a:ea typeface="+mn-ea"/>
          <a:cs typeface="+mn-cs"/>
          <a:sym typeface="Arial" charset="0"/>
        </a:defRPr>
      </a:lvl6pPr>
      <a:lvl7pPr marL="3825875" indent="-330200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073A6C"/>
        </a:buClr>
        <a:buSzPct val="110000"/>
        <a:buFont typeface="Arial" charset="0"/>
        <a:buChar char="›"/>
        <a:defRPr sz="2800">
          <a:solidFill>
            <a:srgbClr val="000000"/>
          </a:solidFill>
          <a:latin typeface="+mn-lt"/>
          <a:ea typeface="+mn-ea"/>
          <a:cs typeface="+mn-cs"/>
          <a:sym typeface="Arial" charset="0"/>
        </a:defRPr>
      </a:lvl7pPr>
      <a:lvl8pPr marL="4283075" indent="-330200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073A6C"/>
        </a:buClr>
        <a:buSzPct val="110000"/>
        <a:buFont typeface="Arial" charset="0"/>
        <a:buChar char="›"/>
        <a:defRPr sz="2800">
          <a:solidFill>
            <a:srgbClr val="000000"/>
          </a:solidFill>
          <a:latin typeface="+mn-lt"/>
          <a:ea typeface="+mn-ea"/>
          <a:cs typeface="+mn-cs"/>
          <a:sym typeface="Arial" charset="0"/>
        </a:defRPr>
      </a:lvl8pPr>
      <a:lvl9pPr marL="4740275" indent="-330200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073A6C"/>
        </a:buClr>
        <a:buSzPct val="110000"/>
        <a:buFont typeface="Arial" charset="0"/>
        <a:buChar char="›"/>
        <a:defRPr sz="2800">
          <a:solidFill>
            <a:srgbClr val="00000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1E6FF"/>
            </a:gs>
            <a:gs pos="100000">
              <a:srgbClr val="2B63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15597"/>
          <a:lstStyle/>
          <a:p>
            <a:r>
              <a:rPr lang="en-US" dirty="0" smtClean="0"/>
              <a:t>Pose-to-Pose Skinning of Animated Meshes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15597"/>
          <a:lstStyle/>
          <a:p>
            <a:r>
              <a:rPr lang="en-US" dirty="0" smtClean="0"/>
              <a:t>Skinning mesh animations</a:t>
            </a:r>
          </a:p>
          <a:p>
            <a:pPr lvl="1"/>
            <a:r>
              <a:rPr lang="en-US" dirty="0" smtClean="0"/>
              <a:t>efficient compression, processing and reproducing</a:t>
            </a:r>
          </a:p>
          <a:p>
            <a:pPr lvl="1"/>
            <a:r>
              <a:rPr lang="en-US" dirty="0"/>
              <a:t>gpu-accelerated </a:t>
            </a:r>
            <a:r>
              <a:rPr lang="en-US" dirty="0" smtClean="0"/>
              <a:t>rendering</a:t>
            </a:r>
          </a:p>
          <a:p>
            <a:pPr lvl="1"/>
            <a:r>
              <a:rPr lang="en-US" dirty="0" smtClean="0"/>
              <a:t>rest-pose editing and collision detection</a:t>
            </a:r>
          </a:p>
          <a:p>
            <a:pPr lvl="1"/>
            <a:r>
              <a:rPr lang="en-US" dirty="0" smtClean="0"/>
              <a:t>skinning components from </a:t>
            </a:r>
            <a:r>
              <a:rPr lang="en-US" b="1" dirty="0" smtClean="0">
                <a:solidFill>
                  <a:srgbClr val="92D050"/>
                </a:solidFill>
              </a:rPr>
              <a:t>rest-pose</a:t>
            </a:r>
            <a:endParaRPr lang="en-US" dirty="0" smtClean="0"/>
          </a:p>
          <a:p>
            <a:r>
              <a:rPr lang="en-US" dirty="0" smtClean="0"/>
              <a:t>Pose-to-pose scheme</a:t>
            </a:r>
          </a:p>
          <a:p>
            <a:pPr lvl="1"/>
            <a:r>
              <a:rPr lang="en-US" dirty="0" smtClean="0"/>
              <a:t>low entropy</a:t>
            </a:r>
          </a:p>
          <a:p>
            <a:pPr lvl="1"/>
            <a:r>
              <a:rPr lang="en-US" dirty="0" smtClean="0"/>
              <a:t>temporal coherence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14368" y="7089330"/>
            <a:ext cx="6502400" cy="20359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38225" lvl="1" indent="-406400">
              <a:lnSpc>
                <a:spcPct val="110000"/>
              </a:lnSpc>
              <a:spcBef>
                <a:spcPts val="900"/>
              </a:spcBef>
              <a:buClr>
                <a:srgbClr val="073A6C"/>
              </a:buClr>
              <a:buSzPct val="110000"/>
              <a:buFont typeface="Arial" charset="0"/>
              <a:buChar char="–"/>
            </a:pPr>
            <a:r>
              <a:rPr lang="en-US" sz="3600" kern="0" dirty="0" smtClean="0">
                <a:solidFill>
                  <a:srgbClr val="000000"/>
                </a:solidFill>
                <a:latin typeface="Arial"/>
              </a:rPr>
              <a:t>reduced error</a:t>
            </a:r>
          </a:p>
          <a:p>
            <a:pPr marL="1038225" lvl="1" indent="-406400">
              <a:lnSpc>
                <a:spcPct val="110000"/>
              </a:lnSpc>
              <a:spcBef>
                <a:spcPts val="900"/>
              </a:spcBef>
              <a:buClr>
                <a:srgbClr val="073A6C"/>
              </a:buClr>
              <a:buSzPct val="110000"/>
              <a:buFont typeface="Arial" charset="0"/>
              <a:buChar char="–"/>
            </a:pPr>
            <a:r>
              <a:rPr lang="en-US" sz="3600" kern="0" dirty="0" smtClean="0">
                <a:solidFill>
                  <a:srgbClr val="000000"/>
                </a:solidFill>
                <a:latin typeface="Arial"/>
              </a:rPr>
              <a:t>rest-pose skinning reproduction </a:t>
            </a:r>
            <a:r>
              <a:rPr lang="en-US" sz="3600" kern="0" dirty="0" smtClean="0">
                <a:solidFill>
                  <a:srgbClr val="000000"/>
                </a:solidFill>
                <a:latin typeface="Arial"/>
              </a:rPr>
              <a:t>scheme </a:t>
            </a:r>
            <a:endParaRPr lang="en-US" sz="3600" kern="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30200" y="300038"/>
            <a:ext cx="9753600" cy="2274887"/>
          </a:xfrm>
          <a:ln/>
        </p:spPr>
        <p:txBody>
          <a:bodyPr rIns="115597"/>
          <a:lstStyle/>
          <a:p>
            <a:r>
              <a:rPr lang="en-US" dirty="0" smtClean="0"/>
              <a:t>Pose-to-Pose Skinning of Animated Meshes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7704" y="2574925"/>
            <a:ext cx="6512743" cy="6190307"/>
          </a:xfrm>
          <a:ln/>
          <a:effectLst/>
        </p:spPr>
        <p:txBody>
          <a:bodyPr rIns="115597"/>
          <a:lstStyle/>
          <a:p>
            <a:r>
              <a:rPr lang="en-US" dirty="0" smtClean="0"/>
              <a:t>Rest-pose Editing</a:t>
            </a:r>
          </a:p>
          <a:p>
            <a:pPr lvl="1"/>
            <a:r>
              <a:rPr lang="en-US" dirty="0" smtClean="0"/>
              <a:t>No need for </a:t>
            </a:r>
            <a:r>
              <a:rPr lang="en-US" smtClean="0"/>
              <a:t>displacement corrections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Pose Editing </a:t>
            </a:r>
          </a:p>
          <a:p>
            <a:pPr lvl="1"/>
            <a:r>
              <a:rPr lang="en-US" dirty="0" smtClean="0"/>
              <a:t>Forward-propagated editing of arbitrary animation frames</a:t>
            </a:r>
          </a:p>
          <a:p>
            <a:pPr lvl="1"/>
            <a:r>
              <a:rPr lang="en-US" dirty="0" smtClean="0"/>
              <a:t>Minimum extra cost</a:t>
            </a:r>
            <a:endParaRPr lang="en-US" dirty="0"/>
          </a:p>
        </p:txBody>
      </p:sp>
      <p:pic>
        <p:nvPicPr>
          <p:cNvPr id="3" name="Picture 4" descr="C:\Users\abasilak\Dropbox\georanto\SCA 2011\figures\Poster\skirt editing\skir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7744" y="5067659"/>
            <a:ext cx="5855335" cy="1897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7744" y="2500536"/>
            <a:ext cx="5855336" cy="2519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7744" y="7037040"/>
            <a:ext cx="5855336" cy="2033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A 2010">
  <a:themeElements>
    <a:clrScheme name="">
      <a:dk1>
        <a:srgbClr val="808080"/>
      </a:dk1>
      <a:lt1>
        <a:srgbClr val="C1BC7B"/>
      </a:lt1>
      <a:dk2>
        <a:srgbClr val="3E4384"/>
      </a:dk2>
      <a:lt2>
        <a:srgbClr val="000000"/>
      </a:lt2>
      <a:accent1>
        <a:srgbClr val="7BC5A2"/>
      </a:accent1>
      <a:accent2>
        <a:srgbClr val="333399"/>
      </a:accent2>
      <a:accent3>
        <a:srgbClr val="AFB0C2"/>
      </a:accent3>
      <a:accent4>
        <a:srgbClr val="A4A068"/>
      </a:accent4>
      <a:accent5>
        <a:srgbClr val="BFDFCE"/>
      </a:accent5>
      <a:accent6>
        <a:srgbClr val="2D2D8A"/>
      </a:accent6>
      <a:hlink>
        <a:srgbClr val="009999"/>
      </a:hlink>
      <a:folHlink>
        <a:srgbClr val="99CC00"/>
      </a:folHlink>
    </a:clrScheme>
    <a:fontScheme name="SCA 2010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BC5A2"/>
        </a:solidFill>
        <a:ln w="12700" cap="flat" cmpd="sng" algn="ctr">
          <a:solidFill>
            <a:srgbClr val="C1BC7B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1BC7B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BC5A2"/>
        </a:solidFill>
        <a:ln w="12700" cap="flat" cmpd="sng" algn="ctr">
          <a:solidFill>
            <a:srgbClr val="C1BC7B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1BC7B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SCA 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Pages>0</Pages>
  <Words>128</Words>
  <Characters>0</Characters>
  <Application>Microsoft Office PowerPoint</Application>
  <PresentationFormat>Custom</PresentationFormat>
  <Lines>0</Lines>
  <Paragraphs>36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SCA 2010</vt:lpstr>
      <vt:lpstr>Pose-to-Pose Skinning of Animated Meshes</vt:lpstr>
      <vt:lpstr>Pose-to-Pose Skinning of Animated Meshes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 ’11, Bold, 52 points</dc:title>
  <dc:creator>Scagja</dc:creator>
  <cp:lastModifiedBy>abasilak</cp:lastModifiedBy>
  <cp:revision>37</cp:revision>
  <dcterms:modified xsi:type="dcterms:W3CDTF">2011-07-19T18:14:45Z</dcterms:modified>
</cp:coreProperties>
</file>