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LFXxrYBgk4K2kYmZIKRrQONla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6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f1bd6ac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f1bd6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f1bd6ac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f1bd6a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HYPONATREMIA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DEFINITION AND CLASSIFICATION</a:t>
            </a:r>
            <a:endParaRPr b="1" u="sng"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 sz="2400"/>
              <a:t>Definition; </a:t>
            </a:r>
            <a:r>
              <a:rPr i="0" lang="en-GB" sz="2400" u="none" strike="noStrike">
                <a:solidFill>
                  <a:srgbClr val="2A2A2A"/>
                </a:solidFill>
              </a:rPr>
              <a:t>defined as a serum sodium concentration of less than 135 mEq/L.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800"/>
              <a:buNone/>
            </a:pPr>
            <a:r>
              <a:rPr b="1" i="1" lang="en-GB" sz="2400">
                <a:solidFill>
                  <a:srgbClr val="2A2A2A"/>
                </a:solidFill>
              </a:rPr>
              <a:t>Classification; </a:t>
            </a:r>
            <a:r>
              <a:rPr lang="en-GB" sz="2400">
                <a:solidFill>
                  <a:srgbClr val="2A2A2A"/>
                </a:solidFill>
              </a:rPr>
              <a:t>is based on </a:t>
            </a:r>
            <a:r>
              <a:rPr b="1" i="1" lang="en-GB" sz="2400">
                <a:solidFill>
                  <a:srgbClr val="2A2A2A"/>
                </a:solidFill>
              </a:rPr>
              <a:t>duration, severity, </a:t>
            </a:r>
            <a:r>
              <a:rPr lang="en-GB" sz="2400">
                <a:solidFill>
                  <a:srgbClr val="2A2A2A"/>
                </a:solidFill>
              </a:rPr>
              <a:t>and </a:t>
            </a:r>
            <a:r>
              <a:rPr b="1" i="1" lang="en-GB" sz="2400">
                <a:solidFill>
                  <a:srgbClr val="2A2A2A"/>
                </a:solidFill>
              </a:rPr>
              <a:t>volume status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2400">
                <a:solidFill>
                  <a:srgbClr val="2A2A2A"/>
                </a:solidFill>
              </a:rPr>
              <a:t>Causes; </a:t>
            </a:r>
            <a:r>
              <a:rPr i="0" lang="en-GB" sz="2400" u="none" strike="noStrike">
                <a:solidFill>
                  <a:srgbClr val="1A1C1C"/>
                </a:solidFill>
              </a:rPr>
              <a:t>Causes of hyponatremia include </a:t>
            </a:r>
            <a:r>
              <a:rPr lang="en-GB" sz="2400" u="none">
                <a:solidFill>
                  <a:srgbClr val="1A1C1C"/>
                </a:solidFill>
              </a:rPr>
              <a:t>dehydration</a:t>
            </a:r>
            <a:r>
              <a:rPr i="0" lang="en-GB" sz="2400" u="none" strike="noStrike">
                <a:solidFill>
                  <a:srgbClr val="1A1C1C"/>
                </a:solidFill>
              </a:rPr>
              <a:t>, excessive free water intake (e.g., </a:t>
            </a:r>
            <a:r>
              <a:rPr lang="en-GB" sz="2400">
                <a:solidFill>
                  <a:srgbClr val="1A1C1C"/>
                </a:solidFill>
              </a:rPr>
              <a:t>primary polydipsia)</a:t>
            </a:r>
            <a:r>
              <a:rPr i="0" lang="en-GB" sz="2400" u="none" strike="noStrike">
                <a:solidFill>
                  <a:srgbClr val="1A1C1C"/>
                </a:solidFill>
              </a:rPr>
              <a:t> and increased release of </a:t>
            </a:r>
            <a:r>
              <a:rPr lang="en-GB" sz="2400">
                <a:solidFill>
                  <a:srgbClr val="1A1C1C"/>
                </a:solidFill>
              </a:rPr>
              <a:t>ADH </a:t>
            </a:r>
            <a:r>
              <a:rPr i="0" lang="en-GB" sz="2400" u="none" strike="noStrike">
                <a:solidFill>
                  <a:srgbClr val="1A1C1C"/>
                </a:solidFill>
              </a:rPr>
              <a:t>causi</a:t>
            </a:r>
            <a:r>
              <a:rPr lang="en-GB" sz="2400">
                <a:solidFill>
                  <a:srgbClr val="1A1C1C"/>
                </a:solidFill>
              </a:rPr>
              <a:t>ng</a:t>
            </a:r>
            <a:r>
              <a:rPr i="0" lang="en-GB" sz="2400" u="none" strike="noStrike">
                <a:solidFill>
                  <a:srgbClr val="1A1C1C"/>
                </a:solidFill>
              </a:rPr>
              <a:t> reabsorption of free water in the </a:t>
            </a:r>
            <a:r>
              <a:rPr lang="en-GB" sz="2400">
                <a:solidFill>
                  <a:srgbClr val="1A1C1C"/>
                </a:solidFill>
              </a:rPr>
              <a:t>kidneys</a:t>
            </a:r>
            <a:r>
              <a:rPr i="0" lang="en-GB" sz="2400" u="none" strike="noStrike">
                <a:solidFill>
                  <a:srgbClr val="1A1C1C"/>
                </a:solidFill>
              </a:rPr>
              <a:t> (e.g. SIADH)</a:t>
            </a:r>
            <a:endParaRPr i="0" sz="2400" u="none" strike="noStrike">
              <a:solidFill>
                <a:srgbClr val="1A1C1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2400" u="none" strike="noStrike">
                <a:solidFill>
                  <a:srgbClr val="1A1C1C"/>
                </a:solidFill>
              </a:rPr>
              <a:t>Sym</a:t>
            </a:r>
            <a:r>
              <a:rPr b="1" i="1" lang="en-GB" sz="2400">
                <a:solidFill>
                  <a:srgbClr val="1A1C1C"/>
                </a:solidFill>
              </a:rPr>
              <a:t>ptoms; </a:t>
            </a:r>
            <a:r>
              <a:rPr lang="en-GB" sz="2400">
                <a:solidFill>
                  <a:srgbClr val="2A2A2A"/>
                </a:solidFill>
              </a:rPr>
              <a:t>Symptoms range from </a:t>
            </a:r>
            <a:r>
              <a:rPr b="1" i="1" lang="en-GB" sz="2400">
                <a:solidFill>
                  <a:srgbClr val="2A2A2A"/>
                </a:solidFill>
              </a:rPr>
              <a:t>nausea</a:t>
            </a:r>
            <a:r>
              <a:rPr lang="en-GB" sz="2400">
                <a:solidFill>
                  <a:srgbClr val="2A2A2A"/>
                </a:solidFill>
              </a:rPr>
              <a:t> and </a:t>
            </a:r>
            <a:r>
              <a:rPr b="1" i="1" lang="en-GB" sz="2400">
                <a:solidFill>
                  <a:srgbClr val="2A2A2A"/>
                </a:solidFill>
              </a:rPr>
              <a:t>malaise</a:t>
            </a:r>
            <a:r>
              <a:rPr lang="en-GB" sz="2400">
                <a:solidFill>
                  <a:srgbClr val="2A2A2A"/>
                </a:solidFill>
              </a:rPr>
              <a:t>, with mild reduction in the serum sodium, to </a:t>
            </a:r>
            <a:r>
              <a:rPr b="1" i="1" lang="en-GB" sz="2400">
                <a:solidFill>
                  <a:srgbClr val="2A2A2A"/>
                </a:solidFill>
              </a:rPr>
              <a:t>lethargy</a:t>
            </a:r>
            <a:r>
              <a:rPr lang="en-GB" sz="2400">
                <a:solidFill>
                  <a:srgbClr val="2A2A2A"/>
                </a:solidFill>
              </a:rPr>
              <a:t>, </a:t>
            </a:r>
            <a:r>
              <a:rPr b="1" i="1" lang="en-GB" sz="2400">
                <a:solidFill>
                  <a:srgbClr val="2A2A2A"/>
                </a:solidFill>
              </a:rPr>
              <a:t>decreased level of consciousness</a:t>
            </a:r>
            <a:r>
              <a:rPr lang="en-GB" sz="2400">
                <a:solidFill>
                  <a:srgbClr val="2A2A2A"/>
                </a:solidFill>
              </a:rPr>
              <a:t>, </a:t>
            </a:r>
            <a:r>
              <a:rPr b="1" i="1" lang="en-GB" sz="2400">
                <a:solidFill>
                  <a:srgbClr val="2A2A2A"/>
                </a:solidFill>
              </a:rPr>
              <a:t>headache</a:t>
            </a:r>
            <a:r>
              <a:rPr lang="en-GB" sz="2400">
                <a:solidFill>
                  <a:srgbClr val="2A2A2A"/>
                </a:solidFill>
              </a:rPr>
              <a:t>, and (if severe) </a:t>
            </a:r>
            <a:r>
              <a:rPr b="1" i="1" lang="en-GB" sz="2400">
                <a:solidFill>
                  <a:srgbClr val="2A2A2A"/>
                </a:solidFill>
              </a:rPr>
              <a:t>seizures </a:t>
            </a:r>
            <a:r>
              <a:rPr lang="en-GB" sz="2400">
                <a:solidFill>
                  <a:srgbClr val="2A2A2A"/>
                </a:solidFill>
              </a:rPr>
              <a:t>and </a:t>
            </a:r>
            <a:r>
              <a:rPr b="1" i="1" lang="en-GB" sz="2400">
                <a:solidFill>
                  <a:srgbClr val="2A2A2A"/>
                </a:solidFill>
              </a:rPr>
              <a:t>coma</a:t>
            </a:r>
            <a:r>
              <a:rPr lang="en-GB" sz="2400">
                <a:solidFill>
                  <a:srgbClr val="2A2A2A"/>
                </a:solidFill>
              </a:rPr>
              <a:t>. Overt neurologic symptoms most often are due to very low serum sodium levels (usually &lt; 115 mEq/L), resulting in </a:t>
            </a:r>
            <a:r>
              <a:rPr b="1" i="1" lang="en-GB" sz="2400">
                <a:solidFill>
                  <a:srgbClr val="2A2A2A"/>
                </a:solidFill>
              </a:rPr>
              <a:t>brain edema.</a:t>
            </a:r>
            <a:endParaRPr b="1" i="1" sz="2400">
              <a:solidFill>
                <a:srgbClr val="1A1C1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334875" y="294675"/>
            <a:ext cx="11398800" cy="6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2A2A2A"/>
                </a:solidFill>
              </a:rPr>
              <a:t>Duration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lang="en-GB" sz="2200">
                <a:solidFill>
                  <a:srgbClr val="2A2A2A"/>
                </a:solidFill>
              </a:rPr>
              <a:t>Acute hyponatremia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lang="en-GB" sz="2200">
                <a:solidFill>
                  <a:srgbClr val="2A2A2A"/>
                </a:solidFill>
              </a:rPr>
              <a:t>Chronic hyponatremia</a:t>
            </a:r>
            <a:endParaRPr b="1" i="1"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 sz="2200"/>
              <a:t>   </a:t>
            </a:r>
            <a:r>
              <a:rPr b="1" i="1" lang="en-GB" sz="2200"/>
              <a:t>Severity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i="0" lang="en-GB" sz="2200" u="none" strike="noStrike">
                <a:solidFill>
                  <a:srgbClr val="2A2A2A"/>
                </a:solidFill>
              </a:rPr>
              <a:t>Mild: 130-134 mmol/L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i="0" lang="en-GB" sz="2200" u="none" strike="noStrike">
                <a:solidFill>
                  <a:srgbClr val="2A2A2A"/>
                </a:solidFill>
              </a:rPr>
              <a:t>Moderate: 125-129 mmol/L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lang="en-GB" sz="2200">
                <a:solidFill>
                  <a:srgbClr val="2A2A2A"/>
                </a:solidFill>
              </a:rPr>
              <a:t>Severe</a:t>
            </a:r>
            <a:r>
              <a:rPr i="0" lang="en-GB" sz="2200" u="none" strike="noStrike">
                <a:solidFill>
                  <a:srgbClr val="2A2A2A"/>
                </a:solidFill>
              </a:rPr>
              <a:t>: &lt; 125 mmol/L</a:t>
            </a:r>
            <a:endParaRPr i="0" sz="2200" u="none" strike="noStrike">
              <a:solidFill>
                <a:srgbClr val="2A2A2A"/>
              </a:solidFill>
            </a:endParaRPr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0" sz="2200" u="none" strike="noStrike">
              <a:solidFill>
                <a:srgbClr val="2A2A2A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2200">
                <a:solidFill>
                  <a:srgbClr val="2A2A2A"/>
                </a:solidFill>
              </a:rPr>
              <a:t>Volume status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i="0" lang="en-GB" sz="2200" u="none" strike="noStrike">
                <a:solidFill>
                  <a:srgbClr val="2A2A2A"/>
                </a:solidFill>
              </a:rPr>
              <a:t>Hypovolemic hyponatremia: decrease in total body water with greater decrease in total body sodium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i="0" lang="en-GB" sz="2200" u="none" strike="noStrike">
                <a:solidFill>
                  <a:srgbClr val="2A2A2A"/>
                </a:solidFill>
              </a:rPr>
              <a:t>Euvolemic hyponatremia: normal body sodium with increase in total body water</a:t>
            </a:r>
            <a:endParaRPr sz="2200"/>
          </a:p>
          <a:p>
            <a:pPr indent="-2571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Calibri"/>
              <a:buChar char="•"/>
            </a:pPr>
            <a:r>
              <a:rPr i="0" lang="en-GB" sz="2200" u="none" strike="noStrike">
                <a:solidFill>
                  <a:srgbClr val="2A2A2A"/>
                </a:solidFill>
              </a:rPr>
              <a:t>Hypervolemic hyponatremia: increase in total body sodium with greater increase in total body water</a:t>
            </a:r>
            <a:endParaRPr sz="2200"/>
          </a:p>
          <a:p>
            <a:pPr indent="0" lvl="0" marL="111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 u="none" strike="noStrike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242550" y="80375"/>
            <a:ext cx="11706900" cy="6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9600" u="sng">
                <a:solidFill>
                  <a:srgbClr val="2A2A2A"/>
                </a:solidFill>
              </a:rPr>
              <a:t>DURATION</a:t>
            </a:r>
            <a:endParaRPr b="1" sz="9600" u="sng">
              <a:solidFill>
                <a:srgbClr val="2A2A2A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7200">
                <a:solidFill>
                  <a:srgbClr val="2A2A2A"/>
                </a:solidFill>
              </a:rPr>
              <a:t>Acute hyponatremia </a:t>
            </a:r>
            <a:r>
              <a:rPr b="1" i="1" lang="en-GB" sz="7200">
                <a:solidFill>
                  <a:srgbClr val="1A1C1C"/>
                </a:solidFill>
                <a:highlight>
                  <a:srgbClr val="FFFFFF"/>
                </a:highlight>
              </a:rPr>
              <a:t>&lt; 48 hours </a:t>
            </a:r>
            <a:r>
              <a:rPr lang="en-GB" sz="7200">
                <a:solidFill>
                  <a:srgbClr val="1A1C1C"/>
                </a:solidFill>
                <a:highlight>
                  <a:srgbClr val="FFFFFF"/>
                </a:highlight>
              </a:rPr>
              <a:t>and </a:t>
            </a:r>
            <a:r>
              <a:rPr b="1" i="1" lang="en-GB" sz="7200">
                <a:solidFill>
                  <a:srgbClr val="1A1C1C"/>
                </a:solidFill>
                <a:highlight>
                  <a:srgbClr val="FFFFFF"/>
                </a:highlight>
              </a:rPr>
              <a:t>Chronic hypertension &gt; 48 hours</a:t>
            </a:r>
            <a:r>
              <a:rPr lang="en-GB" sz="7200">
                <a:solidFill>
                  <a:srgbClr val="2A2A2A"/>
                </a:solidFill>
              </a:rPr>
              <a:t>; It </a:t>
            </a:r>
            <a:r>
              <a:rPr lang="en-GB" sz="7200">
                <a:solidFill>
                  <a:srgbClr val="2A2A2A"/>
                </a:solidFill>
                <a:highlight>
                  <a:srgbClr val="FFFFFF"/>
                </a:highlight>
              </a:rPr>
              <a:t>can occur when there is a rapid increase in ingested or infused free water that exceeds the capacity of the body to regulate and excrete it through the kidneys (e.g., self-induced water intoxication, running a marathon, methamphetamine use, postoperative period, intracranial lesions).</a:t>
            </a:r>
            <a:endParaRPr sz="720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7200" u="sng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7200" u="sng">
                <a:solidFill>
                  <a:srgbClr val="2A2A2A"/>
                </a:solidFill>
                <a:highlight>
                  <a:srgbClr val="FFFFFF"/>
                </a:highlight>
              </a:rPr>
              <a:t>Management and Treatment</a:t>
            </a:r>
            <a:endParaRPr b="1" sz="7200" u="sng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solidFill>
                  <a:srgbClr val="2A2A2A"/>
                </a:solidFill>
              </a:rPr>
              <a:t>Recommended treatment of </a:t>
            </a:r>
            <a:r>
              <a:rPr b="1" lang="en-GB" sz="7200">
                <a:solidFill>
                  <a:srgbClr val="2A2A2A"/>
                </a:solidFill>
              </a:rPr>
              <a:t>Acute hyponatremia</a:t>
            </a:r>
            <a:r>
              <a:rPr lang="en-GB" sz="7200">
                <a:solidFill>
                  <a:srgbClr val="2A2A2A"/>
                </a:solidFill>
              </a:rPr>
              <a:t> varies by symptom severity, as follows:</a:t>
            </a:r>
            <a:endParaRPr sz="7200">
              <a:solidFill>
                <a:srgbClr val="2A2A2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alibri"/>
              <a:buChar char="•"/>
            </a:pPr>
            <a:r>
              <a:rPr lang="en-GB" sz="7200">
                <a:solidFill>
                  <a:srgbClr val="2A2A2A"/>
                </a:solidFill>
              </a:rPr>
              <a:t>Severe symptoms: 100 mL of 3% NaCl infused intravenously over 10 minutes × 3 as needed</a:t>
            </a:r>
            <a:endParaRPr sz="7200">
              <a:solidFill>
                <a:srgbClr val="2A2A2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alibri"/>
              <a:buChar char="•"/>
            </a:pPr>
            <a:r>
              <a:rPr lang="en-GB" sz="7200">
                <a:solidFill>
                  <a:srgbClr val="2A2A2A"/>
                </a:solidFill>
              </a:rPr>
              <a:t>Mild to moderate symptoms, in patients at low risk for herniation: 3% NaCl infused at 0.5–2 mL/kg/h</a:t>
            </a:r>
            <a:endParaRPr sz="72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1A1C1C"/>
                </a:solidFill>
                <a:highlight>
                  <a:srgbClr val="FFFFFF"/>
                </a:highlight>
              </a:rPr>
              <a:t>The goal of treating </a:t>
            </a:r>
            <a:r>
              <a:rPr b="1" lang="en-GB" sz="7200">
                <a:solidFill>
                  <a:srgbClr val="1A1C1C"/>
                </a:solidFill>
                <a:highlight>
                  <a:srgbClr val="FFFFFF"/>
                </a:highlight>
              </a:rPr>
              <a:t>chronic hyponatremia</a:t>
            </a:r>
            <a:r>
              <a:rPr lang="en-GB" sz="7200">
                <a:solidFill>
                  <a:srgbClr val="1A1C1C"/>
                </a:solidFill>
                <a:highlight>
                  <a:srgbClr val="FFFFFF"/>
                </a:highlight>
              </a:rPr>
              <a:t> is a slow correction of serum sodium levels to prevent overcorrection and subsequent osmotic cell damage. Rapid correction chronic hyponatremia can cause</a:t>
            </a:r>
            <a:r>
              <a:rPr b="1" lang="en-GB" sz="7200">
                <a:solidFill>
                  <a:srgbClr val="1A1C1C"/>
                </a:solidFill>
                <a:highlight>
                  <a:srgbClr val="FFFFFF"/>
                </a:highlight>
              </a:rPr>
              <a:t> </a:t>
            </a:r>
            <a:r>
              <a:rPr lang="en-GB" sz="7200">
                <a:solidFill>
                  <a:srgbClr val="2A2A2A"/>
                </a:solidFill>
              </a:rPr>
              <a:t>osmotic demyelination syndrome.</a:t>
            </a:r>
            <a:endParaRPr sz="7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2A2A2A"/>
                </a:solidFill>
              </a:rPr>
              <a:t>To avoid osmotic demyelination syndrome (ODS) in patients with chronic hyponatremia (known duration &gt; 48 hours), the recommendations include the following</a:t>
            </a:r>
            <a:r>
              <a:rPr baseline="30000" lang="en-GB" sz="7200">
                <a:solidFill>
                  <a:srgbClr val="2A2A2A"/>
                </a:solidFill>
              </a:rPr>
              <a:t> </a:t>
            </a:r>
            <a:r>
              <a:rPr lang="en-GB" sz="7200">
                <a:solidFill>
                  <a:srgbClr val="2A2A2A"/>
                </a:solidFill>
              </a:rPr>
              <a:t>:</a:t>
            </a:r>
            <a:endParaRPr sz="7200">
              <a:solidFill>
                <a:srgbClr val="2A2A2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alibri"/>
              <a:buChar char="•"/>
            </a:pPr>
            <a:r>
              <a:rPr lang="en-GB" sz="7200">
                <a:solidFill>
                  <a:srgbClr val="2A2A2A"/>
                </a:solidFill>
              </a:rPr>
              <a:t>Minimum correction of serum sodium by 4-8 mmol/L per day, with a lower goal of 4-6 mmol/L per day if the risk of ODS is high.</a:t>
            </a:r>
            <a:endParaRPr sz="7200">
              <a:solidFill>
                <a:srgbClr val="2A2A2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alibri"/>
              <a:buChar char="•"/>
            </a:pPr>
            <a:r>
              <a:rPr lang="en-GB" sz="7200">
                <a:solidFill>
                  <a:srgbClr val="2A2A2A"/>
                </a:solidFill>
              </a:rPr>
              <a:t>For patients at high risk of ODS: maximum correction of 8 mmol/L in any 24-hour period.</a:t>
            </a:r>
            <a:endParaRPr sz="72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2A2A2A"/>
                </a:solidFill>
              </a:rPr>
              <a:t>For patients with the SIADH; </a:t>
            </a:r>
            <a:r>
              <a:rPr b="1" i="1" lang="en-GB" sz="7200">
                <a:solidFill>
                  <a:srgbClr val="2A2A2A"/>
                </a:solidFill>
              </a:rPr>
              <a:t>fluid restriction</a:t>
            </a:r>
            <a:r>
              <a:rPr lang="en-GB" sz="7200">
                <a:solidFill>
                  <a:srgbClr val="2A2A2A"/>
                </a:solidFill>
              </a:rPr>
              <a:t> (with a goal of 500 mL/d below the 24-hour urine volume) is generally first-line therapy, but </a:t>
            </a:r>
            <a:r>
              <a:rPr b="1" i="1" lang="en-GB" sz="7200">
                <a:solidFill>
                  <a:srgbClr val="2A2A2A"/>
                </a:solidFill>
              </a:rPr>
              <a:t>pharmacologic treatment should be strongly considered</a:t>
            </a:r>
            <a:r>
              <a:rPr lang="en-GB" sz="7200">
                <a:solidFill>
                  <a:srgbClr val="2A2A2A"/>
                </a:solidFill>
              </a:rPr>
              <a:t> if the patient's urinary parameters indicate low renal electrolyte-free water excretion or </a:t>
            </a:r>
            <a:r>
              <a:rPr b="1" i="1" lang="en-GB" sz="7200">
                <a:solidFill>
                  <a:srgbClr val="2A2A2A"/>
                </a:solidFill>
              </a:rPr>
              <a:t>if the serum sodium concentration does not correct after 24-48 hours of fluid restriction.</a:t>
            </a:r>
            <a:endParaRPr sz="72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bf1bd6ac7_0_6"/>
          <p:cNvSpPr txBox="1"/>
          <p:nvPr>
            <p:ph idx="1" type="body"/>
          </p:nvPr>
        </p:nvSpPr>
        <p:spPr>
          <a:xfrm>
            <a:off x="602750" y="361650"/>
            <a:ext cx="10956600" cy="60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9150" u="sng"/>
              <a:t>VOLUME STATUS</a:t>
            </a:r>
            <a:endParaRPr b="1" sz="9150" u="sng"/>
          </a:p>
          <a:p>
            <a:pPr indent="-373856" lvl="0" marL="457200" rtl="0" algn="l"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ct val="100000"/>
              <a:buAutoNum type="alphaUcParenR"/>
            </a:pPr>
            <a:r>
              <a:rPr b="1" lang="en-GB" sz="9150">
                <a:solidFill>
                  <a:srgbClr val="2A2A2A"/>
                </a:solidFill>
              </a:rPr>
              <a:t>Hypovolemic hyponatremia</a:t>
            </a:r>
            <a:r>
              <a:rPr lang="en-GB" sz="9150">
                <a:solidFill>
                  <a:srgbClr val="2A2A2A"/>
                </a:solidFill>
              </a:rPr>
              <a:t>: decrease in total body water with greater decrease in total body sodium.</a:t>
            </a:r>
            <a:endParaRPr sz="9150">
              <a:solidFill>
                <a:srgbClr val="2A2A2A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9150">
                <a:solidFill>
                  <a:srgbClr val="2A2A2A"/>
                </a:solidFill>
              </a:rPr>
              <a:t>Management; </a:t>
            </a:r>
            <a:r>
              <a:rPr lang="en-GB" sz="9150">
                <a:solidFill>
                  <a:srgbClr val="2A2A2A"/>
                </a:solidFill>
              </a:rPr>
              <a:t>Administer isotonic saline (0.9% saline)</a:t>
            </a:r>
            <a:endParaRPr sz="9150">
              <a:solidFill>
                <a:srgbClr val="2A2A2A"/>
              </a:solidFill>
            </a:endParaRPr>
          </a:p>
          <a:p>
            <a:pPr indent="-373856" lvl="0" marL="457200" rtl="0" algn="l"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alibri"/>
              <a:buAutoNum type="alphaUcParenR"/>
            </a:pPr>
            <a:r>
              <a:rPr b="1" lang="en-GB" sz="9150">
                <a:solidFill>
                  <a:srgbClr val="2A2A2A"/>
                </a:solidFill>
              </a:rPr>
              <a:t>Euvolemic hyponatremia</a:t>
            </a:r>
            <a:r>
              <a:rPr lang="en-GB" sz="9150">
                <a:solidFill>
                  <a:srgbClr val="2A2A2A"/>
                </a:solidFill>
              </a:rPr>
              <a:t>: normal body sodium with increase in total body water</a:t>
            </a:r>
            <a:endParaRPr sz="915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9150"/>
              <a:t>Management; </a:t>
            </a:r>
            <a:r>
              <a:rPr lang="en-GB" sz="9150">
                <a:solidFill>
                  <a:srgbClr val="2A2A2A"/>
                </a:solidFill>
              </a:rPr>
              <a:t>free water restriction (&lt; 1 L/d) is generally the treatment of choice. There is no role for hypertonic saline in these patients. The use of a V2 receptor antagonist may be considered.</a:t>
            </a:r>
            <a:endParaRPr sz="9150">
              <a:solidFill>
                <a:srgbClr val="2A2A2A"/>
              </a:solidFill>
            </a:endParaRPr>
          </a:p>
          <a:p>
            <a:pPr indent="-373856" lvl="0" marL="457200" rtl="0" algn="l">
              <a:spcBef>
                <a:spcPts val="1000"/>
              </a:spcBef>
              <a:spcAft>
                <a:spcPts val="0"/>
              </a:spcAft>
              <a:buClr>
                <a:srgbClr val="2A2A2A"/>
              </a:buClr>
              <a:buSzPct val="100000"/>
              <a:buFont typeface="Calibri"/>
              <a:buAutoNum type="alphaUcParenR"/>
            </a:pPr>
            <a:r>
              <a:rPr b="1" lang="en-GB" sz="9150">
                <a:solidFill>
                  <a:srgbClr val="2A2A2A"/>
                </a:solidFill>
              </a:rPr>
              <a:t>Hypervolemic hyponatremia</a:t>
            </a:r>
            <a:r>
              <a:rPr lang="en-GB" sz="9150">
                <a:solidFill>
                  <a:srgbClr val="2A2A2A"/>
                </a:solidFill>
              </a:rPr>
              <a:t>: increase in total body sodium with greater increase in total body water.</a:t>
            </a:r>
            <a:endParaRPr sz="9150">
              <a:solidFill>
                <a:srgbClr val="2A2A2A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9150">
                <a:solidFill>
                  <a:srgbClr val="2A2A2A"/>
                </a:solidFill>
              </a:rPr>
              <a:t>Management; </a:t>
            </a:r>
            <a:r>
              <a:rPr lang="en-GB" sz="9150">
                <a:solidFill>
                  <a:srgbClr val="2A2A2A"/>
                </a:solidFill>
              </a:rPr>
              <a:t>Treat patients who are hypervolemic with salt and fluid restriction, plus loop diuretics. The use of a V2 receptor antagonist may be considered.</a:t>
            </a:r>
            <a:endParaRPr sz="9150">
              <a:solidFill>
                <a:srgbClr val="2A2A2A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15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9150">
                <a:solidFill>
                  <a:srgbClr val="2A2A2A"/>
                </a:solidFill>
              </a:rPr>
              <a:t>NB;</a:t>
            </a:r>
            <a:endParaRPr sz="9150">
              <a:solidFill>
                <a:srgbClr val="2A2A2A"/>
              </a:solidFill>
            </a:endParaRPr>
          </a:p>
          <a:p>
            <a:pPr indent="-37385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 sz="9150">
                <a:solidFill>
                  <a:srgbClr val="1A1C1C"/>
                </a:solidFill>
                <a:highlight>
                  <a:srgbClr val="FFFFFF"/>
                </a:highlight>
              </a:rPr>
              <a:t>Vaptans  are unlikely to be effective if creatinine levels are &gt; 3 mg/dL.</a:t>
            </a:r>
            <a:endParaRPr sz="9150">
              <a:solidFill>
                <a:srgbClr val="1A1C1C"/>
              </a:solidFill>
              <a:highlight>
                <a:srgbClr val="FFFFFF"/>
              </a:highlight>
            </a:endParaRPr>
          </a:p>
          <a:p>
            <a:pPr indent="-3738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9150">
                <a:solidFill>
                  <a:srgbClr val="1A1C1C"/>
                </a:solidFill>
                <a:highlight>
                  <a:srgbClr val="FFFFFF"/>
                </a:highlight>
              </a:rPr>
              <a:t>The use of vaptans</a:t>
            </a:r>
            <a:r>
              <a:rPr lang="en-GB" sz="9150">
                <a:solidFill>
                  <a:srgbClr val="364149"/>
                </a:solidFill>
                <a:highlight>
                  <a:srgbClr val="FFFFFF"/>
                </a:highlight>
              </a:rPr>
              <a:t> </a:t>
            </a:r>
            <a:r>
              <a:rPr lang="en-GB" sz="9150">
                <a:solidFill>
                  <a:srgbClr val="1A1C1C"/>
                </a:solidFill>
                <a:highlight>
                  <a:srgbClr val="FFFFFF"/>
                </a:highlight>
              </a:rPr>
              <a:t>is controversial in patients with cirrhosis.</a:t>
            </a:r>
            <a:endParaRPr sz="9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A2A2A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A2A2A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f1bd6ac7_0_14"/>
          <p:cNvSpPr txBox="1"/>
          <p:nvPr>
            <p:ph idx="1" type="body"/>
          </p:nvPr>
        </p:nvSpPr>
        <p:spPr>
          <a:xfrm>
            <a:off x="450150" y="2076150"/>
            <a:ext cx="11291700" cy="62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 u="sng">
                <a:solidFill>
                  <a:srgbClr val="1A1C1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MANAGEMENT OF SODIUM OVERCORRECTION</a:t>
            </a:r>
            <a:endParaRPr b="1" sz="1950" u="sng">
              <a:solidFill>
                <a:srgbClr val="1A1C1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Lato"/>
              <a:buChar char="•"/>
            </a:pPr>
            <a:r>
              <a:rPr lang="en-GB" sz="2200">
                <a:solidFill>
                  <a:srgbClr val="1A1C1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Discontinue hyponatremia treatment and consider early specialist consult (e.g.,nephrology, intensive care).</a:t>
            </a:r>
            <a:endParaRPr sz="2200">
              <a:solidFill>
                <a:srgbClr val="1A1C1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•"/>
            </a:pPr>
            <a:r>
              <a:rPr lang="en-GB" sz="2200">
                <a:solidFill>
                  <a:srgbClr val="1A1C1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Replace free water losses (e.g., 5% dextrose  in water)</a:t>
            </a:r>
            <a:endParaRPr sz="2200">
              <a:solidFill>
                <a:srgbClr val="1A1C1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•"/>
            </a:pPr>
            <a:r>
              <a:rPr lang="en-GB" sz="2200">
                <a:solidFill>
                  <a:srgbClr val="1A1C1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Consider adding desmopressin.</a:t>
            </a:r>
            <a:endParaRPr sz="2200">
              <a:solidFill>
                <a:srgbClr val="1A1C1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•"/>
            </a:pPr>
            <a:r>
              <a:rPr lang="en-GB" sz="2200">
                <a:solidFill>
                  <a:srgbClr val="1A1C1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Consider glucocorticoid therapy (e.g., dexamethasone)</a:t>
            </a:r>
            <a:endParaRPr sz="2200">
              <a:solidFill>
                <a:schemeClr val="hlink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C"/>
              </a:buClr>
              <a:buSzPts val="2200"/>
              <a:buFont typeface="Lato"/>
              <a:buChar char="•"/>
            </a:pPr>
            <a:r>
              <a:rPr lang="en-GB" sz="2200">
                <a:solidFill>
                  <a:srgbClr val="1A1C1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serum sodium frequently (e.g., hourly) until sodium goals and limits are achieved</a:t>
            </a:r>
            <a:endParaRPr sz="2200">
              <a:solidFill>
                <a:schemeClr val="hlink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1C1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2022-01-06T17:01:26Z</dcterms:created>
  <dc:creator>bnu0550@gmail.com</dc:creator>
</cp:coreProperties>
</file>