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901"/>
    <a:srgbClr val="FCECE8"/>
    <a:srgbClr val="FCE6C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EE7C-8EF7-309D-2C56-0A54D1D9B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BBD8F-D216-0397-D52F-06951D4FD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2B149-C04D-BF03-C9B3-719A57D5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591F-244A-FA9A-E7AC-70E7E304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DE7A-CBE4-7467-412D-3DF73026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DAE-6360-9A05-61E8-EDFD263A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2789E-F903-01F6-3C80-77DEF81A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C24B-9C6A-AC5C-7BF0-5E858A07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7D82-CC5F-AEDC-D0D2-EC974175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7E0C-EF84-90C6-5DF2-811806FD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FD216-B490-065B-9437-36F23DADA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07B90-7662-937D-7FAD-24DA3B8B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6FD7-F4DD-55F2-A591-BB0F0B79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0C3B-34AC-CC08-A7A9-E92F7786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15D2-53B7-FEAD-54E4-2EE6769B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5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AB7C-B2B7-2DB8-E622-F3098E88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3013-B7AA-4125-5C04-D1115216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4D10-EB18-0FF7-DFFA-6EA2EABA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5DE4-C1C2-0C32-0CB1-49635AA0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2A43-F9DD-96D6-BEF2-17430A4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4A92-3D9F-EBF7-7CC9-3440E39B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8AEE-8A6A-D36F-7648-9496E512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0FFC-B4FD-D063-A6FB-186DB4DA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D718-3101-D5CD-0CC7-42139EC8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0163-F877-913C-AD9B-7C53C12D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20D7-145A-DB0B-DBAF-2EB6DACD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3ED5-D2D4-AAEF-ED23-232E5AB51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C4C6C-C8D3-9A8C-A2F9-28D432568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80D0-801D-4962-4DBF-49D6CCC4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20676-0849-E0D2-6BF0-F76FAD5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F54CD-1418-1F29-21DA-ED782F1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2AE0-EE76-46BE-336F-A82097B5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A630-A72C-4F22-3FD4-D475890B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3C10-A51B-A4C5-53C1-27FA5EE5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A5737-75F8-F81A-7C21-CA195B22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D40A-61EC-2BB0-80F9-A79B95ADF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F03CC-CB39-9C85-C78D-1E6DDC91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AE6BA-4470-6C4A-28E7-CE1DF4FA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69D7E-89FB-B9DE-A2C9-B8532FF8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13E5-250C-5DE3-6CAB-CBEE2D8F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35457-B0F4-7791-BBE7-C1C80B64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F667D-BEB2-C59D-B2B9-81BB8AE6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143D-2138-17DD-38CC-4C1028A7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71C61-9406-3BC6-4324-44C555F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7BB3A-D92F-7AEC-4DA1-C2F47816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1E19-B903-D801-7AB0-B490930A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5D56-1AAF-3924-C358-EBCD4A8E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DD1C-122A-5375-C60F-284A79BB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F0802-A422-9BDE-8B78-5AAFA320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95F0-982B-E9FB-CCB5-D00EA8D4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0B65A-C5F7-B415-E14E-AC5413D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4FD0-BB4C-F5F2-060E-0DE40EAF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0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49D1-914A-C3C4-7F23-CA4380B2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36993-5D20-E99D-9661-E2CA0986E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2EF29-3B17-2A80-56D7-F34DD8702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BD202-A1B8-AFC5-780A-E2F40F71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EE37-627E-F2AF-7AEE-0DF22AB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D84BA-8FE4-3365-F287-8651D2A7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496F4-C049-E67A-2FD7-450A636F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95B8F-8295-24FD-DFDB-FA094516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5AA8-3BE0-83C5-326B-E57767F19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307D-7E10-7844-830E-F0D218F7666B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D671-9E78-3FB4-DCFE-DC47BE9A4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16A2-4558-68CA-5A72-5BC16C6E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29A1-A289-3046-BA42-A50AC585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faaris/spotify-app-reviews-20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154E01-1C75-7FF2-4222-070EDD90CC18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F936FB92-096F-546B-ED06-52929E8D77C9}"/>
              </a:ext>
            </a:extLst>
          </p:cNvPr>
          <p:cNvSpPr txBox="1"/>
          <p:nvPr/>
        </p:nvSpPr>
        <p:spPr>
          <a:xfrm>
            <a:off x="3252247" y="3429000"/>
            <a:ext cx="5382705" cy="2328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Alatsi"/>
                <a:cs typeface="Arial" panose="020B0604020202020204" pitchFamily="34" charset="0"/>
                <a:sym typeface="Alatsi"/>
              </a:rPr>
              <a:t>Barnabas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Alatsi"/>
                <a:cs typeface="Arial" panose="020B0604020202020204" pitchFamily="34" charset="0"/>
                <a:sym typeface="Alatsi"/>
              </a:rPr>
              <a:t>Simorangkir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Alatsi"/>
                <a:cs typeface="Arial" panose="020B0604020202020204" pitchFamily="34" charset="0"/>
                <a:sym typeface="Alatsi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Alatsi"/>
                <a:cs typeface="Arial" panose="020B0604020202020204" pitchFamily="34" charset="0"/>
                <a:sym typeface="Alatsi"/>
              </a:rPr>
              <a:t>2602566683</a:t>
            </a:r>
          </a:p>
          <a:p>
            <a:pPr algn="ctr">
              <a:lnSpc>
                <a:spcPts val="4376"/>
              </a:lnSpc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Alatsi"/>
                <a:cs typeface="Arial" panose="020B0604020202020204" pitchFamily="34" charset="0"/>
                <a:sym typeface="Alatsi"/>
              </a:rPr>
              <a:t>Information Systems Management</a:t>
            </a:r>
          </a:p>
          <a:p>
            <a:pPr algn="ctr">
              <a:lnSpc>
                <a:spcPts val="4376"/>
              </a:lnSpc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Alatsi"/>
                <a:cs typeface="Arial" panose="020B0604020202020204" pitchFamily="34" charset="0"/>
                <a:sym typeface="Alatsi"/>
              </a:rPr>
              <a:t>BINUS University| 2024</a:t>
            </a:r>
          </a:p>
          <a:p>
            <a:pPr algn="ctr"/>
            <a:endParaRPr lang="en-US" sz="2600" b="1" dirty="0">
              <a:solidFill>
                <a:srgbClr val="000000"/>
              </a:solidFill>
              <a:latin typeface="Arial" panose="020B0604020202020204" pitchFamily="34" charset="0"/>
              <a:ea typeface="Alatsi"/>
              <a:cs typeface="Arial" panose="020B0604020202020204" pitchFamily="34" charset="0"/>
              <a:sym typeface="Alatsi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D8EF335C-74F7-A42B-154D-78396124B433}"/>
              </a:ext>
            </a:extLst>
          </p:cNvPr>
          <p:cNvSpPr txBox="1"/>
          <p:nvPr/>
        </p:nvSpPr>
        <p:spPr>
          <a:xfrm>
            <a:off x="4062952" y="8302899"/>
            <a:ext cx="9144000" cy="1092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Information Systems Management</a:t>
            </a:r>
          </a:p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University|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16172-3882-11B1-0E10-2D47E361DB76}"/>
              </a:ext>
            </a:extLst>
          </p:cNvPr>
          <p:cNvSpPr txBox="1"/>
          <p:nvPr/>
        </p:nvSpPr>
        <p:spPr>
          <a:xfrm>
            <a:off x="2551442" y="1140809"/>
            <a:ext cx="67843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UAS</a:t>
            </a:r>
          </a:p>
          <a:p>
            <a:pPr algn="ctr"/>
            <a:r>
              <a:rPr lang="en-US" sz="3000" b="1" dirty="0"/>
              <a:t>Business Intelligence and Analytics</a:t>
            </a:r>
            <a:endParaRPr lang="en-ID" sz="3000" b="1" dirty="0"/>
          </a:p>
        </p:txBody>
      </p:sp>
    </p:spTree>
    <p:extLst>
      <p:ext uri="{BB962C8B-B14F-4D97-AF65-F5344CB8AC3E}">
        <p14:creationId xmlns:p14="http://schemas.microsoft.com/office/powerpoint/2010/main" val="284397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139ED-2CFD-173F-C8BF-44D92261F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F4238C-FCF3-374A-905D-75F7243DC8CB}"/>
              </a:ext>
            </a:extLst>
          </p:cNvPr>
          <p:cNvSpPr txBox="1"/>
          <p:nvPr/>
        </p:nvSpPr>
        <p:spPr>
          <a:xfrm>
            <a:off x="0" y="601703"/>
            <a:ext cx="60520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1" dirty="0">
                <a:effectLst/>
                <a:latin typeface="Calibri (bODY)"/>
              </a:rPr>
              <a:t>3. 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Dataset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bebas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yang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berbasis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teks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,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dengan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catatan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setiap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peserta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harus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menggunakan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dataset yang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berbeda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.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Lakukan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pemrosesan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teks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(text preprocessing) pada dataset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tersebut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,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meliputi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tahapan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Case Folding, Removing Punctuation, Removing Stop Words, Stemming, dan Tokenization.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Jelaskan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secara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singkat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tentang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dataset yang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digunakan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,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termasuk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sumber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dataset,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jumlah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tabel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,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jumlah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baris,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isi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tabel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, dan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deskripsi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singkat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mengenai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data.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Sertakan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pula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kode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program Python yang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digunakan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untuk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melakukan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pemrosesan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teks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 (bODY)"/>
                <a:ea typeface="Aptos" panose="020B0004020202020204" pitchFamily="34" charset="0"/>
              </a:rPr>
              <a:t>tersebut</a:t>
            </a:r>
            <a:r>
              <a:rPr lang="en-US" sz="1400" dirty="0">
                <a:effectLst/>
                <a:latin typeface="Calibri (bODY)"/>
                <a:ea typeface="Aptos" panose="020B0004020202020204" pitchFamily="34" charset="0"/>
              </a:rPr>
              <a:t>? </a:t>
            </a:r>
            <a:endParaRPr lang="en-ID" sz="1400" b="1" i="1" dirty="0">
              <a:effectLst/>
              <a:latin typeface="Calibri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D6E18-82EF-2AC0-0E9A-B55789396235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8D482-F66A-35A3-8E10-65E3F8A88DC7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2199C-4C4D-2BF9-3E86-44CFFA93251B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90820-6D6A-718E-4679-EFA03A9614E5}"/>
              </a:ext>
            </a:extLst>
          </p:cNvPr>
          <p:cNvSpPr txBox="1"/>
          <p:nvPr/>
        </p:nvSpPr>
        <p:spPr>
          <a:xfrm>
            <a:off x="-436880" y="126218"/>
            <a:ext cx="27870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/>
              <a:t>Pertanyaan</a:t>
            </a:r>
            <a:endParaRPr lang="en-ID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F3C56-1D82-537E-6600-65AFCB8544AA}"/>
              </a:ext>
            </a:extLst>
          </p:cNvPr>
          <p:cNvSpPr txBox="1"/>
          <p:nvPr/>
        </p:nvSpPr>
        <p:spPr>
          <a:xfrm>
            <a:off x="0" y="2150379"/>
            <a:ext cx="6052088" cy="1670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07000"/>
              </a:lnSpc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a)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Deskripsi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Dataset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308600" algn="l"/>
              </a:tabLst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Dataset : 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https://www.kaggle.com/datasets/mfaaris/spotify-app-reviews-2022</a:t>
            </a:r>
            <a:endParaRPr lang="en-US" sz="1400" kern="100" dirty="0">
              <a:solidFill>
                <a:schemeClr val="accent1"/>
              </a:solidFill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308600" algn="l"/>
              </a:tabLst>
            </a:pP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Dataset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berisi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61.594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ulasan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tertentu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kemungkinan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musik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Spotify). Dataset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cocok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sentimen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studi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kepuasan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5308600" algn="l"/>
              </a:tabLst>
            </a:pP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3E98B3-11FB-DA07-8AC4-EBD566A45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18225"/>
              </p:ext>
            </p:extLst>
          </p:nvPr>
        </p:nvGraphicFramePr>
        <p:xfrm>
          <a:off x="153117" y="3776352"/>
          <a:ext cx="4394200" cy="1718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385">
                  <a:extLst>
                    <a:ext uri="{9D8B030D-6E8A-4147-A177-3AD203B41FA5}">
                      <a16:colId xmlns:a16="http://schemas.microsoft.com/office/drawing/2014/main" val="2515234807"/>
                    </a:ext>
                  </a:extLst>
                </a:gridCol>
                <a:gridCol w="2372995">
                  <a:extLst>
                    <a:ext uri="{9D8B030D-6E8A-4147-A177-3AD203B41FA5}">
                      <a16:colId xmlns:a16="http://schemas.microsoft.com/office/drawing/2014/main" val="1732814933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334958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Kolom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Deskripsi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Tipe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5138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Time_submitted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Tanggal dan waktu ulasan diberikan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Object (Datetime)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993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Review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Isi teks ulasan pengguna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Object (Teks)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4293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Rating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Skor rating pengguna (1-5)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Integer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295591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Total_thumbsup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Jumlah pengguna yang menyukai ulasan tersebut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Integer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21264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Reply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Balasan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lang="en-US" sz="1200" kern="0" dirty="0" err="1">
                          <a:effectLst/>
                        </a:rPr>
                        <a:t>resmi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lang="en-US" sz="1200" kern="0" dirty="0" err="1">
                          <a:effectLst/>
                        </a:rPr>
                        <a:t>dari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lang="en-US" sz="1200" kern="0" dirty="0" err="1">
                          <a:effectLst/>
                        </a:rPr>
                        <a:t>pihak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lang="en-US" sz="1200" kern="0" dirty="0" err="1">
                          <a:effectLst/>
                        </a:rPr>
                        <a:t>aplikasi</a:t>
                      </a:r>
                      <a:r>
                        <a:rPr lang="en-US" sz="1200" kern="0" dirty="0">
                          <a:effectLst/>
                        </a:rPr>
                        <a:t> (</a:t>
                      </a:r>
                      <a:r>
                        <a:rPr lang="en-US" sz="1200" kern="0" dirty="0" err="1">
                          <a:effectLst/>
                        </a:rPr>
                        <a:t>opsional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Object (Teks)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46291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06FA73-D746-AB06-F2A1-230D378A2BC2}"/>
              </a:ext>
            </a:extLst>
          </p:cNvPr>
          <p:cNvSpPr txBox="1"/>
          <p:nvPr/>
        </p:nvSpPr>
        <p:spPr>
          <a:xfrm>
            <a:off x="6139914" y="663083"/>
            <a:ext cx="4611254" cy="192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Case Folding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Mengubah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teks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huruf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kecil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Removing Punctuation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tanda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baca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Removing Stop Words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kata-kata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umum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terlalu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penting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analisis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Mengubah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kata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bentuk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dasarnya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400" i="1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contoh</a:t>
            </a:r>
            <a:r>
              <a:rPr lang="en-US" sz="1400" i="1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: "working" → "work"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Tokenization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Memisahkan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teks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kata-kata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individu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142ADC-193D-FECF-4C13-C03CF155D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52174"/>
              </p:ext>
            </p:extLst>
          </p:nvPr>
        </p:nvGraphicFramePr>
        <p:xfrm>
          <a:off x="6205205" y="3023904"/>
          <a:ext cx="4902239" cy="1576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902">
                  <a:extLst>
                    <a:ext uri="{9D8B030D-6E8A-4147-A177-3AD203B41FA5}">
                      <a16:colId xmlns:a16="http://schemas.microsoft.com/office/drawing/2014/main" val="399735386"/>
                    </a:ext>
                  </a:extLst>
                </a:gridCol>
                <a:gridCol w="2945337">
                  <a:extLst>
                    <a:ext uri="{9D8B030D-6E8A-4147-A177-3AD203B41FA5}">
                      <a16:colId xmlns:a16="http://schemas.microsoft.com/office/drawing/2014/main" val="370722819"/>
                    </a:ext>
                  </a:extLst>
                </a:gridCol>
              </a:tblGrid>
              <a:tr h="221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Review (Asli)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Setelah Preprocessing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967172"/>
                  </a:ext>
                </a:extLst>
              </a:tr>
              <a:tr h="451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"Great music service, the audio is high quality!"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"great music servic audio high qualiti"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806994"/>
                  </a:ext>
                </a:extLst>
              </a:tr>
              <a:tr h="451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"Really buggy and terrible to use as of recently"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"realli buggi terribl use recent"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0048693"/>
                  </a:ext>
                </a:extLst>
              </a:tr>
              <a:tr h="451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"Dear Spotify why do I get songs that I didn't add?"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"dear </a:t>
                      </a:r>
                      <a:r>
                        <a:rPr lang="en-US" sz="1200" kern="0" dirty="0" err="1">
                          <a:effectLst/>
                        </a:rPr>
                        <a:t>spotifi</a:t>
                      </a:r>
                      <a:r>
                        <a:rPr lang="en-US" sz="1200" kern="0" dirty="0">
                          <a:effectLst/>
                        </a:rPr>
                        <a:t> get song </a:t>
                      </a:r>
                      <a:r>
                        <a:rPr lang="en-US" sz="1200" kern="0" dirty="0" err="1">
                          <a:effectLst/>
                        </a:rPr>
                        <a:t>didnt</a:t>
                      </a:r>
                      <a:r>
                        <a:rPr lang="en-US" sz="1200" kern="0" dirty="0">
                          <a:effectLst/>
                        </a:rPr>
                        <a:t> add"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53463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635706-8EFD-940F-1A2B-ECA98E00023A}"/>
              </a:ext>
            </a:extLst>
          </p:cNvPr>
          <p:cNvSpPr txBox="1"/>
          <p:nvPr/>
        </p:nvSpPr>
        <p:spPr>
          <a:xfrm>
            <a:off x="6208491" y="2716261"/>
            <a:ext cx="26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effectLst/>
                <a:latin typeface="Calibri (bODY)"/>
              </a:rPr>
              <a:t>INSIGHT &amp; KESIMPULAN</a:t>
            </a:r>
            <a:endParaRPr lang="en-ID" sz="1400" b="1" dirty="0">
              <a:effectLst/>
              <a:latin typeface="Calibri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26C6D-CCFA-DB8A-F636-727994F4D7F9}"/>
              </a:ext>
            </a:extLst>
          </p:cNvPr>
          <p:cNvSpPr txBox="1"/>
          <p:nvPr/>
        </p:nvSpPr>
        <p:spPr>
          <a:xfrm>
            <a:off x="153117" y="3446054"/>
            <a:ext cx="26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effectLst/>
                <a:latin typeface="Calibri (bODY)"/>
              </a:rPr>
              <a:t>DETAIL KOLOM</a:t>
            </a:r>
            <a:endParaRPr lang="en-ID" sz="1400" b="1" dirty="0">
              <a:effectLst/>
              <a:latin typeface="Calibri (bODY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9FEFF-4334-F246-DE65-698CCDB37DD2}"/>
              </a:ext>
            </a:extLst>
          </p:cNvPr>
          <p:cNvSpPr txBox="1"/>
          <p:nvPr/>
        </p:nvSpPr>
        <p:spPr>
          <a:xfrm>
            <a:off x="6208491" y="293926"/>
            <a:ext cx="26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alibri (bODY)"/>
              </a:rPr>
              <a:t>PENGOLAHAN DATA</a:t>
            </a:r>
            <a:endParaRPr lang="en-ID" sz="1400" b="1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5644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3E39F-46C1-5778-A8DC-026C5506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B508E-4E93-CCC8-D2ED-654BE0A69EEE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4B155-90CD-0F90-6580-582939093797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1F7694-EE5B-ADA9-CE2D-11FB8858B416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D22AC-317C-245D-39C6-DDC895A469AA}"/>
              </a:ext>
            </a:extLst>
          </p:cNvPr>
          <p:cNvSpPr txBox="1"/>
          <p:nvPr/>
        </p:nvSpPr>
        <p:spPr>
          <a:xfrm>
            <a:off x="4633884" y="440255"/>
            <a:ext cx="27870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References</a:t>
            </a:r>
            <a:endParaRPr lang="en-ID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57701-5FB8-62D2-B76D-4F8C37960682}"/>
              </a:ext>
            </a:extLst>
          </p:cNvPr>
          <p:cNvSpPr txBox="1"/>
          <p:nvPr/>
        </p:nvSpPr>
        <p:spPr>
          <a:xfrm>
            <a:off x="360217" y="1305385"/>
            <a:ext cx="11462327" cy="4149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Alhamad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 M.,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Hilan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I. M.,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Alghowl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I. S. M.,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Eljaiebi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 I., &amp;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Buraqan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K. K. M. (2024). Predicting employee turnover through advanced HR analytics: Implications for engagement strategies. </a:t>
            </a:r>
            <a:r>
              <a:rPr lang="en-US" sz="1800" i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Educational Administration: Theory and Practice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[2] Lazzari, M., Alvarez, J. M., &amp; Ruggieri, S. (2022). Predicting and explaining employee turnover intention. </a:t>
            </a:r>
            <a:r>
              <a:rPr lang="en-US" sz="1800" i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International Journal of Data Science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[3] Liu, Y., Han, R., Mao, Y., &amp; Xiao, J. (2024). The indirect relationship between employee job performance and voluntary turnover: A meta-analysis. </a:t>
            </a:r>
            <a:r>
              <a:rPr lang="en-US" sz="1800" i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Human Resource Management Review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US" sz="16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[4]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Degbey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W. Y., Rodgers, P., Kromah, M. D., &amp; Weber, Y. (2021). The impact of psychological ownership on employee retention in mergers and acquisitions. </a:t>
            </a:r>
            <a:r>
              <a:rPr lang="en-US" sz="1800" i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Human Resource Management Review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[5]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Pirsoul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T.,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Parmentier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M., </a:t>
            </a:r>
            <a:r>
              <a:rPr lang="en-US" sz="1800" kern="1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Sovet</a:t>
            </a: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L., &amp; Nils, F. (2023). Emotional intelligence and career-related outcomes: A meta-analysis. </a:t>
            </a:r>
            <a:r>
              <a:rPr lang="en-US" sz="1800" i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Human Resource Management Review.</a:t>
            </a:r>
            <a:endParaRPr lang="en-US" sz="16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[6] Bibi, G. (2024). Employee mobility as a knowledge development strategy. </a:t>
            </a:r>
            <a:r>
              <a:rPr lang="en-US" sz="1800" i="1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Human Resource Management Review.</a:t>
            </a:r>
            <a:endParaRPr lang="en-US" sz="16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8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D8D8DA-40FE-5975-5AB1-CAEA907C9F3E}"/>
              </a:ext>
            </a:extLst>
          </p:cNvPr>
          <p:cNvSpPr txBox="1"/>
          <p:nvPr/>
        </p:nvSpPr>
        <p:spPr>
          <a:xfrm>
            <a:off x="0" y="601703"/>
            <a:ext cx="605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b="1" dirty="0">
                <a:effectLst/>
                <a:latin typeface="Helvetica Neue" panose="02000503000000020004" pitchFamily="2" charset="0"/>
              </a:rPr>
              <a:t>1. </a:t>
            </a:r>
            <a:r>
              <a:rPr lang="en-US" sz="1400" dirty="0"/>
              <a:t>Cari dataset </a:t>
            </a:r>
            <a:r>
              <a:rPr lang="en-US" sz="1400" dirty="0" err="1"/>
              <a:t>publik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pengolahan</a:t>
            </a:r>
            <a:r>
              <a:rPr lang="en-US" sz="1400" dirty="0"/>
              <a:t> data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CRISP-DM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evaluasi</a:t>
            </a:r>
            <a:r>
              <a:rPr lang="en-US" sz="1400" dirty="0"/>
              <a:t>. </a:t>
            </a:r>
            <a:r>
              <a:rPr lang="en-US" sz="1400" dirty="0" err="1"/>
              <a:t>Jelaskan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,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, baris, </a:t>
            </a:r>
            <a:r>
              <a:rPr lang="en-US" sz="1400" dirty="0" err="1"/>
              <a:t>kolom</a:t>
            </a:r>
            <a:r>
              <a:rPr lang="en-US" sz="1400" dirty="0"/>
              <a:t>, </a:t>
            </a:r>
            <a:r>
              <a:rPr lang="en-US" sz="1400" dirty="0" err="1"/>
              <a:t>isi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(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). </a:t>
            </a:r>
            <a:r>
              <a:rPr lang="en-US" sz="1400" dirty="0" err="1"/>
              <a:t>Sertakan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Python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eksplorasi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evaluasi</a:t>
            </a:r>
            <a:r>
              <a:rPr lang="en-US" sz="1400" dirty="0"/>
              <a:t> model.</a:t>
            </a:r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515FA-069A-6844-837A-2F84AFD84741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03C11-ADC0-87CD-8B9E-6B959A45C6B9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8E1BD-0EE5-4053-7D84-A0B2097BE996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1BEFC-4867-D03C-EBA7-9CE513004FC7}"/>
              </a:ext>
            </a:extLst>
          </p:cNvPr>
          <p:cNvSpPr txBox="1"/>
          <p:nvPr/>
        </p:nvSpPr>
        <p:spPr>
          <a:xfrm>
            <a:off x="-436880" y="126218"/>
            <a:ext cx="27870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/>
              <a:t>Pertanyaan</a:t>
            </a:r>
            <a:endParaRPr lang="en-ID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FED46-9789-1DDD-9360-CA003E47F9AC}"/>
              </a:ext>
            </a:extLst>
          </p:cNvPr>
          <p:cNvSpPr txBox="1"/>
          <p:nvPr/>
        </p:nvSpPr>
        <p:spPr>
          <a:xfrm>
            <a:off x="-82574" y="1538345"/>
            <a:ext cx="6052088" cy="317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IBM HR Analytics Employee Attrition &amp; Performance</a:t>
            </a:r>
            <a:endParaRPr lang="en-US" sz="1400" kern="100" dirty="0">
              <a:solidFill>
                <a:schemeClr val="accent1"/>
              </a:solidFill>
              <a:effectLst/>
              <a:latin typeface="Calibri bODY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Dataset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berisi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menganalisis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faktor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Attrition (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pengunduran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diri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) di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sebuah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solidFill>
                <a:schemeClr val="accent1"/>
              </a:solidFill>
              <a:effectLst/>
              <a:latin typeface="Calibri bODY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Sumber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Dataset: IBM HR Analytics Employee Attrition &amp; Performance </a:t>
            </a:r>
            <a:endParaRPr lang="en-US" sz="1400" kern="100" dirty="0">
              <a:solidFill>
                <a:schemeClr val="accent1"/>
              </a:solidFill>
              <a:effectLst/>
              <a:latin typeface="Calibri bODY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Link :https://www.kaggle.com/datasets/pavansubhasht/ibm-hr-analytics-attrition-dataset</a:t>
            </a: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Tabel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: 1</a:t>
            </a:r>
            <a:endParaRPr lang="en-US" sz="1400" kern="100" dirty="0">
              <a:solidFill>
                <a:schemeClr val="accent1"/>
              </a:solidFill>
              <a:effectLst/>
              <a:latin typeface="Calibri bODY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Baris: 1.470</a:t>
            </a:r>
            <a:endParaRPr lang="en-US" sz="1400" kern="100" dirty="0">
              <a:solidFill>
                <a:schemeClr val="accent1"/>
              </a:solidFill>
              <a:effectLst/>
              <a:latin typeface="Calibri bODY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Target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: Attrition (Yes/No) –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Apakah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seorang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keluar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atau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solidFill>
                <a:schemeClr val="accent1"/>
              </a:solidFill>
              <a:effectLst/>
              <a:latin typeface="Calibri bODY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Dataset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35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kolom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terdiri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numerik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kategorikal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1400" b="1" i="1" dirty="0">
              <a:solidFill>
                <a:srgbClr val="FF0000"/>
              </a:solidFill>
              <a:effectLst/>
              <a:latin typeface="Calibri bODY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10A6219-A98E-0D76-020E-7EF2BF6F1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58303"/>
              </p:ext>
            </p:extLst>
          </p:nvPr>
        </p:nvGraphicFramePr>
        <p:xfrm>
          <a:off x="6488968" y="967463"/>
          <a:ext cx="4787900" cy="3368040"/>
        </p:xfrm>
        <a:graphic>
          <a:graphicData uri="http://schemas.openxmlformats.org/drawingml/2006/table">
            <a:tbl>
              <a:tblPr/>
              <a:tblGrid>
                <a:gridCol w="1570990">
                  <a:extLst>
                    <a:ext uri="{9D8B030D-6E8A-4147-A177-3AD203B41FA5}">
                      <a16:colId xmlns:a16="http://schemas.microsoft.com/office/drawing/2014/main" val="3630234138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3830023495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44372039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27244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62576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771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DailyRate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MonthlyRate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95786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886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Over18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70525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OverTime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2961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EducationField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PercentSalaryHike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01255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EmployeeCount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03309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EmployeeNumber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RelationshipSatisfaction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2582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StandardHours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87079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StockOptionLevel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6863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HourlyRate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00786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TrainingTimesLastYear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6615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88495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JobRole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2084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YearsInCurrentRole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55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A43EBD-3A4F-791D-05F9-61B4E13DD76A}"/>
              </a:ext>
            </a:extLst>
          </p:cNvPr>
          <p:cNvSpPr txBox="1"/>
          <p:nvPr/>
        </p:nvSpPr>
        <p:spPr>
          <a:xfrm>
            <a:off x="5564408" y="526327"/>
            <a:ext cx="2787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LIST KOLOM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28812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0F440-6A9B-7531-5F66-065AEC1B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C93C21-36D2-C151-8B42-BB2BBA3BA999}"/>
              </a:ext>
            </a:extLst>
          </p:cNvPr>
          <p:cNvSpPr txBox="1"/>
          <p:nvPr/>
        </p:nvSpPr>
        <p:spPr>
          <a:xfrm>
            <a:off x="0" y="895436"/>
            <a:ext cx="605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909D5-C43C-764B-AB76-2D6D43C388F2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C6DD8-8603-A3B6-4BD7-EC1D6FC4D71C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5FECB-8EEE-626E-8D47-29BCD141DA25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F806E-5224-4291-469A-9FB4A9631F10}"/>
              </a:ext>
            </a:extLst>
          </p:cNvPr>
          <p:cNvSpPr txBox="1"/>
          <p:nvPr/>
        </p:nvSpPr>
        <p:spPr>
          <a:xfrm>
            <a:off x="0" y="427319"/>
            <a:ext cx="605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A.Business</a:t>
            </a:r>
            <a:r>
              <a:rPr lang="en-US" sz="1400" dirty="0"/>
              <a:t> Understanding</a:t>
            </a:r>
          </a:p>
          <a:p>
            <a:pPr algn="just"/>
            <a:r>
              <a:rPr lang="en-US" sz="1400" dirty="0"/>
              <a:t>1)</a:t>
            </a:r>
            <a:r>
              <a:rPr lang="en-US" sz="1400" dirty="0" err="1"/>
              <a:t>Uraikan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rinci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dihadapi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di </a:t>
            </a:r>
            <a:r>
              <a:rPr lang="en-US" sz="1400" dirty="0" err="1"/>
              <a:t>atas</a:t>
            </a:r>
            <a:endParaRPr lang="en-US" sz="1400" dirty="0"/>
          </a:p>
          <a:p>
            <a:pPr algn="just"/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18294-67A3-BCB9-51DB-526677278615}"/>
              </a:ext>
            </a:extLst>
          </p:cNvPr>
          <p:cNvSpPr txBox="1"/>
          <p:nvPr/>
        </p:nvSpPr>
        <p:spPr>
          <a:xfrm>
            <a:off x="0" y="1129532"/>
            <a:ext cx="6052088" cy="1926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Perusahaan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mengalami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tingkat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pengunduran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diri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(attrition)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cukup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Tingginya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attrition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menyebabkan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peningkatan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rekrutmen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Produktivitas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terganggu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karena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kehilangan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berpengalaman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pemahaman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lebih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menyebabkan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keluar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D" sz="1400" b="1" i="1" dirty="0">
              <a:solidFill>
                <a:srgbClr val="FF0000"/>
              </a:solidFill>
              <a:effectLst/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84079-51FB-49C2-07B3-C49295B57F66}"/>
              </a:ext>
            </a:extLst>
          </p:cNvPr>
          <p:cNvSpPr txBox="1"/>
          <p:nvPr/>
        </p:nvSpPr>
        <p:spPr>
          <a:xfrm>
            <a:off x="43912" y="3091969"/>
            <a:ext cx="605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2) </a:t>
            </a:r>
            <a:r>
              <a:rPr lang="en-US" sz="1400" dirty="0" err="1"/>
              <a:t>Mengapa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predictive analytic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?</a:t>
            </a:r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A3DB3-4DBA-D370-19E7-5B6E3AED7780}"/>
              </a:ext>
            </a:extLst>
          </p:cNvPr>
          <p:cNvSpPr txBox="1"/>
          <p:nvPr/>
        </p:nvSpPr>
        <p:spPr>
          <a:xfrm>
            <a:off x="-71120" y="3435950"/>
            <a:ext cx="6052088" cy="225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Predictive analytics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mengidentifikasi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pola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faktor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berkontribusi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attrition.</a:t>
            </a: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prediktif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mengambil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tindakan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preventif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sebelum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keluar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menghemat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rekrutmen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mempertahankan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berkinerja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tinggi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pengambilan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retensi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07000"/>
              </a:lnSpc>
            </a:pPr>
            <a:endParaRPr lang="en-ID" sz="1400" b="1" i="1" dirty="0">
              <a:solidFill>
                <a:srgbClr val="FF0000"/>
              </a:solidFill>
              <a:effectLst/>
              <a:latin typeface="Calibri bOD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60372-1ACF-40AB-99BC-74ED251FA384}"/>
              </a:ext>
            </a:extLst>
          </p:cNvPr>
          <p:cNvSpPr txBox="1"/>
          <p:nvPr/>
        </p:nvSpPr>
        <p:spPr>
          <a:xfrm>
            <a:off x="6052088" y="630952"/>
            <a:ext cx="605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3) </a:t>
            </a:r>
            <a:r>
              <a:rPr lang="en-US" sz="1400" dirty="0" err="1"/>
              <a:t>Bagaimanakah</a:t>
            </a:r>
            <a:r>
              <a:rPr lang="en-US" sz="1400" dirty="0"/>
              <a:t> project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berkontribusi</a:t>
            </a:r>
            <a:r>
              <a:rPr lang="en-US" sz="1400" dirty="0"/>
              <a:t> pada </a:t>
            </a:r>
            <a:r>
              <a:rPr lang="en-US" sz="1400" dirty="0" err="1"/>
              <a:t>pemecahan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? </a:t>
            </a:r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FD6C4-27F7-7BB7-D1A2-B03ECDCE8881}"/>
              </a:ext>
            </a:extLst>
          </p:cNvPr>
          <p:cNvSpPr txBox="1"/>
          <p:nvPr/>
        </p:nvSpPr>
        <p:spPr>
          <a:xfrm>
            <a:off x="5980968" y="925082"/>
            <a:ext cx="6052088" cy="14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Menghasilkan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model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prediksi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untuk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mengidentifikasi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karyawan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yang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berpotensi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keluar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.</a:t>
            </a:r>
          </a:p>
          <a:p>
            <a:pPr marL="285750" marR="0" lvl="0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Menyediakan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wawasan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terkait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faktor-faktor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utama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penyebab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attrition.</a:t>
            </a:r>
          </a:p>
          <a:p>
            <a:pPr marL="285750" marR="0" lvl="0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Membantu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HR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dalam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merancang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strategi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retensi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yang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lebih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efektif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.</a:t>
            </a:r>
          </a:p>
          <a:p>
            <a:pPr marL="285750" marR="0" lvl="0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Memberikan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rekomendasi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berbasis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data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untuk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meningkatkan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kepuasan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kerja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 </a:t>
            </a:r>
            <a:r>
              <a:rPr lang="en-ID" sz="1400" dirty="0" err="1">
                <a:solidFill>
                  <a:schemeClr val="accent1"/>
                </a:solidFill>
                <a:effectLst/>
                <a:latin typeface="Calibri bODY"/>
              </a:rPr>
              <a:t>karyawan</a:t>
            </a:r>
            <a:r>
              <a:rPr lang="en-ID" sz="1400" dirty="0">
                <a:solidFill>
                  <a:schemeClr val="accent1"/>
                </a:solidFill>
                <a:effectLst/>
                <a:latin typeface="Calibri bODY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CDEC5-DA1D-9D19-2937-2DE81E8393AE}"/>
              </a:ext>
            </a:extLst>
          </p:cNvPr>
          <p:cNvSpPr txBox="1"/>
          <p:nvPr/>
        </p:nvSpPr>
        <p:spPr>
          <a:xfrm>
            <a:off x="6139912" y="2390291"/>
            <a:ext cx="605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1400" dirty="0">
                <a:effectLst/>
                <a:latin typeface="Calibri (bODY)"/>
              </a:rPr>
              <a:t>4) Jabarkan apa itu pendekatan Machine Learning dan bagaimana pendekatan ini bisa digunakan dalam menyelesaikan masalah ini</a:t>
            </a:r>
            <a:endParaRPr lang="en-ID" sz="1400" dirty="0">
              <a:effectLst/>
              <a:latin typeface="Calibri (bODY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551E7-EE82-1901-325E-95FA3585510E}"/>
              </a:ext>
            </a:extLst>
          </p:cNvPr>
          <p:cNvSpPr txBox="1"/>
          <p:nvPr/>
        </p:nvSpPr>
        <p:spPr>
          <a:xfrm>
            <a:off x="5945408" y="2911859"/>
            <a:ext cx="6052088" cy="272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Machine Learning (ML)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memungkinkan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komputer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mempelajari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pola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tanpa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diprogram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secara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eksplisit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kasus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, ML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apakah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seorang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keluar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tertentu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mencakup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Logistic Regression, Random Forest, dan Gradient Boosting.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Model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oleh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HR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mengantisipasi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mencegah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tingginya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attrition.</a:t>
            </a:r>
          </a:p>
          <a:p>
            <a:pPr marR="0" lvl="0" algn="just">
              <a:lnSpc>
                <a:spcPct val="107000"/>
              </a:lnSpc>
            </a:pPr>
            <a:endParaRPr lang="en-ID" sz="1400" dirty="0">
              <a:solidFill>
                <a:schemeClr val="accent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4985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8D3D6-90B8-17DE-B68C-6B8B01AE7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744579-9C04-A8FD-A200-E2DCCFA6690E}"/>
              </a:ext>
            </a:extLst>
          </p:cNvPr>
          <p:cNvSpPr txBox="1"/>
          <p:nvPr/>
        </p:nvSpPr>
        <p:spPr>
          <a:xfrm>
            <a:off x="0" y="895436"/>
            <a:ext cx="605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7323A-87D5-F3CD-414A-9FE9A5F192AE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3BEC0-88CD-96F5-D6BC-17B5B3706FE0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44454-3C2E-45E4-34FF-030A8153D741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36223-A3A2-4B4F-0ACB-0EF505551C5F}"/>
              </a:ext>
            </a:extLst>
          </p:cNvPr>
          <p:cNvSpPr txBox="1"/>
          <p:nvPr/>
        </p:nvSpPr>
        <p:spPr>
          <a:xfrm>
            <a:off x="12408" y="193778"/>
            <a:ext cx="6052088" cy="543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</a:pPr>
            <a:r>
              <a:rPr lang="en-US" sz="1400" kern="100" dirty="0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b. Data Understanding, 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1) </a:t>
            </a:r>
            <a:r>
              <a:rPr lang="en-US" sz="1400" kern="100" dirty="0" err="1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Jabarkan</a:t>
            </a:r>
            <a:r>
              <a:rPr lang="en-US" sz="1400" kern="100" dirty="0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setiap</a:t>
            </a:r>
            <a:r>
              <a:rPr lang="en-US" sz="1400" kern="100" dirty="0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apa</a:t>
            </a:r>
            <a:r>
              <a:rPr lang="en-US" sz="1400" kern="100" dirty="0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kern="100" dirty="0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target </a:t>
            </a:r>
            <a:r>
              <a:rPr lang="en-US" sz="1400" kern="100" dirty="0" err="1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32FC3-AF2D-0AF2-2873-C17F2F11E443}"/>
              </a:ext>
            </a:extLst>
          </p:cNvPr>
          <p:cNvSpPr txBox="1"/>
          <p:nvPr/>
        </p:nvSpPr>
        <p:spPr>
          <a:xfrm>
            <a:off x="4767341" y="311205"/>
            <a:ext cx="6052088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Tampilkan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korelasi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antar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berikan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narasi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sesuai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178F668-44F5-9F0D-DDED-75FF1D7B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60123"/>
              </p:ext>
            </p:extLst>
          </p:nvPr>
        </p:nvGraphicFramePr>
        <p:xfrm>
          <a:off x="187430" y="716530"/>
          <a:ext cx="4417297" cy="4320540"/>
        </p:xfrm>
        <a:graphic>
          <a:graphicData uri="http://schemas.openxmlformats.org/drawingml/2006/table">
            <a:tbl>
              <a:tblPr/>
              <a:tblGrid>
                <a:gridCol w="1488792">
                  <a:extLst>
                    <a:ext uri="{9D8B030D-6E8A-4147-A177-3AD203B41FA5}">
                      <a16:colId xmlns:a16="http://schemas.microsoft.com/office/drawing/2014/main" val="237399057"/>
                    </a:ext>
                  </a:extLst>
                </a:gridCol>
                <a:gridCol w="867099">
                  <a:extLst>
                    <a:ext uri="{9D8B030D-6E8A-4147-A177-3AD203B41FA5}">
                      <a16:colId xmlns:a16="http://schemas.microsoft.com/office/drawing/2014/main" val="884552897"/>
                    </a:ext>
                  </a:extLst>
                </a:gridCol>
                <a:gridCol w="2061406">
                  <a:extLst>
                    <a:ext uri="{9D8B030D-6E8A-4147-A177-3AD203B41FA5}">
                      <a16:colId xmlns:a16="http://schemas.microsoft.com/office/drawing/2014/main" val="19871928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Kolom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Tipe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Deskripsi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58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Numerik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Usia karyawan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1446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Attrition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Kategorikal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Karyawan keluar ("Yes"/"No") (Target)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90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BusinessTravel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Kategorikal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Frekuensi perjalanan bisnis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896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Department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Kategorikal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Departemen kerja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0941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DistanceFromHome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Numerik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Jarak rumah-ke-kantor (mil)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683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Education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Numerik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Tingkat pendidikan (1-5)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783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EducationField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Kategorikal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Bidang studi pendidikan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98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JobRole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Kategorikal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Peran pekerjaan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396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MaritalStatus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Kategorikal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Status pernikahan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93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MonthlyIncome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Numerik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Pendapatan bulanan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OverTime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Kategorikal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Lembur ("Yes"/"No")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207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TotalWorkingYears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Numerik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Total tahun bekerja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363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YearsAtCompany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Numerik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Lama bekerja di perusahaan saat ini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2525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WorkLifeBalance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Numerik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Skor keseimbangan kerja-hidup (1-4)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265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JobSatisfaction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Numerik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Skor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kepuasan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kerja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(1-4)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2055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C523A7-7692-91DE-E25A-5F835537509A}"/>
              </a:ext>
            </a:extLst>
          </p:cNvPr>
          <p:cNvSpPr txBox="1"/>
          <p:nvPr/>
        </p:nvSpPr>
        <p:spPr>
          <a:xfrm>
            <a:off x="4767341" y="3121445"/>
            <a:ext cx="7114264" cy="341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Table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korelasi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antar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variable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kategorikal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( Overtime, Marital Status, Business Travel dan Department),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tetap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kepada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target variable attrition)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Cramer v.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 1️.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OverTime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korelasi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tertinggi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Attrition (0.25)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sering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lembur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lebih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cenderung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keluar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karena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stres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beban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kerja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tinggi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2️.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MaritalStatus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korelasi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sedang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Attrition (0.18)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belum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menikah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lebih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mudah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keluar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dibanding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sudah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menikah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BusinessTravel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korelasi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lemah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Attrition (0.12)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Frekuensi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bisnis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terlalu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memengaruhi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keluar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4. Department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korelasi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sangat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rendah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Attrition (0.08)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tempat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bekerja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berpengaruh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besar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pengunduran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diri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Kesimpulan: Beban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kerja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tinggi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OverTime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) dan status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pernikahan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faktor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utama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mempengaruhi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keluar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 Perusahaan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perlu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mengurangi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lembur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berlebihan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bagi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lajang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retensi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mereka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solidFill>
                <a:schemeClr val="accent1"/>
              </a:solidFill>
              <a:effectLst/>
              <a:latin typeface="Calibri bOD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DD9A7-A8D0-D404-06CE-F5130D4D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81"/>
          <a:stretch/>
        </p:blipFill>
        <p:spPr>
          <a:xfrm>
            <a:off x="4882526" y="573491"/>
            <a:ext cx="4245721" cy="26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08E2-2D27-A1A3-E1BF-B002EA44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AD390A-AA7A-1B37-2999-C41788E4E0D3}"/>
              </a:ext>
            </a:extLst>
          </p:cNvPr>
          <p:cNvSpPr txBox="1"/>
          <p:nvPr/>
        </p:nvSpPr>
        <p:spPr>
          <a:xfrm>
            <a:off x="0" y="895436"/>
            <a:ext cx="605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B5525-C0DA-D562-AEA1-37439FBBE1FF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8E627-C880-7D30-6BF9-BBAAF979AD33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24E933-5EE6-6198-4264-41E89CE42F36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481EA-EFC1-1F76-A0FF-E38DED630842}"/>
              </a:ext>
            </a:extLst>
          </p:cNvPr>
          <p:cNvSpPr txBox="1"/>
          <p:nvPr/>
        </p:nvSpPr>
        <p:spPr>
          <a:xfrm>
            <a:off x="87826" y="352274"/>
            <a:ext cx="6052088" cy="543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Buatkan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grafik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memperlihatkan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antara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2 (dua)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biasa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(yang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anda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pilih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sendiri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) dan target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Berikan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narasi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sesuai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E532C22-01FE-DCB8-D3E1-9B1F6FAB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2" y="920615"/>
            <a:ext cx="3946560" cy="33421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C121D6-E0E1-4F00-A71F-9FEB141F9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07572"/>
              </p:ext>
            </p:extLst>
          </p:nvPr>
        </p:nvGraphicFramePr>
        <p:xfrm>
          <a:off x="6371129" y="352274"/>
          <a:ext cx="5157816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1317634">
                  <a:extLst>
                    <a:ext uri="{9D8B030D-6E8A-4147-A177-3AD203B41FA5}">
                      <a16:colId xmlns:a16="http://schemas.microsoft.com/office/drawing/2014/main" val="1142723777"/>
                    </a:ext>
                  </a:extLst>
                </a:gridCol>
                <a:gridCol w="1120078">
                  <a:extLst>
                    <a:ext uri="{9D8B030D-6E8A-4147-A177-3AD203B41FA5}">
                      <a16:colId xmlns:a16="http://schemas.microsoft.com/office/drawing/2014/main" val="1619662476"/>
                    </a:ext>
                  </a:extLst>
                </a:gridCol>
                <a:gridCol w="1439846">
                  <a:extLst>
                    <a:ext uri="{9D8B030D-6E8A-4147-A177-3AD203B41FA5}">
                      <a16:colId xmlns:a16="http://schemas.microsoft.com/office/drawing/2014/main" val="953714558"/>
                    </a:ext>
                  </a:extLst>
                </a:gridCol>
                <a:gridCol w="1280258">
                  <a:extLst>
                    <a:ext uri="{9D8B030D-6E8A-4147-A177-3AD203B41FA5}">
                      <a16:colId xmlns:a16="http://schemas.microsoft.com/office/drawing/2014/main" val="1430370384"/>
                    </a:ext>
                  </a:extLst>
                </a:gridCol>
              </a:tblGrid>
              <a:tr h="542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Korelasi dengan Attrition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Makna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Rekomendasi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403527"/>
                  </a:ext>
                </a:extLst>
              </a:tr>
              <a:tr h="9065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OverTime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0.2461 (Positif)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Karyawan yang sering lembur lebih cenderung keluar karena stres dan kelelahan.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Kurangi lembur dengan </a:t>
                      </a:r>
                      <a:r>
                        <a:rPr lang="en-US" sz="1100" i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work-life balance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berikan insentif tambahan.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929624"/>
                  </a:ext>
                </a:extLst>
              </a:tr>
              <a:tr h="10894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YearsAtCompany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-0.1344 (Negatif)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Karyawan dengan masa kerja lebih lama lebih loyal.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Buat program retensi untuk karyawan baru (1-2 tahun pertama) dan tingkatkan mentoring.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237612"/>
                  </a:ext>
                </a:extLst>
              </a:tr>
              <a:tr h="10894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TotalWorkingYears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-0.1711 (Negatif)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Karyawan dengan pengalaman lebih lama cenderung bertahan.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Berikan jalur karir yang jelas untuk karyawan junior dan benefit tambahan untuk senior.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573467"/>
                  </a:ext>
                </a:extLst>
              </a:tr>
              <a:tr h="7237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MonthlyIncome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-0.1598 (Negatif)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Karyawan dengan gaji lebih tinggi lebih cenderung bertahan.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kebijakan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gaji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kompetitif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berikan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berbasis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72" marR="640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22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3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7270D-EF50-7A3C-6AF7-CAD378C11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9846A5-4950-4368-513C-C2A7138777B8}"/>
              </a:ext>
            </a:extLst>
          </p:cNvPr>
          <p:cNvSpPr txBox="1"/>
          <p:nvPr/>
        </p:nvSpPr>
        <p:spPr>
          <a:xfrm>
            <a:off x="0" y="895436"/>
            <a:ext cx="605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6A263-3582-3B14-4B91-BB8DD72674F8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C25F7-0C70-D638-8ACC-8F1AE3214D41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A84F16-763F-AD56-19C8-CA24338BC594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3B406-A81C-5038-383A-4020BD694B3A}"/>
              </a:ext>
            </a:extLst>
          </p:cNvPr>
          <p:cNvSpPr txBox="1"/>
          <p:nvPr/>
        </p:nvSpPr>
        <p:spPr>
          <a:xfrm>
            <a:off x="230907" y="200114"/>
            <a:ext cx="6052088" cy="3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C.Data</a:t>
            </a:r>
            <a:r>
              <a:rPr lang="en-US" sz="1400" kern="100" dirty="0"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Preparation</a:t>
            </a:r>
            <a:endParaRPr lang="en-US" sz="1400" kern="100" dirty="0">
              <a:effectLst/>
              <a:latin typeface="Calibri bODY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DF8B-F08C-190E-7067-2BCD08CCEA51}"/>
              </a:ext>
            </a:extLst>
          </p:cNvPr>
          <p:cNvSpPr txBox="1"/>
          <p:nvPr/>
        </p:nvSpPr>
        <p:spPr>
          <a:xfrm>
            <a:off x="230907" y="527681"/>
            <a:ext cx="4585774" cy="192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Mengunggah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membaca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dataset</a:t>
            </a:r>
          </a:p>
          <a:p>
            <a:pPr marL="342900" marR="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Memilih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fitur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Mengonversi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target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'Attrition'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numerik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Mengonversi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kategorikal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'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OverTime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'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numerik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Normalisasi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numerik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StandardScaler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Membagi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dataset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training dan testing</a:t>
            </a: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0CC0C368-C0DD-D274-2FD1-7959042D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060"/>
          <a:stretch/>
        </p:blipFill>
        <p:spPr>
          <a:xfrm>
            <a:off x="49231" y="2887835"/>
            <a:ext cx="5790665" cy="3442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73F2B6-4E80-FCB7-33D6-29899106C318}"/>
              </a:ext>
            </a:extLst>
          </p:cNvPr>
          <p:cNvSpPr txBox="1"/>
          <p:nvPr/>
        </p:nvSpPr>
        <p:spPr>
          <a:xfrm>
            <a:off x="230907" y="2533013"/>
            <a:ext cx="629920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.Data</a:t>
            </a:r>
            <a:r>
              <a:rPr lang="en-US" sz="1400" kern="100" dirty="0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Modelling &amp; Evaluation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151CA6-F195-4EA3-4395-CC9173BA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62758"/>
              </p:ext>
            </p:extLst>
          </p:nvPr>
        </p:nvGraphicFramePr>
        <p:xfrm>
          <a:off x="5658219" y="1379261"/>
          <a:ext cx="571182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01226867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4339441"/>
                    </a:ext>
                  </a:extLst>
                </a:gridCol>
                <a:gridCol w="3146425">
                  <a:extLst>
                    <a:ext uri="{9D8B030D-6E8A-4147-A177-3AD203B41FA5}">
                      <a16:colId xmlns:a16="http://schemas.microsoft.com/office/drawing/2014/main" val="1187896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Criteria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Best Model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Explanation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0835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Akurasi Tertinggi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Logistic Regression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Logistic Regression </a:t>
                      </a:r>
                      <a:r>
                        <a:rPr lang="en-US" sz="1100" kern="0" dirty="0" err="1">
                          <a:effectLst/>
                        </a:rPr>
                        <a:t>memiliki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akurasi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tertinggi</a:t>
                      </a:r>
                      <a:r>
                        <a:rPr lang="en-US" sz="1100" kern="0" dirty="0">
                          <a:effectLst/>
                        </a:rPr>
                        <a:t> (84.69%)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3937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Precision Tertinggi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Logistic Regression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Precision tertinggi (75%) berarti lebih akurat dalam mendeteksi karyawan keluar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2508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Recall Tertinggi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Random Forest / </a:t>
                      </a:r>
                      <a:r>
                        <a:rPr lang="en-US" sz="1100" kern="0" dirty="0" err="1">
                          <a:effectLst/>
                        </a:rPr>
                        <a:t>XGBoost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Recall tertinggi (21.27%) artinya lebih baik dalam mendeteksi semua karyawan yang keluar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9092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F1-score Tertinggi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Random Forest </a:t>
                      </a:r>
                      <a:r>
                        <a:rPr lang="en-US" sz="1100" kern="0" dirty="0" err="1">
                          <a:effectLst/>
                        </a:rPr>
                        <a:t>memiliki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keseimbangan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terbaik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antara</a:t>
                      </a:r>
                      <a:r>
                        <a:rPr lang="en-US" sz="1100" kern="0" dirty="0">
                          <a:effectLst/>
                        </a:rPr>
                        <a:t> Precision dan Recall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00753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D04B3EB-1499-1889-23AA-B2EC89D4D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66702"/>
              </p:ext>
            </p:extLst>
          </p:nvPr>
        </p:nvGraphicFramePr>
        <p:xfrm>
          <a:off x="5658219" y="527681"/>
          <a:ext cx="4172414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367">
                  <a:extLst>
                    <a:ext uri="{9D8B030D-6E8A-4147-A177-3AD203B41FA5}">
                      <a16:colId xmlns:a16="http://schemas.microsoft.com/office/drawing/2014/main" val="2660339847"/>
                    </a:ext>
                  </a:extLst>
                </a:gridCol>
                <a:gridCol w="723279">
                  <a:extLst>
                    <a:ext uri="{9D8B030D-6E8A-4147-A177-3AD203B41FA5}">
                      <a16:colId xmlns:a16="http://schemas.microsoft.com/office/drawing/2014/main" val="3104832661"/>
                    </a:ext>
                  </a:extLst>
                </a:gridCol>
                <a:gridCol w="693142">
                  <a:extLst>
                    <a:ext uri="{9D8B030D-6E8A-4147-A177-3AD203B41FA5}">
                      <a16:colId xmlns:a16="http://schemas.microsoft.com/office/drawing/2014/main" val="1360678760"/>
                    </a:ext>
                  </a:extLst>
                </a:gridCol>
                <a:gridCol w="738347">
                  <a:extLst>
                    <a:ext uri="{9D8B030D-6E8A-4147-A177-3AD203B41FA5}">
                      <a16:colId xmlns:a16="http://schemas.microsoft.com/office/drawing/2014/main" val="2813081257"/>
                    </a:ext>
                  </a:extLst>
                </a:gridCol>
                <a:gridCol w="723279">
                  <a:extLst>
                    <a:ext uri="{9D8B030D-6E8A-4147-A177-3AD203B41FA5}">
                      <a16:colId xmlns:a16="http://schemas.microsoft.com/office/drawing/2014/main" val="28120007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Model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Precision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Recall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F1-score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445804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Logistic Regression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0.846939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0.75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0.06383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0.117647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8627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0.840136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0.212766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0.298507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8099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XGBoost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0.829932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0.34783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0.212766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0.285714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5310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1D8491-334D-8F01-B7DF-6AEDBC437048}"/>
              </a:ext>
            </a:extLst>
          </p:cNvPr>
          <p:cNvSpPr txBox="1"/>
          <p:nvPr/>
        </p:nvSpPr>
        <p:spPr>
          <a:xfrm>
            <a:off x="5546441" y="203534"/>
            <a:ext cx="629920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400" kern="100" dirty="0" err="1">
                <a:effectLst/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400" kern="100" dirty="0" err="1"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kern="100" dirty="0">
                <a:latin typeface="Calibri bODY"/>
                <a:ea typeface="Aptos" panose="020B0004020202020204" pitchFamily="34" charset="0"/>
                <a:cs typeface="Times New Roman" panose="02020603050405020304" pitchFamily="18" charset="0"/>
              </a:rPr>
              <a:t> &amp; Analisa</a:t>
            </a:r>
            <a:endParaRPr lang="en-US" sz="1400" kern="100" dirty="0">
              <a:effectLst/>
              <a:latin typeface="Calibri bODY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2B7CA-2F32-C407-9F90-013276795824}"/>
              </a:ext>
            </a:extLst>
          </p:cNvPr>
          <p:cNvSpPr txBox="1"/>
          <p:nvPr/>
        </p:nvSpPr>
        <p:spPr>
          <a:xfrm>
            <a:off x="5597276" y="3328121"/>
            <a:ext cx="59713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Kesimpulan dan </a:t>
            </a:r>
            <a:r>
              <a:rPr lang="en-US" sz="1400" b="1" dirty="0" err="1">
                <a:solidFill>
                  <a:schemeClr val="accent1"/>
                </a:solidFill>
              </a:rPr>
              <a:t>Rekomendasi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📌 Jika </a:t>
            </a:r>
            <a:r>
              <a:rPr lang="en-US" sz="1400" dirty="0" err="1">
                <a:solidFill>
                  <a:schemeClr val="accent1"/>
                </a:solidFill>
              </a:rPr>
              <a:t>perusahaan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ingin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lebih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fokus</a:t>
            </a:r>
            <a:r>
              <a:rPr lang="en-US" sz="1400" b="1" dirty="0">
                <a:solidFill>
                  <a:schemeClr val="accent1"/>
                </a:solidFill>
              </a:rPr>
              <a:t> pada </a:t>
            </a:r>
            <a:r>
              <a:rPr lang="en-US" sz="1400" b="1" dirty="0" err="1">
                <a:solidFill>
                  <a:schemeClr val="accent1"/>
                </a:solidFill>
              </a:rPr>
              <a:t>pencegahan</a:t>
            </a:r>
            <a:r>
              <a:rPr lang="en-US" sz="1400" b="1" dirty="0">
                <a:solidFill>
                  <a:schemeClr val="accent1"/>
                </a:solidFill>
              </a:rPr>
              <a:t> employee attrition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maka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model </a:t>
            </a:r>
            <a:r>
              <a:rPr lang="en-US" sz="1400" b="1" dirty="0" err="1">
                <a:solidFill>
                  <a:schemeClr val="accent1"/>
                </a:solidFill>
              </a:rPr>
              <a:t>dengan</a:t>
            </a:r>
            <a:r>
              <a:rPr lang="en-US" sz="1400" b="1" dirty="0">
                <a:solidFill>
                  <a:schemeClr val="accent1"/>
                </a:solidFill>
              </a:rPr>
              <a:t> recall </a:t>
            </a:r>
            <a:r>
              <a:rPr lang="en-US" sz="1400" b="1" dirty="0" err="1">
                <a:solidFill>
                  <a:schemeClr val="accent1"/>
                </a:solidFill>
              </a:rPr>
              <a:t>lebih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tinggi</a:t>
            </a:r>
            <a:r>
              <a:rPr lang="en-US" sz="1400" b="1" dirty="0">
                <a:solidFill>
                  <a:schemeClr val="accent1"/>
                </a:solidFill>
              </a:rPr>
              <a:t> (Random Forest </a:t>
            </a:r>
            <a:r>
              <a:rPr lang="en-US" sz="1400" b="1" dirty="0" err="1">
                <a:solidFill>
                  <a:schemeClr val="accent1"/>
                </a:solidFill>
              </a:rPr>
              <a:t>atau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XGBoost</a:t>
            </a:r>
            <a:r>
              <a:rPr lang="en-US" sz="1400" b="1" dirty="0">
                <a:solidFill>
                  <a:schemeClr val="accent1"/>
                </a:solidFill>
              </a:rPr>
              <a:t>) </a:t>
            </a:r>
            <a:r>
              <a:rPr lang="en-US" sz="1400" b="1" dirty="0" err="1">
                <a:solidFill>
                  <a:schemeClr val="accent1"/>
                </a:solidFill>
              </a:rPr>
              <a:t>lebih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direkomendasikan</a:t>
            </a:r>
            <a:r>
              <a:rPr lang="en-US" sz="1400" b="1" dirty="0">
                <a:solidFill>
                  <a:schemeClr val="accent1"/>
                </a:solidFill>
              </a:rPr>
              <a:t>.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📌 Jika </a:t>
            </a:r>
            <a:r>
              <a:rPr lang="en-US" sz="1400" dirty="0" err="1">
                <a:solidFill>
                  <a:schemeClr val="accent1"/>
                </a:solidFill>
              </a:rPr>
              <a:t>perusahaan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lebih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mementingkan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akurasi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prediksi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dibanding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menangkap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semua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karyawan</a:t>
            </a:r>
            <a:r>
              <a:rPr lang="en-US" sz="1400" b="1" dirty="0">
                <a:solidFill>
                  <a:schemeClr val="accent1"/>
                </a:solidFill>
              </a:rPr>
              <a:t> yang </a:t>
            </a:r>
            <a:r>
              <a:rPr lang="en-US" sz="1400" b="1" dirty="0" err="1">
                <a:solidFill>
                  <a:schemeClr val="accent1"/>
                </a:solidFill>
              </a:rPr>
              <a:t>keluar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maka</a:t>
            </a:r>
            <a:r>
              <a:rPr lang="en-US" sz="1400" dirty="0">
                <a:solidFill>
                  <a:schemeClr val="accent1"/>
                </a:solidFill>
              </a:rPr>
              <a:t> Logistic Regression </a:t>
            </a:r>
            <a:r>
              <a:rPr lang="en-US" sz="1400" dirty="0" err="1">
                <a:solidFill>
                  <a:schemeClr val="accent1"/>
                </a:solidFill>
              </a:rPr>
              <a:t>bisa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dipertimbangkan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meskipun</a:t>
            </a:r>
            <a:r>
              <a:rPr lang="en-US" sz="1400" dirty="0">
                <a:solidFill>
                  <a:schemeClr val="accent1"/>
                </a:solidFill>
              </a:rPr>
              <a:t> recall-</a:t>
            </a:r>
            <a:r>
              <a:rPr lang="en-US" sz="1400" dirty="0" err="1">
                <a:solidFill>
                  <a:schemeClr val="accent1"/>
                </a:solidFill>
              </a:rPr>
              <a:t>nya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rendah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1400" dirty="0"/>
              <a:t>🚨 </a:t>
            </a:r>
            <a:r>
              <a:rPr lang="en-US" sz="1400" b="1" dirty="0" err="1"/>
              <a:t>Risiko</a:t>
            </a:r>
            <a:r>
              <a:rPr lang="en-US" sz="1400" b="1" dirty="0"/>
              <a:t> recall </a:t>
            </a:r>
            <a:r>
              <a:rPr lang="en-US" sz="1400" b="1" dirty="0" err="1"/>
              <a:t>rendah</a:t>
            </a:r>
            <a:r>
              <a:rPr lang="en-US" sz="1400" b="1" dirty="0"/>
              <a:t>:</a:t>
            </a:r>
            <a:r>
              <a:rPr lang="en-US" sz="1400" dirty="0"/>
              <a:t> Jika recall </a:t>
            </a:r>
            <a:r>
              <a:rPr lang="en-US" sz="1400" dirty="0" err="1"/>
              <a:t>rendah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yang </a:t>
            </a:r>
            <a:r>
              <a:rPr lang="en-US" sz="1400" dirty="0" err="1"/>
              <a:t>sebenarnya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keluar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terdeteksi</a:t>
            </a:r>
            <a:r>
              <a:rPr lang="en-US" sz="1400" dirty="0"/>
              <a:t> oleh model. Hal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berbahaya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kehilangan</a:t>
            </a:r>
            <a:r>
              <a:rPr lang="en-US" sz="1400" dirty="0"/>
              <a:t> </a:t>
            </a:r>
            <a:r>
              <a:rPr lang="en-US" sz="1400" dirty="0" err="1"/>
              <a:t>talenta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sempat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tindakan</a:t>
            </a:r>
            <a:r>
              <a:rPr lang="en-US" sz="1400" dirty="0"/>
              <a:t> </a:t>
            </a:r>
            <a:r>
              <a:rPr lang="en-US" sz="1400" dirty="0" err="1"/>
              <a:t>pencegahan</a:t>
            </a:r>
            <a:r>
              <a:rPr lang="en-US" sz="1400" dirty="0"/>
              <a:t>.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CB7A-BFE1-74AD-D75E-D93B1AD47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BC051F-FBA0-A5E9-B5EE-BD734D48A361}"/>
              </a:ext>
            </a:extLst>
          </p:cNvPr>
          <p:cNvSpPr txBox="1"/>
          <p:nvPr/>
        </p:nvSpPr>
        <p:spPr>
          <a:xfrm>
            <a:off x="0" y="895436"/>
            <a:ext cx="605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D" sz="1400" b="1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150E9-1949-EAC7-C2DF-5D44161390DE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44ACF-B151-CEC0-D08B-6AD0EAE38CCD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5C6112-DD19-2ECE-1F6A-CAC7BB30F3AC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E7CAC-CD20-92B0-A18A-B1A5046C2F34}"/>
              </a:ext>
            </a:extLst>
          </p:cNvPr>
          <p:cNvSpPr txBox="1"/>
          <p:nvPr/>
        </p:nvSpPr>
        <p:spPr>
          <a:xfrm>
            <a:off x="-218698" y="258247"/>
            <a:ext cx="40517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Insight/ Deployment</a:t>
            </a:r>
            <a:endParaRPr lang="en-ID" sz="3000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1707BC-6F1D-AB38-8271-08A59401C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14952"/>
              </p:ext>
            </p:extLst>
          </p:nvPr>
        </p:nvGraphicFramePr>
        <p:xfrm>
          <a:off x="108527" y="895436"/>
          <a:ext cx="6858000" cy="3070860"/>
        </p:xfrm>
        <a:graphic>
          <a:graphicData uri="http://schemas.openxmlformats.org/drawingml/2006/table">
            <a:tbl>
              <a:tblPr/>
              <a:tblGrid>
                <a:gridCol w="2336962">
                  <a:extLst>
                    <a:ext uri="{9D8B030D-6E8A-4147-A177-3AD203B41FA5}">
                      <a16:colId xmlns:a16="http://schemas.microsoft.com/office/drawing/2014/main" val="3020518549"/>
                    </a:ext>
                  </a:extLst>
                </a:gridCol>
                <a:gridCol w="2184076">
                  <a:extLst>
                    <a:ext uri="{9D8B030D-6E8A-4147-A177-3AD203B41FA5}">
                      <a16:colId xmlns:a16="http://schemas.microsoft.com/office/drawing/2014/main" val="3141826622"/>
                    </a:ext>
                  </a:extLst>
                </a:gridCol>
                <a:gridCol w="2336962">
                  <a:extLst>
                    <a:ext uri="{9D8B030D-6E8A-4147-A177-3AD203B41FA5}">
                      <a16:colId xmlns:a16="http://schemas.microsoft.com/office/drawing/2014/main" val="33214854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Faktor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Insight dari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Rekomendasi HR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9738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OverTime (Lembur Berlebihan)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Karyawan yang sering lembur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lebih cenderung keluar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Kurangi jam lembur berlebihan.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8505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Berikan fleksibilitas kerja atau insentif tambahan bagi mereka yang sering lembur.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035509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i-FI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YearsAtCompany (Lama Bekerja di Perusahaan)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Karyawan baru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(kurang dari 2 tahun)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memiliki risiko tinggi untuk keluar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Buat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program mentorship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untuk karyawan baru.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93894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Tawarkan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bonus retensi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bagi karyawan yang bertahan lebih dari 2 tahun.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38007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MonthlyIncome (Gaji Bulanan)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Karyawan dengan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gaji lebih rendah lebih sering keluar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Lakukan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benchmarking gaji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agar tetap kompetitif di industri.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3885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Berikan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insentif berbasis kinerja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untuk meningkatkan loyalitas.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4548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TotalWorkingYears (Total Pengalaman Kerja)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Karyawan dengan pengalaman kerja lebih lama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lebih cenderung bertahan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Berikan jalur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karir yang jelas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untuk karyawan junior.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422838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Tawarkan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promosi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dan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pelatihan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untuk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meningkatkan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loyalitas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401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9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61416-A65D-6E45-B452-E10C332D2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D1F72F-EE2C-63A3-110C-7C0F745B9D24}"/>
              </a:ext>
            </a:extLst>
          </p:cNvPr>
          <p:cNvSpPr txBox="1"/>
          <p:nvPr/>
        </p:nvSpPr>
        <p:spPr>
          <a:xfrm>
            <a:off x="0" y="601703"/>
            <a:ext cx="6052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1" dirty="0">
                <a:effectLst/>
                <a:latin typeface="Calibri (bODY)"/>
              </a:rPr>
              <a:t>2.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Carilah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: Regression, Classification, Clustering,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Forecasting,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private,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dataset yang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Jelaskan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dataset (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sertakan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tautan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deskripsikan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baris,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terapkan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Sertakan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program Python yang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200" kern="0" dirty="0"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proses :</a:t>
            </a:r>
            <a:endParaRPr lang="en-US" sz="1200" kern="100" dirty="0"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ID" sz="1200" b="1" i="1" dirty="0">
              <a:effectLst/>
              <a:latin typeface="Calibri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F5977-475A-C300-8BA0-EAFBB6B47DCD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EBB179-BEEF-5A55-A537-DE90E94F7C30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747D0-850B-454B-2F00-851A3C39EEE5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E720D-494C-0C4E-9B12-F6A8BBFAB337}"/>
              </a:ext>
            </a:extLst>
          </p:cNvPr>
          <p:cNvSpPr txBox="1"/>
          <p:nvPr/>
        </p:nvSpPr>
        <p:spPr>
          <a:xfrm>
            <a:off x="-436880" y="126218"/>
            <a:ext cx="27870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/>
              <a:t>Pertanyaan</a:t>
            </a:r>
            <a:endParaRPr lang="en-ID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95A8D-7301-2740-FF54-0DCE87719DD0}"/>
              </a:ext>
            </a:extLst>
          </p:cNvPr>
          <p:cNvSpPr txBox="1"/>
          <p:nvPr/>
        </p:nvSpPr>
        <p:spPr>
          <a:xfrm>
            <a:off x="0" y="2150379"/>
            <a:ext cx="6052088" cy="4671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07000"/>
              </a:lnSpc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a)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Deskripsi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Dataset</a:t>
            </a:r>
          </a:p>
          <a:p>
            <a:pPr marL="400050" marR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Nama Dataset: Bank Loan Default Prediction</a:t>
            </a:r>
          </a:p>
          <a:p>
            <a:pPr marL="400050" marR="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: Classification (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apakah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peminjam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gagal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bayar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Sumber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Dataset: Dataset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berasal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risiko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kredit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bank (private dataset).</a:t>
            </a: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Data: 1.150 baris, 9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kolom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Fitur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age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Usia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peminjam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ed → Pendidikan</a:t>
            </a: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employ → Lama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bekerja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address → Lama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tinggal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di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alamat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saat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income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Pendapatan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tahunan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debtinc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Persentase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pendapatan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utang</a:t>
            </a: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creddebt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→ Utang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kartu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kredit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marR="0" algn="just">
              <a:buFont typeface="Arial" panose="020B0604020202020204" pitchFamily="34" charset="0"/>
              <a:buChar char="•"/>
            </a:pP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othdebt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→ Utang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lainnya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000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Target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: default (1 =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Gagal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bayar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, 0 =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gagal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bayar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</a:p>
          <a:p>
            <a:pPr marL="4000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Link Dataset : https://www.kaggle.com/datasets/atulmittal199174/credit-risk-analysis-for-extending-bank-loans</a:t>
            </a:r>
          </a:p>
          <a:p>
            <a:pPr marL="400050" marR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5E7FD-EEC5-3CF2-998E-D4917E385B73}"/>
              </a:ext>
            </a:extLst>
          </p:cNvPr>
          <p:cNvSpPr txBox="1"/>
          <p:nvPr/>
        </p:nvSpPr>
        <p:spPr>
          <a:xfrm>
            <a:off x="6139914" y="284318"/>
            <a:ext cx="5287817" cy="192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/>
              <a:t>- </a:t>
            </a:r>
            <a:r>
              <a:rPr lang="en-US" sz="1400" dirty="0" err="1"/>
              <a:t>Bagaimana</a:t>
            </a:r>
            <a:r>
              <a:rPr lang="en-US" sz="1400" dirty="0"/>
              <a:t> model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modelnya</a:t>
            </a:r>
            <a:r>
              <a:rPr lang="en-US" sz="1400" dirty="0"/>
              <a:t> (Single Layer Feedforward, Multilayer Feedforward, </a:t>
            </a:r>
            <a:r>
              <a:rPr lang="en-US" sz="1400" dirty="0" err="1"/>
              <a:t>atau</a:t>
            </a:r>
            <a:r>
              <a:rPr lang="en-US" sz="1400" dirty="0"/>
              <a:t> Recurrent Network),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aktivasi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, </a:t>
            </a:r>
            <a:r>
              <a:rPr lang="en-US" sz="1400" dirty="0" err="1"/>
              <a:t>pembagian</a:t>
            </a:r>
            <a:r>
              <a:rPr lang="en-US" sz="1400" dirty="0"/>
              <a:t> data </a:t>
            </a:r>
            <a:r>
              <a:rPr lang="en-US" sz="1400" dirty="0" err="1"/>
              <a:t>untuk</a:t>
            </a:r>
            <a:r>
              <a:rPr lang="en-US" sz="1400" dirty="0"/>
              <a:t> training dan testing, </a:t>
            </a: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diterapkan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visualisasi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pustaka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Matplotlib </a:t>
            </a:r>
            <a:r>
              <a:rPr lang="en-US" sz="1400" dirty="0" err="1"/>
              <a:t>atau</a:t>
            </a:r>
            <a:r>
              <a:rPr lang="en-US" sz="1400" dirty="0"/>
              <a:t> Seaborn, dan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precision, recall, </a:t>
            </a:r>
            <a:r>
              <a:rPr lang="en-US" sz="1400" dirty="0" err="1"/>
              <a:t>serta</a:t>
            </a:r>
            <a:r>
              <a:rPr lang="en-US" sz="1400" dirty="0"/>
              <a:t> f1-score,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bukti</a:t>
            </a:r>
            <a:r>
              <a:rPr lang="en-US" sz="1400" dirty="0"/>
              <a:t> coding dan </a:t>
            </a:r>
            <a:r>
              <a:rPr lang="en-US" sz="1400" dirty="0" err="1"/>
              <a:t>outputnya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sertakan</a:t>
            </a:r>
            <a:r>
              <a:rPr lang="en-US" sz="1400" dirty="0"/>
              <a:t> link dataset yang </a:t>
            </a:r>
            <a:r>
              <a:rPr lang="en-US" sz="1400" dirty="0" err="1"/>
              <a:t>digunakan</a:t>
            </a:r>
            <a:r>
              <a:rPr lang="en-US" sz="1400" dirty="0"/>
              <a:t>.</a:t>
            </a:r>
            <a:endParaRPr lang="en-US" sz="1400" kern="100" dirty="0"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9D8D2-C36E-D75A-0E9D-56768A1402F8}"/>
              </a:ext>
            </a:extLst>
          </p:cNvPr>
          <p:cNvSpPr txBox="1"/>
          <p:nvPr/>
        </p:nvSpPr>
        <p:spPr>
          <a:xfrm>
            <a:off x="6139914" y="2301091"/>
            <a:ext cx="5578763" cy="307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Dataset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1.150 baris dan 9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kolom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biner (0 &amp; 1)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Model yang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Multilayer Feedforward Network (MLFN),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bukan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SLFN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RNN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, Tanh, dan Sigmoid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Activation Function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dibagi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80% training dan 20% testing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SMOTE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balancing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Adam optimizer &amp; Binary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Crossentropy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Loss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training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antara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Income &amp; Debt Ratio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Default Rate</a:t>
            </a:r>
            <a:b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400" kern="100" dirty="0">
                <a:solidFill>
                  <a:schemeClr val="accent1"/>
                </a:solidFill>
                <a:effectLst/>
                <a:latin typeface="Calibri (bODY)"/>
                <a:ea typeface="Aptos" panose="020B0004020202020204" pitchFamily="34" charset="0"/>
                <a:cs typeface="Times New Roman" panose="02020603050405020304" pitchFamily="18" charset="0"/>
              </a:rPr>
              <a:t> Classification Report &amp;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114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81EC0-846F-47A0-AA8A-9EC9FFD9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4FD45-8903-9589-2034-E43D48441EBD}"/>
              </a:ext>
            </a:extLst>
          </p:cNvPr>
          <p:cNvSpPr txBox="1"/>
          <p:nvPr/>
        </p:nvSpPr>
        <p:spPr>
          <a:xfrm>
            <a:off x="35105" y="300911"/>
            <a:ext cx="605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>
                <a:effectLst/>
                <a:latin typeface="Calibri (bODY)"/>
              </a:rPr>
              <a:t>Visualiasi</a:t>
            </a:r>
            <a:endParaRPr lang="en-US" sz="1400" kern="100" dirty="0"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ID" sz="1400" b="1" i="1" dirty="0">
              <a:effectLst/>
              <a:latin typeface="Calibri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80628-6C3C-3CE3-06E8-A56529000B73}"/>
              </a:ext>
            </a:extLst>
          </p:cNvPr>
          <p:cNvSpPr/>
          <p:nvPr/>
        </p:nvSpPr>
        <p:spPr>
          <a:xfrm>
            <a:off x="0" y="-20350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1F144D-04D7-9045-CE5E-9696A2BDEF7E}"/>
              </a:ext>
            </a:extLst>
          </p:cNvPr>
          <p:cNvSpPr/>
          <p:nvPr/>
        </p:nvSpPr>
        <p:spPr>
          <a:xfrm>
            <a:off x="0" y="6643872"/>
            <a:ext cx="12192000" cy="214128"/>
          </a:xfrm>
          <a:prstGeom prst="rect">
            <a:avLst/>
          </a:prstGeom>
          <a:solidFill>
            <a:srgbClr val="DC79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7D7C8-042A-80F1-C205-6E048748B894}"/>
              </a:ext>
            </a:extLst>
          </p:cNvPr>
          <p:cNvSpPr txBox="1"/>
          <p:nvPr/>
        </p:nvSpPr>
        <p:spPr>
          <a:xfrm>
            <a:off x="4902714" y="2105338"/>
            <a:ext cx="338362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370" b="1" dirty="0">
                <a:solidFill>
                  <a:srgbClr val="DC7901"/>
                </a:solidFill>
                <a:latin typeface="Calibri" panose="020F0502020204030204"/>
              </a:rPr>
              <a:t>*</a:t>
            </a:r>
            <a:endParaRPr kumimoji="0" lang="en-ID" sz="1370" b="1" i="0" u="none" strike="noStrike" kern="1200" cap="none" spc="0" normalizeH="0" baseline="0" noProof="0" dirty="0">
              <a:ln>
                <a:noFill/>
              </a:ln>
              <a:solidFill>
                <a:srgbClr val="DC79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iagram of a number of dots&#10;&#10;AI-generated content may be incorrect.">
            <a:extLst>
              <a:ext uri="{FF2B5EF4-FFF2-40B4-BE49-F238E27FC236}">
                <a16:creationId xmlns:a16="http://schemas.microsoft.com/office/drawing/2014/main" id="{2DB3AA6B-0353-F838-88B2-9113F94C4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1" y="3333152"/>
            <a:ext cx="4715053" cy="2205511"/>
          </a:xfrm>
          <a:prstGeom prst="rect">
            <a:avLst/>
          </a:prstGeom>
        </p:spPr>
      </p:pic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9D7600-BE2D-62C8-5E95-B25EE3A4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" y="639114"/>
            <a:ext cx="3585585" cy="2263326"/>
          </a:xfrm>
          <a:prstGeom prst="rect">
            <a:avLst/>
          </a:prstGeom>
        </p:spPr>
      </p:pic>
      <p:pic>
        <p:nvPicPr>
          <p:cNvPr id="7" name="Picture 6" descr="A graph of blue and orange lines&#10;&#10;AI-generated content may be incorrect.">
            <a:extLst>
              <a:ext uri="{FF2B5EF4-FFF2-40B4-BE49-F238E27FC236}">
                <a16:creationId xmlns:a16="http://schemas.microsoft.com/office/drawing/2014/main" id="{FFCD0302-E7F1-7035-CCEF-F47C7B837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90" y="670119"/>
            <a:ext cx="3391586" cy="2263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3A45C4-5853-54EE-8EC1-175C114AABC2}"/>
              </a:ext>
            </a:extLst>
          </p:cNvPr>
          <p:cNvSpPr txBox="1"/>
          <p:nvPr/>
        </p:nvSpPr>
        <p:spPr>
          <a:xfrm>
            <a:off x="6901475" y="401382"/>
            <a:ext cx="26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effectLst/>
                <a:latin typeface="Calibri (bODY)"/>
              </a:rPr>
              <a:t>Analisa</a:t>
            </a:r>
            <a:endParaRPr lang="en-ID" sz="1400" b="1" dirty="0">
              <a:effectLst/>
              <a:latin typeface="Calibri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FCA38-CE03-CF21-8917-F5A6784D826C}"/>
              </a:ext>
            </a:extLst>
          </p:cNvPr>
          <p:cNvSpPr txBox="1"/>
          <p:nvPr/>
        </p:nvSpPr>
        <p:spPr>
          <a:xfrm>
            <a:off x="6578132" y="785701"/>
            <a:ext cx="5578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✔ </a:t>
            </a:r>
            <a:r>
              <a:rPr lang="en-US" sz="1400" b="1" dirty="0">
                <a:solidFill>
                  <a:schemeClr val="accent1"/>
                </a:solidFill>
              </a:rPr>
              <a:t>Precision </a:t>
            </a:r>
            <a:r>
              <a:rPr lang="en-US" sz="1400" b="1" dirty="0" err="1">
                <a:solidFill>
                  <a:schemeClr val="accent1"/>
                </a:solidFill>
              </a:rPr>
              <a:t>tinggi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untuk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kelas</a:t>
            </a:r>
            <a:r>
              <a:rPr lang="en-US" sz="1400" b="1" dirty="0">
                <a:solidFill>
                  <a:schemeClr val="accent1"/>
                </a:solidFill>
              </a:rPr>
              <a:t> 0.0 (80%)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berarti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model </a:t>
            </a:r>
            <a:r>
              <a:rPr lang="en-US" sz="1400" b="1" dirty="0" err="1">
                <a:solidFill>
                  <a:schemeClr val="accent1"/>
                </a:solidFill>
              </a:rPr>
              <a:t>cukup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akurat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dalam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memprediksi</a:t>
            </a:r>
            <a:r>
              <a:rPr lang="en-US" sz="1400" b="1" dirty="0">
                <a:solidFill>
                  <a:schemeClr val="accent1"/>
                </a:solidFill>
              </a:rPr>
              <a:t> orang yang </a:t>
            </a:r>
            <a:r>
              <a:rPr lang="en-US" sz="1400" b="1" dirty="0" err="1">
                <a:solidFill>
                  <a:schemeClr val="accent1"/>
                </a:solidFill>
              </a:rPr>
              <a:t>tidak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gagal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bayar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✔ </a:t>
            </a:r>
            <a:r>
              <a:rPr lang="en-US" sz="1400" b="1" dirty="0">
                <a:solidFill>
                  <a:schemeClr val="accent1"/>
                </a:solidFill>
              </a:rPr>
              <a:t>Recall </a:t>
            </a:r>
            <a:r>
              <a:rPr lang="en-US" sz="1400" b="1" dirty="0" err="1">
                <a:solidFill>
                  <a:schemeClr val="accent1"/>
                </a:solidFill>
              </a:rPr>
              <a:t>tinggi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untuk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kelas</a:t>
            </a:r>
            <a:r>
              <a:rPr lang="en-US" sz="1400" b="1" dirty="0">
                <a:solidFill>
                  <a:schemeClr val="accent1"/>
                </a:solidFill>
              </a:rPr>
              <a:t> 1.0 (83%)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berarti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model </a:t>
            </a:r>
            <a:r>
              <a:rPr lang="en-US" sz="1400" b="1" dirty="0" err="1">
                <a:solidFill>
                  <a:schemeClr val="accent1"/>
                </a:solidFill>
              </a:rPr>
              <a:t>cukup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baik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dalam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menangkap</a:t>
            </a:r>
            <a:r>
              <a:rPr lang="en-US" sz="1400" b="1" dirty="0">
                <a:solidFill>
                  <a:schemeClr val="accent1"/>
                </a:solidFill>
              </a:rPr>
              <a:t> orang yang </a:t>
            </a:r>
            <a:r>
              <a:rPr lang="en-US" sz="1400" b="1" dirty="0" err="1">
                <a:solidFill>
                  <a:schemeClr val="accent1"/>
                </a:solidFill>
              </a:rPr>
              <a:t>benar-benar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gagal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bayar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✔ </a:t>
            </a:r>
            <a:r>
              <a:rPr lang="en-US" sz="1400" b="1" dirty="0" err="1">
                <a:solidFill>
                  <a:schemeClr val="accent1"/>
                </a:solidFill>
              </a:rPr>
              <a:t>Perbedaan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antara</a:t>
            </a:r>
            <a:r>
              <a:rPr lang="en-US" sz="1400" b="1" dirty="0">
                <a:solidFill>
                  <a:schemeClr val="accent1"/>
                </a:solidFill>
              </a:rPr>
              <a:t> precision dan recall </a:t>
            </a:r>
            <a:r>
              <a:rPr lang="en-US" sz="1400" b="1" dirty="0" err="1">
                <a:solidFill>
                  <a:schemeClr val="accent1"/>
                </a:solidFill>
              </a:rPr>
              <a:t>menunjukkan</a:t>
            </a:r>
            <a:r>
              <a:rPr lang="en-US" sz="1400" b="1" dirty="0">
                <a:solidFill>
                  <a:schemeClr val="accent1"/>
                </a:solidFill>
              </a:rPr>
              <a:t> trade-off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antara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menghindari</a:t>
            </a:r>
            <a:r>
              <a:rPr lang="en-US" sz="1400" dirty="0">
                <a:solidFill>
                  <a:schemeClr val="accent1"/>
                </a:solidFill>
              </a:rPr>
              <a:t> false positives vs </a:t>
            </a:r>
            <a:r>
              <a:rPr lang="en-US" sz="1400" dirty="0" err="1">
                <a:solidFill>
                  <a:schemeClr val="accent1"/>
                </a:solidFill>
              </a:rPr>
              <a:t>mendeteksi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lebih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banyak</a:t>
            </a:r>
            <a:r>
              <a:rPr lang="en-US" sz="1400" dirty="0">
                <a:solidFill>
                  <a:schemeClr val="accent1"/>
                </a:solidFill>
              </a:rPr>
              <a:t> orang </a:t>
            </a:r>
            <a:r>
              <a:rPr lang="en-US" sz="1400" dirty="0" err="1">
                <a:solidFill>
                  <a:schemeClr val="accent1"/>
                </a:solidFill>
              </a:rPr>
              <a:t>gagal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bayar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✔ </a:t>
            </a:r>
            <a:r>
              <a:rPr lang="en-US" sz="1400" b="1" dirty="0">
                <a:solidFill>
                  <a:schemeClr val="accent1"/>
                </a:solidFill>
              </a:rPr>
              <a:t>F1-score </a:t>
            </a:r>
            <a:r>
              <a:rPr lang="en-US" sz="1400" b="1" dirty="0" err="1">
                <a:solidFill>
                  <a:schemeClr val="accent1"/>
                </a:solidFill>
              </a:rPr>
              <a:t>untuk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kelas</a:t>
            </a:r>
            <a:r>
              <a:rPr lang="en-US" sz="1400" b="1" dirty="0">
                <a:solidFill>
                  <a:schemeClr val="accent1"/>
                </a:solidFill>
              </a:rPr>
              <a:t> "1.0 (</a:t>
            </a:r>
            <a:r>
              <a:rPr lang="en-US" sz="1400" b="1" dirty="0" err="1">
                <a:solidFill>
                  <a:schemeClr val="accent1"/>
                </a:solidFill>
              </a:rPr>
              <a:t>gagal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bayar</a:t>
            </a:r>
            <a:r>
              <a:rPr lang="en-US" sz="1400" b="1" dirty="0">
                <a:solidFill>
                  <a:schemeClr val="accent1"/>
                </a:solidFill>
              </a:rPr>
              <a:t>)" </a:t>
            </a:r>
            <a:r>
              <a:rPr lang="en-US" sz="1400" b="1" dirty="0" err="1">
                <a:solidFill>
                  <a:schemeClr val="accent1"/>
                </a:solidFill>
              </a:rPr>
              <a:t>adalah</a:t>
            </a:r>
            <a:r>
              <a:rPr lang="en-US" sz="1400" b="1" dirty="0">
                <a:solidFill>
                  <a:schemeClr val="accent1"/>
                </a:solidFill>
              </a:rPr>
              <a:t> 0.78</a:t>
            </a:r>
            <a:r>
              <a:rPr lang="en-US" sz="1400" dirty="0">
                <a:solidFill>
                  <a:schemeClr val="accent1"/>
                </a:solidFill>
              </a:rPr>
              <a:t>, yang </a:t>
            </a:r>
            <a:r>
              <a:rPr lang="en-US" sz="1400" dirty="0" err="1">
                <a:solidFill>
                  <a:schemeClr val="accent1"/>
                </a:solidFill>
              </a:rPr>
              <a:t>berarti</a:t>
            </a:r>
            <a:r>
              <a:rPr lang="en-US" sz="1400" dirty="0">
                <a:solidFill>
                  <a:schemeClr val="accent1"/>
                </a:solidFill>
              </a:rPr>
              <a:t> model </a:t>
            </a:r>
            <a:r>
              <a:rPr lang="en-US" sz="1400" b="1" dirty="0" err="1">
                <a:solidFill>
                  <a:schemeClr val="accent1"/>
                </a:solidFill>
              </a:rPr>
              <a:t>cukup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seimbang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dalam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mendeteksi</a:t>
            </a:r>
            <a:r>
              <a:rPr lang="en-US" sz="1400" b="1" dirty="0">
                <a:solidFill>
                  <a:schemeClr val="accent1"/>
                </a:solidFill>
              </a:rPr>
              <a:t> dan </a:t>
            </a:r>
            <a:r>
              <a:rPr lang="en-US" sz="1400" b="1" dirty="0" err="1">
                <a:solidFill>
                  <a:schemeClr val="accent1"/>
                </a:solidFill>
              </a:rPr>
              <a:t>menghindari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kesalahan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</a:rPr>
              <a:t>prediksi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74FF1-9FDB-92FA-EC31-952A2FC3153A}"/>
              </a:ext>
            </a:extLst>
          </p:cNvPr>
          <p:cNvSpPr txBox="1"/>
          <p:nvPr/>
        </p:nvSpPr>
        <p:spPr>
          <a:xfrm>
            <a:off x="6654409" y="3622985"/>
            <a:ext cx="5426208" cy="268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Dari scatter plot </a:t>
            </a:r>
            <a:r>
              <a:rPr lang="en-US" sz="1400" dirty="0" err="1">
                <a:solidFill>
                  <a:schemeClr val="accent1"/>
                </a:solidFill>
              </a:rPr>
              <a:t>hubungan</a:t>
            </a:r>
            <a:r>
              <a:rPr lang="en-US" sz="1400" dirty="0">
                <a:solidFill>
                  <a:schemeClr val="accent1"/>
                </a:solidFill>
              </a:rPr>
              <a:t> Income &amp; Debt Ratio </a:t>
            </a:r>
            <a:r>
              <a:rPr lang="en-US" sz="1400" dirty="0" err="1">
                <a:solidFill>
                  <a:schemeClr val="accent1"/>
                </a:solidFill>
              </a:rPr>
              <a:t>terhadap</a:t>
            </a:r>
            <a:r>
              <a:rPr lang="en-US" sz="1400" dirty="0">
                <a:solidFill>
                  <a:schemeClr val="accent1"/>
                </a:solidFill>
              </a:rPr>
              <a:t> Default, </a:t>
            </a:r>
            <a:r>
              <a:rPr lang="en-US" sz="1400" dirty="0" err="1">
                <a:solidFill>
                  <a:schemeClr val="accent1"/>
                </a:solidFill>
              </a:rPr>
              <a:t>kita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bisa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melihat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pola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karakteristik</a:t>
            </a:r>
            <a:r>
              <a:rPr lang="en-US" sz="1400" dirty="0">
                <a:solidFill>
                  <a:schemeClr val="accent1"/>
                </a:solidFill>
              </a:rPr>
              <a:t> orang yang </a:t>
            </a:r>
            <a:r>
              <a:rPr lang="en-US" sz="1400" dirty="0" err="1">
                <a:solidFill>
                  <a:schemeClr val="accent1"/>
                </a:solidFill>
              </a:rPr>
              <a:t>gagal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bayar</a:t>
            </a:r>
            <a:r>
              <a:rPr lang="en-US" sz="14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✔ Orang </a:t>
            </a:r>
            <a:r>
              <a:rPr lang="en-US" sz="1400" dirty="0" err="1">
                <a:solidFill>
                  <a:schemeClr val="accent1"/>
                </a:solidFill>
              </a:rPr>
              <a:t>dengan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penghasilan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rendah</a:t>
            </a:r>
            <a:r>
              <a:rPr lang="en-US" sz="1400" dirty="0">
                <a:solidFill>
                  <a:schemeClr val="accent1"/>
                </a:solidFill>
              </a:rPr>
              <a:t> (di </a:t>
            </a:r>
            <a:r>
              <a:rPr lang="en-US" sz="1400" dirty="0" err="1">
                <a:solidFill>
                  <a:schemeClr val="accent1"/>
                </a:solidFill>
              </a:rPr>
              <a:t>bawah</a:t>
            </a:r>
            <a:r>
              <a:rPr lang="en-US" sz="1400" dirty="0">
                <a:solidFill>
                  <a:schemeClr val="accent1"/>
                </a:solidFill>
              </a:rPr>
              <a:t> 100) </a:t>
            </a:r>
            <a:r>
              <a:rPr lang="en-US" sz="1400" dirty="0" err="1">
                <a:solidFill>
                  <a:schemeClr val="accent1"/>
                </a:solidFill>
              </a:rPr>
              <a:t>lebih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sering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gagal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bayar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✔ Orang </a:t>
            </a:r>
            <a:r>
              <a:rPr lang="en-US" sz="1400" dirty="0" err="1">
                <a:solidFill>
                  <a:schemeClr val="accent1"/>
                </a:solidFill>
              </a:rPr>
              <a:t>dengan</a:t>
            </a:r>
            <a:r>
              <a:rPr lang="en-US" sz="1400" dirty="0">
                <a:solidFill>
                  <a:schemeClr val="accent1"/>
                </a:solidFill>
              </a:rPr>
              <a:t> Debt-to-Income Ratio </a:t>
            </a:r>
            <a:r>
              <a:rPr lang="en-US" sz="1400" dirty="0" err="1">
                <a:solidFill>
                  <a:schemeClr val="accent1"/>
                </a:solidFill>
              </a:rPr>
              <a:t>tinggi</a:t>
            </a:r>
            <a:r>
              <a:rPr lang="en-US" sz="1400" dirty="0">
                <a:solidFill>
                  <a:schemeClr val="accent1"/>
                </a:solidFill>
              </a:rPr>
              <a:t> (&gt;20%) </a:t>
            </a:r>
            <a:r>
              <a:rPr lang="en-US" sz="1400" dirty="0" err="1">
                <a:solidFill>
                  <a:schemeClr val="accent1"/>
                </a:solidFill>
              </a:rPr>
              <a:t>lebih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berisiko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gagal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bayar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✔ </a:t>
            </a:r>
            <a:r>
              <a:rPr lang="en-US" sz="1400" dirty="0" err="1">
                <a:solidFill>
                  <a:schemeClr val="accent1"/>
                </a:solidFill>
              </a:rPr>
              <a:t>Beberapa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individu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dengan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penghasilan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tinggi</a:t>
            </a:r>
            <a:r>
              <a:rPr lang="en-US" sz="1400" dirty="0">
                <a:solidFill>
                  <a:schemeClr val="accent1"/>
                </a:solidFill>
              </a:rPr>
              <a:t> (&gt;200) </a:t>
            </a:r>
            <a:r>
              <a:rPr lang="en-US" sz="1400" dirty="0" err="1">
                <a:solidFill>
                  <a:schemeClr val="accent1"/>
                </a:solidFill>
              </a:rPr>
              <a:t>tetap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mengalami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gagal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bayar</a:t>
            </a:r>
            <a:r>
              <a:rPr lang="en-US" sz="1400" dirty="0">
                <a:solidFill>
                  <a:schemeClr val="accent1"/>
                </a:solidFill>
              </a:rPr>
              <a:t>, yang </a:t>
            </a:r>
            <a:r>
              <a:rPr lang="en-US" sz="1400" dirty="0" err="1">
                <a:solidFill>
                  <a:schemeClr val="accent1"/>
                </a:solidFill>
              </a:rPr>
              <a:t>bisa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disebabkan</a:t>
            </a:r>
            <a:r>
              <a:rPr lang="en-US" sz="1400" dirty="0">
                <a:solidFill>
                  <a:schemeClr val="accent1"/>
                </a:solidFill>
              </a:rPr>
              <a:t> oleh </a:t>
            </a:r>
            <a:r>
              <a:rPr lang="en-US" sz="1400" dirty="0" err="1">
                <a:solidFill>
                  <a:schemeClr val="accent1"/>
                </a:solidFill>
              </a:rPr>
              <a:t>hutang</a:t>
            </a:r>
            <a:r>
              <a:rPr lang="en-US" sz="1400" dirty="0">
                <a:solidFill>
                  <a:schemeClr val="accent1"/>
                </a:solidFill>
              </a:rPr>
              <a:t> yang </a:t>
            </a:r>
            <a:r>
              <a:rPr lang="en-US" sz="1400" dirty="0" err="1">
                <a:solidFill>
                  <a:schemeClr val="accent1"/>
                </a:solidFill>
              </a:rPr>
              <a:t>besar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dibandingkan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dengan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pendapatannya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✔ Sebagian </a:t>
            </a:r>
            <a:r>
              <a:rPr lang="en-US" sz="1400" dirty="0" err="1">
                <a:solidFill>
                  <a:schemeClr val="accent1"/>
                </a:solidFill>
              </a:rPr>
              <a:t>besar</a:t>
            </a:r>
            <a:r>
              <a:rPr lang="en-US" sz="1400" dirty="0">
                <a:solidFill>
                  <a:schemeClr val="accent1"/>
                </a:solidFill>
              </a:rPr>
              <a:t> orang </a:t>
            </a:r>
            <a:r>
              <a:rPr lang="en-US" sz="1400" dirty="0" err="1">
                <a:solidFill>
                  <a:schemeClr val="accent1"/>
                </a:solidFill>
              </a:rPr>
              <a:t>dengan</a:t>
            </a:r>
            <a:r>
              <a:rPr lang="en-US" sz="1400" dirty="0">
                <a:solidFill>
                  <a:schemeClr val="accent1"/>
                </a:solidFill>
              </a:rPr>
              <a:t> Debt-to-Income Ratio </a:t>
            </a:r>
            <a:r>
              <a:rPr lang="en-US" sz="1400" dirty="0" err="1">
                <a:solidFill>
                  <a:schemeClr val="accent1"/>
                </a:solidFill>
              </a:rPr>
              <a:t>rendah</a:t>
            </a:r>
            <a:r>
              <a:rPr lang="en-US" sz="1400" dirty="0">
                <a:solidFill>
                  <a:schemeClr val="accent1"/>
                </a:solidFill>
              </a:rPr>
              <a:t> (di </a:t>
            </a:r>
            <a:r>
              <a:rPr lang="en-US" sz="1400" dirty="0" err="1">
                <a:solidFill>
                  <a:schemeClr val="accent1"/>
                </a:solidFill>
              </a:rPr>
              <a:t>bawah</a:t>
            </a:r>
            <a:r>
              <a:rPr lang="en-US" sz="1400" dirty="0">
                <a:solidFill>
                  <a:schemeClr val="accent1"/>
                </a:solidFill>
              </a:rPr>
              <a:t> 10%) </a:t>
            </a:r>
            <a:r>
              <a:rPr lang="en-US" sz="1400" dirty="0" err="1">
                <a:solidFill>
                  <a:schemeClr val="accent1"/>
                </a:solidFill>
              </a:rPr>
              <a:t>tidak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mengalami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gagal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bayar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kern="100" dirty="0">
              <a:solidFill>
                <a:schemeClr val="accent1"/>
              </a:solidFill>
              <a:effectLst/>
              <a:latin typeface="Calibri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8B457-8DDB-422A-D801-1573F63600F8}"/>
              </a:ext>
            </a:extLst>
          </p:cNvPr>
          <p:cNvSpPr txBox="1"/>
          <p:nvPr/>
        </p:nvSpPr>
        <p:spPr>
          <a:xfrm>
            <a:off x="6901475" y="3264936"/>
            <a:ext cx="262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effectLst/>
                <a:latin typeface="Calibri (bODY)"/>
              </a:rPr>
              <a:t>INSIGHT &amp; KESIMPULAN</a:t>
            </a:r>
            <a:endParaRPr lang="en-ID" sz="1400" b="1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13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2439</Words>
  <Application>Microsoft Office PowerPoint</Application>
  <PresentationFormat>Widescreen</PresentationFormat>
  <Paragraphs>311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Alatsi</vt:lpstr>
      <vt:lpstr>Aptos</vt:lpstr>
      <vt:lpstr>Aptos Narrow</vt:lpstr>
      <vt:lpstr>Arial</vt:lpstr>
      <vt:lpstr>Calibri</vt:lpstr>
      <vt:lpstr>Calibri (bODY)</vt:lpstr>
      <vt:lpstr>Calibri bODY</vt:lpstr>
      <vt:lpstr>Calibri Light</vt:lpstr>
      <vt:lpstr>Courier New</vt:lpstr>
      <vt:lpstr>Helvetica Neue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Syahla Sabila</dc:creator>
  <cp:lastModifiedBy>lasimopondok3</cp:lastModifiedBy>
  <cp:revision>30</cp:revision>
  <dcterms:created xsi:type="dcterms:W3CDTF">2023-06-15T04:24:02Z</dcterms:created>
  <dcterms:modified xsi:type="dcterms:W3CDTF">2025-02-16T08:52:53Z</dcterms:modified>
</cp:coreProperties>
</file>