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1" r:id="rId3"/>
    <p:sldId id="257" r:id="rId4"/>
    <p:sldId id="258" r:id="rId5"/>
    <p:sldId id="291" r:id="rId6"/>
    <p:sldId id="259" r:id="rId7"/>
    <p:sldId id="287" r:id="rId8"/>
    <p:sldId id="288" r:id="rId9"/>
    <p:sldId id="261" r:id="rId10"/>
    <p:sldId id="289" r:id="rId11"/>
    <p:sldId id="290" r:id="rId12"/>
    <p:sldId id="262" r:id="rId13"/>
    <p:sldId id="263" r:id="rId14"/>
    <p:sldId id="285" r:id="rId15"/>
    <p:sldId id="264" r:id="rId16"/>
    <p:sldId id="265" r:id="rId17"/>
    <p:sldId id="266" r:id="rId18"/>
    <p:sldId id="268" r:id="rId19"/>
    <p:sldId id="273" r:id="rId20"/>
    <p:sldId id="272" r:id="rId21"/>
    <p:sldId id="270" r:id="rId22"/>
    <p:sldId id="274" r:id="rId23"/>
    <p:sldId id="275" r:id="rId24"/>
    <p:sldId id="276" r:id="rId25"/>
    <p:sldId id="277" r:id="rId26"/>
    <p:sldId id="282" r:id="rId27"/>
    <p:sldId id="278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0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E0F40-BA86-6E40-B240-38C4A9B1C102}" type="datetimeFigureOut">
              <a:rPr lang="en-US" smtClean="0"/>
              <a:t>2/5/15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83EC9-B07A-3240-8646-87DC52DD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81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83EC9-B07A-3240-8646-87DC52DD42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2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Programming Basics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035DE-5FC9-4D88-900F-00A739F752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46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83EC9-B07A-3240-8646-87DC52DD42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9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669-210C-094E-AB34-C1037F285BE2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6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669-210C-094E-AB34-C1037F285BE2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8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669-210C-094E-AB34-C1037F285BE2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6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669-210C-094E-AB34-C1037F285BE2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2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669-210C-094E-AB34-C1037F285BE2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7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669-210C-094E-AB34-C1037F285BE2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1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669-210C-094E-AB34-C1037F285BE2}" type="datetimeFigureOut">
              <a:rPr lang="en-US" smtClean="0"/>
              <a:t>2/5/15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7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669-210C-094E-AB34-C1037F285BE2}" type="datetimeFigureOut">
              <a:rPr lang="en-US" smtClean="0"/>
              <a:t>2/5/15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2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669-210C-094E-AB34-C1037F285BE2}" type="datetimeFigureOut">
              <a:rPr lang="en-US" smtClean="0"/>
              <a:t>2/5/15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669-210C-094E-AB34-C1037F285BE2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3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669-210C-094E-AB34-C1037F285BE2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7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00669-210C-094E-AB34-C1037F285BE2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2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34700"/>
            <a:ext cx="6400800" cy="7070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1934" y="924799"/>
            <a:ext cx="8456693" cy="2186201"/>
          </a:xfrm>
          <a:prstGeom prst="roundRect">
            <a:avLst/>
          </a:prstGeom>
          <a:solidFill>
            <a:srgbClr val="710B19"/>
          </a:solidFill>
          <a:ln>
            <a:solidFill>
              <a:srgbClr val="710B1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848" y="1319061"/>
            <a:ext cx="7772400" cy="146191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Lucida Sans Unicode"/>
                <a:cs typeface="Lucida Sans Unicode"/>
              </a:rPr>
              <a:t>LISAC Short Course Series</a:t>
            </a:r>
            <a:br>
              <a:rPr lang="en-US" sz="4000" b="1" dirty="0" smtClean="0">
                <a:solidFill>
                  <a:schemeClr val="bg1"/>
                </a:solidFill>
                <a:latin typeface="Lucida Sans Unicode"/>
                <a:cs typeface="Lucida Sans Unicode"/>
              </a:rPr>
            </a:br>
            <a:r>
              <a:rPr lang="en-US" sz="4000" b="1" dirty="0" smtClean="0">
                <a:solidFill>
                  <a:schemeClr val="bg1"/>
                </a:solidFill>
                <a:latin typeface="Lucida Sans Unicode"/>
                <a:cs typeface="Lucida Sans Unicode"/>
              </a:rPr>
              <a:t>  </a:t>
            </a:r>
            <a:r>
              <a:rPr lang="en-US" sz="3600" b="1" dirty="0" smtClean="0">
                <a:solidFill>
                  <a:schemeClr val="bg1"/>
                </a:solidFill>
                <a:latin typeface="Lucida Sans Unicode"/>
                <a:cs typeface="Lucida Sans Unicode"/>
              </a:rPr>
              <a:t>INTRODUCTION TO R</a:t>
            </a:r>
            <a:endParaRPr lang="en-US" sz="36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922302"/>
            <a:ext cx="91640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ucida Sans Unicode"/>
                <a:cs typeface="Lucida Sans Unicode"/>
              </a:rPr>
              <a:t>Olawale</a:t>
            </a:r>
            <a:r>
              <a:rPr lang="en-US" sz="2000" dirty="0" smtClean="0">
                <a:latin typeface="Lucida Sans Unicode"/>
                <a:cs typeface="Lucida Sans Unicode"/>
              </a:rPr>
              <a:t> </a:t>
            </a:r>
            <a:r>
              <a:rPr lang="en-US" sz="2400" dirty="0" smtClean="0">
                <a:latin typeface="Lucida Sans Unicode"/>
                <a:cs typeface="Lucida Sans Unicode"/>
              </a:rPr>
              <a:t>Awe</a:t>
            </a:r>
          </a:p>
          <a:p>
            <a:pPr algn="ctr"/>
            <a:endParaRPr lang="en-US" sz="2000" dirty="0" smtClean="0">
              <a:latin typeface="Lucida Sans Unicode"/>
              <a:cs typeface="Lucida Sans Unicode"/>
            </a:endParaRPr>
          </a:p>
          <a:p>
            <a:pPr algn="ctr"/>
            <a:r>
              <a:rPr lang="en-US" sz="2000" dirty="0" smtClean="0">
                <a:latin typeface="Lucida Sans Unicode"/>
                <a:cs typeface="Lucida Sans Unicode"/>
              </a:rPr>
              <a:t>February 2015 </a:t>
            </a:r>
            <a:endParaRPr lang="en-US" sz="2000" dirty="0">
              <a:latin typeface="Lucida Sans Unicode"/>
              <a:cs typeface="Lucida Sans Unicode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58196" y="6446078"/>
            <a:ext cx="9240296" cy="411922"/>
            <a:chOff x="-76200" y="6446078"/>
            <a:chExt cx="9240296" cy="411922"/>
          </a:xfrm>
        </p:grpSpPr>
        <p:grpSp>
          <p:nvGrpSpPr>
            <p:cNvPr id="11" name="Group 10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-76200" y="6446078"/>
              <a:ext cx="28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LISA: </a:t>
              </a:r>
              <a:r>
                <a:rPr lang="en-US" dirty="0" smtClean="0">
                  <a:solidFill>
                    <a:srgbClr val="FFFFFF"/>
                  </a:solidFill>
                </a:rPr>
                <a:t>R </a:t>
              </a:r>
              <a:r>
                <a:rPr lang="en-US" dirty="0" smtClean="0">
                  <a:solidFill>
                    <a:srgbClr val="FFFFFF"/>
                  </a:solidFill>
                </a:rPr>
                <a:t>Basics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9012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draw a random sample from a vector of numbers/or characters using the sample command:</a:t>
            </a:r>
          </a:p>
          <a:p>
            <a:r>
              <a:rPr lang="en-US" dirty="0"/>
              <a:t>s</a:t>
            </a:r>
            <a:r>
              <a:rPr lang="en-US" dirty="0" smtClean="0"/>
              <a:t>ample(</a:t>
            </a:r>
            <a:r>
              <a:rPr lang="en-US" dirty="0" err="1" smtClean="0"/>
              <a:t>vector,n,replace</a:t>
            </a:r>
            <a:r>
              <a:rPr lang="en-US" dirty="0" smtClean="0"/>
              <a:t>=T)-with replacement</a:t>
            </a:r>
          </a:p>
          <a:p>
            <a:r>
              <a:rPr lang="en-US" dirty="0" smtClean="0"/>
              <a:t>Sample(</a:t>
            </a:r>
            <a:r>
              <a:rPr lang="en-US" dirty="0" err="1" smtClean="0"/>
              <a:t>vector,n,replace</a:t>
            </a:r>
            <a:r>
              <a:rPr lang="en-US" dirty="0" smtClean="0"/>
              <a:t>=F)-without replacement.</a:t>
            </a:r>
          </a:p>
          <a:p>
            <a:r>
              <a:rPr lang="en-US" dirty="0" smtClean="0"/>
              <a:t>Sample(</a:t>
            </a:r>
            <a:r>
              <a:rPr lang="en-US" dirty="0" err="1" smtClean="0"/>
              <a:t>letters,n</a:t>
            </a:r>
            <a:r>
              <a:rPr lang="en-US" dirty="0" smtClean="0"/>
              <a:t>)-sample n letters from the 26 English alphabets.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6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from a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generate random samples from various distributions, </a:t>
            </a:r>
            <a:r>
              <a:rPr lang="en-US" dirty="0" err="1" smtClean="0"/>
              <a:t>e.g</a:t>
            </a:r>
            <a:r>
              <a:rPr lang="en-US" dirty="0" smtClean="0"/>
              <a:t> :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runif</a:t>
            </a:r>
            <a:r>
              <a:rPr lang="en-US" dirty="0" smtClean="0"/>
              <a:t>(</a:t>
            </a:r>
            <a:r>
              <a:rPr lang="en-US" dirty="0" err="1" smtClean="0"/>
              <a:t>n,min,max</a:t>
            </a:r>
            <a:r>
              <a:rPr lang="en-US" dirty="0" smtClean="0"/>
              <a:t>) : Uniform Distribution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binom</a:t>
            </a:r>
            <a:r>
              <a:rPr lang="en-US" dirty="0" smtClean="0"/>
              <a:t>(</a:t>
            </a:r>
            <a:r>
              <a:rPr lang="en-US" dirty="0" err="1" smtClean="0"/>
              <a:t>n,size,prob</a:t>
            </a:r>
            <a:r>
              <a:rPr lang="en-US" dirty="0" smtClean="0"/>
              <a:t>.) :Binomial Distribution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exp</a:t>
            </a:r>
            <a:r>
              <a:rPr lang="en-US" dirty="0" smtClean="0"/>
              <a:t>(</a:t>
            </a:r>
            <a:r>
              <a:rPr lang="en-US" dirty="0" err="1" smtClean="0"/>
              <a:t>n,rate</a:t>
            </a:r>
            <a:r>
              <a:rPr lang="en-US" dirty="0" smtClean="0"/>
              <a:t>): Exponential Distribution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pois</a:t>
            </a:r>
            <a:r>
              <a:rPr lang="en-US" dirty="0" smtClean="0"/>
              <a:t>(</a:t>
            </a:r>
            <a:r>
              <a:rPr lang="en-US" dirty="0" err="1" smtClean="0"/>
              <a:t>n,mean</a:t>
            </a:r>
            <a:r>
              <a:rPr lang="en-US" dirty="0" smtClean="0"/>
              <a:t>): Poisson Distribution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norm</a:t>
            </a:r>
            <a:r>
              <a:rPr lang="en-US" dirty="0" smtClean="0"/>
              <a:t>(</a:t>
            </a:r>
            <a:r>
              <a:rPr lang="en-US" dirty="0" err="1" smtClean="0"/>
              <a:t>n,mean,sd</a:t>
            </a:r>
            <a:r>
              <a:rPr lang="en-US" dirty="0" smtClean="0"/>
              <a:t>):Normal Distribution</a:t>
            </a:r>
          </a:p>
          <a:p>
            <a:r>
              <a:rPr lang="en-US" dirty="0" smtClean="0"/>
              <a:t>  etc.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62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292662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r>
              <a:rPr lang="en-US" sz="360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Data Structures and Manipulation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96296" y="6446078"/>
            <a:ext cx="9240296" cy="411922"/>
            <a:chOff x="-76200" y="6446078"/>
            <a:chExt cx="9240296" cy="411922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-76200" y="6446078"/>
              <a:ext cx="28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LISA: R Programming Basics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Summer 2014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03007" y="1267699"/>
            <a:ext cx="789564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6600"/>
              </a:buClr>
              <a:buSzPct val="104000"/>
              <a:buFont typeface="+mj-lt"/>
              <a:buAutoNum type="arabicPeriod" startAt="3"/>
            </a:pPr>
            <a:endParaRPr lang="en-US" u="sng" dirty="0" smtClean="0"/>
          </a:p>
          <a:p>
            <a:pPr marL="342900" indent="-342900">
              <a:buClr>
                <a:srgbClr val="FF6600"/>
              </a:buClr>
              <a:buSzPct val="104000"/>
              <a:buFont typeface="+mj-lt"/>
              <a:buAutoNum type="arabicPeriod" startAt="3"/>
            </a:pPr>
            <a:endParaRPr lang="en-US" sz="2000" u="sng" dirty="0"/>
          </a:p>
          <a:p>
            <a:pPr marL="342900" indent="-342900">
              <a:buClr>
                <a:srgbClr val="FF6600"/>
              </a:buClr>
              <a:buSzPct val="104000"/>
              <a:buFont typeface="+mj-lt"/>
              <a:buAutoNum type="arabicPeriod" startAt="3"/>
            </a:pPr>
            <a:r>
              <a:rPr lang="en-US" sz="2000" u="sng" dirty="0" smtClean="0"/>
              <a:t>Matrices: Objects in two dimensions.</a:t>
            </a:r>
          </a:p>
          <a:p>
            <a:pPr marL="692150" indent="-342900">
              <a:buClr>
                <a:srgbClr val="FF6600"/>
              </a:buClr>
              <a:buSzPct val="104000"/>
              <a:buFont typeface="+mj-lt"/>
              <a:buAutoNum type="alphaLcPeriod"/>
            </a:pPr>
            <a:r>
              <a:rPr lang="en-US" sz="2000" dirty="0" smtClean="0"/>
              <a:t>Creating Matrices</a:t>
            </a:r>
          </a:p>
          <a:p>
            <a:pPr marL="682625">
              <a:buClr>
                <a:srgbClr val="FF6600"/>
              </a:buClr>
              <a:buSzPct val="104000"/>
            </a:pPr>
            <a:r>
              <a:rPr lang="en-US" sz="2000" dirty="0" smtClean="0"/>
              <a:t>Command: matrix(data, </a:t>
            </a:r>
            <a:r>
              <a:rPr lang="en-US" sz="2000" dirty="0" err="1" smtClean="0"/>
              <a:t>nrow</a:t>
            </a:r>
            <a:r>
              <a:rPr lang="en-US" sz="2000" dirty="0" smtClean="0"/>
              <a:t>, </a:t>
            </a:r>
            <a:r>
              <a:rPr lang="en-US" sz="2000" dirty="0" err="1" smtClean="0"/>
              <a:t>ncol</a:t>
            </a:r>
            <a:r>
              <a:rPr lang="en-US" sz="2000" dirty="0" smtClean="0"/>
              <a:t>, </a:t>
            </a:r>
            <a:r>
              <a:rPr lang="en-US" sz="2000" dirty="0" err="1" smtClean="0"/>
              <a:t>byrow</a:t>
            </a:r>
            <a:r>
              <a:rPr lang="en-US" sz="2000" dirty="0" smtClean="0"/>
              <a:t>).</a:t>
            </a:r>
          </a:p>
          <a:p>
            <a:pPr marL="682625">
              <a:buClr>
                <a:srgbClr val="FF6600"/>
              </a:buClr>
              <a:buSzPct val="104000"/>
            </a:pPr>
            <a:r>
              <a:rPr lang="en-US" sz="2000" dirty="0" smtClean="0"/>
              <a:t>Where data= list of elements that will fill the matrix.</a:t>
            </a:r>
          </a:p>
          <a:p>
            <a:pPr marL="682625">
              <a:buClr>
                <a:srgbClr val="FF6600"/>
              </a:buClr>
              <a:buSzPct val="104000"/>
            </a:pPr>
            <a:r>
              <a:rPr lang="en-US" sz="2000" dirty="0" err="1" smtClean="0"/>
              <a:t>nrow</a:t>
            </a:r>
            <a:r>
              <a:rPr lang="en-US" sz="2000" dirty="0" smtClean="0"/>
              <a:t>, </a:t>
            </a:r>
            <a:r>
              <a:rPr lang="en-US" sz="2000" dirty="0" err="1" smtClean="0"/>
              <a:t>ncol</a:t>
            </a:r>
            <a:r>
              <a:rPr lang="en-US" sz="2000" dirty="0" smtClean="0"/>
              <a:t>: number of elements in the rows and the columns respectively.</a:t>
            </a:r>
          </a:p>
          <a:p>
            <a:pPr marL="682625">
              <a:buClr>
                <a:srgbClr val="FF6600"/>
              </a:buClr>
              <a:buSzPct val="104000"/>
            </a:pPr>
            <a:r>
              <a:rPr lang="en-US" sz="2000" dirty="0" err="1" smtClean="0"/>
              <a:t>byrow</a:t>
            </a:r>
            <a:r>
              <a:rPr lang="en-US" sz="2000" dirty="0" smtClean="0"/>
              <a:t>: filling the matrix by row. The default is FALSE. </a:t>
            </a:r>
          </a:p>
          <a:p>
            <a:pPr marL="682625">
              <a:buClr>
                <a:srgbClr val="FF6600"/>
              </a:buClr>
              <a:buSzPct val="104000"/>
            </a:pPr>
            <a:endParaRPr lang="en-US" sz="2000" dirty="0" smtClean="0"/>
          </a:p>
          <a:p>
            <a:pPr marL="692150" indent="-342900">
              <a:buClr>
                <a:srgbClr val="FF6600"/>
              </a:buClr>
              <a:buSzPct val="104000"/>
              <a:buFont typeface="+mj-lt"/>
              <a:buAutoNum type="alphaLcPeriod" startAt="2"/>
            </a:pPr>
            <a:r>
              <a:rPr lang="en-US" sz="2000" dirty="0" smtClean="0"/>
              <a:t>Some Matrix Functions</a:t>
            </a:r>
          </a:p>
          <a:p>
            <a:pPr marL="968375" indent="-285750">
              <a:buClr>
                <a:srgbClr val="FF6600"/>
              </a:buClr>
              <a:buSzPct val="104000"/>
              <a:buFont typeface="Arial"/>
              <a:buChar char="•"/>
            </a:pPr>
            <a:r>
              <a:rPr lang="en-US" sz="2000" dirty="0" smtClean="0"/>
              <a:t>dim(): Lists the dimensions of the matrix.</a:t>
            </a:r>
          </a:p>
          <a:p>
            <a:pPr marL="968375" indent="-285750">
              <a:buClr>
                <a:srgbClr val="FF6600"/>
              </a:buClr>
              <a:buSzPct val="104000"/>
              <a:buFont typeface="Arial"/>
              <a:buChar char="•"/>
            </a:pPr>
            <a:r>
              <a:rPr lang="en-US" sz="2000" dirty="0" err="1"/>
              <a:t>c</a:t>
            </a:r>
            <a:r>
              <a:rPr lang="en-US" sz="2000" dirty="0" err="1" smtClean="0"/>
              <a:t>bind</a:t>
            </a:r>
            <a:r>
              <a:rPr lang="en-US" sz="2000" dirty="0" smtClean="0"/>
              <a:t>: Creating matrix by putting columns together.</a:t>
            </a:r>
          </a:p>
          <a:p>
            <a:pPr marL="968375" indent="-285750">
              <a:buClr>
                <a:srgbClr val="FF6600"/>
              </a:buClr>
              <a:buSzPct val="104000"/>
              <a:buFont typeface="Arial"/>
              <a:buChar char="•"/>
            </a:pPr>
            <a:r>
              <a:rPr lang="en-US" sz="2000" dirty="0" err="1" smtClean="0"/>
              <a:t>rbind</a:t>
            </a:r>
            <a:r>
              <a:rPr lang="en-US" sz="2000" dirty="0" smtClean="0"/>
              <a:t>: Creating matrix by putting rows together. </a:t>
            </a:r>
          </a:p>
          <a:p>
            <a:pPr marL="968375" indent="-285750">
              <a:buClr>
                <a:srgbClr val="FF6600"/>
              </a:buClr>
              <a:buSzPct val="104000"/>
              <a:buFont typeface="Arial"/>
              <a:buChar char="•"/>
            </a:pPr>
            <a:r>
              <a:rPr lang="en-US" sz="2000" dirty="0" err="1"/>
              <a:t>d</a:t>
            </a:r>
            <a:r>
              <a:rPr lang="en-US" sz="2000" dirty="0" err="1" smtClean="0"/>
              <a:t>iag</a:t>
            </a:r>
            <a:r>
              <a:rPr lang="en-US" sz="2000" dirty="0" smtClean="0"/>
              <a:t>(d): Creates identity matrix of dimension d. </a:t>
            </a:r>
          </a:p>
          <a:p>
            <a:pPr marL="682625">
              <a:buClr>
                <a:srgbClr val="FF6600"/>
              </a:buClr>
              <a:buSzPct val="104000"/>
            </a:pPr>
            <a:endParaRPr lang="en-US" dirty="0"/>
          </a:p>
          <a:p>
            <a:pPr marL="676275" indent="-342900">
              <a:buClr>
                <a:srgbClr val="FF6600"/>
              </a:buClr>
              <a:buSzPct val="104000"/>
              <a:buFont typeface="+mj-lt"/>
              <a:buAutoNum type="alphaLcPeriod" startAt="3"/>
              <a:tabLst>
                <a:tab pos="285750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3628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292662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r>
              <a:rPr lang="en-US" sz="360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Data Structures and Manipulation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96296" y="6446078"/>
            <a:ext cx="9240296" cy="411922"/>
            <a:chOff x="-76200" y="6446078"/>
            <a:chExt cx="9240296" cy="411922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-76200" y="6446078"/>
              <a:ext cx="28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LISAC: R </a:t>
              </a:r>
              <a:r>
                <a:rPr lang="en-US" dirty="0" smtClean="0">
                  <a:solidFill>
                    <a:srgbClr val="FFFFFF"/>
                  </a:solidFill>
                </a:rPr>
                <a:t>Basics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03007" y="1267699"/>
            <a:ext cx="789564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2625">
              <a:buClr>
                <a:srgbClr val="FF6600"/>
              </a:buClr>
              <a:buSzPct val="104000"/>
            </a:pPr>
            <a:endParaRPr lang="en-US" dirty="0"/>
          </a:p>
          <a:p>
            <a:pPr marL="676275" indent="-342900">
              <a:buClr>
                <a:srgbClr val="FF6600"/>
              </a:buClr>
              <a:buSzPct val="104000"/>
              <a:buFont typeface="+mj-lt"/>
              <a:buAutoNum type="alphaLcPeriod" startAt="3"/>
              <a:tabLst>
                <a:tab pos="285750" algn="l"/>
              </a:tabLst>
            </a:pPr>
            <a:endParaRPr lang="en-US" dirty="0" smtClean="0"/>
          </a:p>
          <a:p>
            <a:pPr marL="676275" indent="-342900">
              <a:buClr>
                <a:srgbClr val="FF6600"/>
              </a:buClr>
              <a:buSzPct val="104000"/>
              <a:buFont typeface="+mj-lt"/>
              <a:buAutoNum type="alphaLcPeriod" startAt="3"/>
              <a:tabLst>
                <a:tab pos="285750" algn="l"/>
              </a:tabLst>
            </a:pPr>
            <a:r>
              <a:rPr lang="en-US" sz="2000" dirty="0" smtClean="0"/>
              <a:t>Some </a:t>
            </a:r>
            <a:r>
              <a:rPr lang="en-US" sz="2000" dirty="0"/>
              <a:t>Matrix computations</a:t>
            </a:r>
          </a:p>
          <a:p>
            <a:pPr marL="920750" indent="-285750">
              <a:buClr>
                <a:srgbClr val="FF6600"/>
              </a:buClr>
              <a:buSzPct val="104000"/>
              <a:buFont typeface="Arial"/>
              <a:buChar char="•"/>
              <a:tabLst>
                <a:tab pos="285750" algn="l"/>
                <a:tab pos="1031875" algn="l"/>
              </a:tabLst>
            </a:pPr>
            <a:r>
              <a:rPr lang="en-US" sz="2000" dirty="0"/>
              <a:t>Addition. </a:t>
            </a:r>
          </a:p>
          <a:p>
            <a:pPr marL="920750" indent="-285750">
              <a:buClr>
                <a:srgbClr val="FF6600"/>
              </a:buClr>
              <a:buSzPct val="104000"/>
              <a:buFont typeface="Arial"/>
              <a:buChar char="•"/>
              <a:tabLst>
                <a:tab pos="285750" algn="l"/>
                <a:tab pos="1031875" algn="l"/>
              </a:tabLst>
            </a:pPr>
            <a:r>
              <a:rPr lang="en-US" sz="2000" dirty="0"/>
              <a:t>Subtraction</a:t>
            </a:r>
          </a:p>
          <a:p>
            <a:pPr marL="920750" indent="-285750">
              <a:buClr>
                <a:srgbClr val="FF6600"/>
              </a:buClr>
              <a:buSzPct val="104000"/>
              <a:buFont typeface="Arial"/>
              <a:buChar char="•"/>
              <a:tabLst>
                <a:tab pos="285750" algn="l"/>
                <a:tab pos="1031875" algn="l"/>
              </a:tabLst>
            </a:pPr>
            <a:r>
              <a:rPr lang="en-US" sz="2000" dirty="0"/>
              <a:t>Inverse: function solve()</a:t>
            </a:r>
          </a:p>
          <a:p>
            <a:pPr marL="920750" indent="-285750">
              <a:buClr>
                <a:srgbClr val="FF6600"/>
              </a:buClr>
              <a:buSzPct val="104000"/>
              <a:buFont typeface="Arial"/>
              <a:buChar char="•"/>
              <a:tabLst>
                <a:tab pos="285750" algn="l"/>
                <a:tab pos="1031875" algn="l"/>
              </a:tabLst>
            </a:pPr>
            <a:r>
              <a:rPr lang="en-US" sz="2000" dirty="0"/>
              <a:t>Transpose: function t(</a:t>
            </a:r>
            <a:r>
              <a:rPr lang="en-US" sz="2000" dirty="0" smtClean="0"/>
              <a:t>)</a:t>
            </a:r>
          </a:p>
          <a:p>
            <a:pPr marL="920750" indent="-285750">
              <a:buClr>
                <a:srgbClr val="FF6600"/>
              </a:buClr>
              <a:buSzPct val="104000"/>
              <a:buFont typeface="Arial"/>
              <a:buChar char="•"/>
              <a:tabLst>
                <a:tab pos="285750" algn="l"/>
                <a:tab pos="1031875" algn="l"/>
              </a:tabLst>
            </a:pPr>
            <a:r>
              <a:rPr lang="en-US" sz="2000" dirty="0" smtClean="0"/>
              <a:t>Element-wise multiplication: *</a:t>
            </a:r>
          </a:p>
          <a:p>
            <a:pPr marL="920750" indent="-285750">
              <a:buClr>
                <a:srgbClr val="FF6600"/>
              </a:buClr>
              <a:buSzPct val="104000"/>
              <a:buFont typeface="Arial"/>
              <a:buChar char="•"/>
              <a:tabLst>
                <a:tab pos="285750" algn="l"/>
                <a:tab pos="1031875" algn="l"/>
              </a:tabLst>
            </a:pPr>
            <a:r>
              <a:rPr lang="en-US" sz="2000" dirty="0" smtClean="0"/>
              <a:t>Matrix multiplication: %*%</a:t>
            </a:r>
          </a:p>
          <a:p>
            <a:pPr marL="635000">
              <a:buClr>
                <a:srgbClr val="FF6600"/>
              </a:buClr>
              <a:buSzPct val="104000"/>
              <a:tabLst>
                <a:tab pos="285750" algn="l"/>
                <a:tab pos="1031875" algn="l"/>
              </a:tabLst>
            </a:pPr>
            <a:endParaRPr lang="en-US" sz="2000" dirty="0" smtClean="0"/>
          </a:p>
          <a:p>
            <a:pPr marL="627063" indent="-342900">
              <a:buClr>
                <a:srgbClr val="FF6600"/>
              </a:buClr>
              <a:buSzPct val="104000"/>
              <a:buFont typeface="+mj-lt"/>
              <a:buAutoNum type="alphaLcPeriod" startAt="4"/>
              <a:tabLst>
                <a:tab pos="285750" algn="l"/>
                <a:tab pos="1031875" algn="l"/>
              </a:tabLst>
            </a:pPr>
            <a:r>
              <a:rPr lang="en-US" sz="2000" dirty="0" smtClean="0"/>
              <a:t>Subsets </a:t>
            </a:r>
          </a:p>
          <a:p>
            <a:pPr marL="911225" indent="-342900">
              <a:buClr>
                <a:srgbClr val="FF6600"/>
              </a:buClr>
              <a:buSzPct val="104000"/>
              <a:buFont typeface="Arial"/>
              <a:buChar char="•"/>
              <a:tabLst>
                <a:tab pos="285750" algn="l"/>
                <a:tab pos="919163" algn="l"/>
                <a:tab pos="1031875" algn="l"/>
              </a:tabLst>
            </a:pPr>
            <a:r>
              <a:rPr lang="en-US" sz="2000" dirty="0" err="1" smtClean="0"/>
              <a:t>Referencig</a:t>
            </a:r>
            <a:r>
              <a:rPr lang="en-US" sz="2000" dirty="0" smtClean="0"/>
              <a:t> a cell: matrix[</a:t>
            </a:r>
            <a:r>
              <a:rPr lang="en-US" sz="2000" dirty="0" err="1" smtClean="0"/>
              <a:t>r,c</a:t>
            </a:r>
            <a:r>
              <a:rPr lang="en-US" sz="2000" dirty="0" smtClean="0"/>
              <a:t>], where r represents the row and c represents the column.</a:t>
            </a:r>
          </a:p>
          <a:p>
            <a:pPr marL="911225" indent="-342900">
              <a:buClr>
                <a:srgbClr val="FF6600"/>
              </a:buClr>
              <a:buSzPct val="104000"/>
              <a:buFont typeface="Arial"/>
              <a:buChar char="•"/>
              <a:tabLst>
                <a:tab pos="285750" algn="l"/>
                <a:tab pos="919163" algn="l"/>
                <a:tab pos="1031875" algn="l"/>
              </a:tabLst>
            </a:pPr>
            <a:r>
              <a:rPr lang="en-US" sz="2000" dirty="0" smtClean="0"/>
              <a:t>Referencing a row: matrix[r,]</a:t>
            </a:r>
          </a:p>
          <a:p>
            <a:pPr marL="911225" indent="-342900">
              <a:buClr>
                <a:srgbClr val="FF6600"/>
              </a:buClr>
              <a:buSzPct val="104000"/>
              <a:buFont typeface="Arial"/>
              <a:buChar char="•"/>
              <a:tabLst>
                <a:tab pos="285750" algn="l"/>
                <a:tab pos="919163" algn="l"/>
                <a:tab pos="1031875" algn="l"/>
              </a:tabLst>
            </a:pPr>
            <a:r>
              <a:rPr lang="en-US" sz="2000" dirty="0" smtClean="0"/>
              <a:t>Referencing a column: matrix[,c]</a:t>
            </a:r>
          </a:p>
          <a:p>
            <a:pPr marL="920750" indent="-285750">
              <a:buClr>
                <a:srgbClr val="FF6600"/>
              </a:buClr>
              <a:buSzPct val="104000"/>
              <a:buFont typeface="Arial"/>
              <a:buChar char="•"/>
              <a:tabLst>
                <a:tab pos="285750" algn="l"/>
                <a:tab pos="1031875" algn="l"/>
              </a:tabLst>
            </a:pPr>
            <a:endParaRPr lang="en-US" dirty="0" smtClean="0"/>
          </a:p>
          <a:p>
            <a:pPr marL="676275" indent="-342900">
              <a:buClr>
                <a:srgbClr val="FF6600"/>
              </a:buClr>
              <a:buSzPct val="104000"/>
              <a:buFont typeface="+mj-lt"/>
              <a:buAutoNum type="alphaLcPeriod" startAt="3"/>
              <a:tabLst>
                <a:tab pos="285750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699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292662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r>
              <a:rPr lang="en-US" sz="360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Exercise 1: Prices Data Set (</a:t>
            </a:r>
            <a:r>
              <a:rPr lang="en-US" sz="3600" dirty="0" err="1" smtClean="0">
                <a:solidFill>
                  <a:srgbClr val="FFFFFF"/>
                </a:solidFill>
                <a:latin typeface="Lucida Sans Unicode"/>
                <a:cs typeface="Lucida Sans Unicode"/>
              </a:rPr>
              <a:t>prices.csv</a:t>
            </a:r>
            <a:r>
              <a:rPr lang="en-US" sz="360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96296" y="6446078"/>
            <a:ext cx="9240296" cy="411922"/>
            <a:chOff x="-76200" y="6446078"/>
            <a:chExt cx="9240296" cy="411922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-76200" y="6446078"/>
              <a:ext cx="28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LISAC: </a:t>
              </a:r>
              <a:r>
                <a:rPr lang="en-US" dirty="0" smtClean="0">
                  <a:solidFill>
                    <a:srgbClr val="FFFFFF"/>
                  </a:solidFill>
                </a:rPr>
                <a:t>R </a:t>
              </a:r>
              <a:r>
                <a:rPr lang="en-US" dirty="0" smtClean="0">
                  <a:solidFill>
                    <a:srgbClr val="FFFFFF"/>
                  </a:solidFill>
                </a:rPr>
                <a:t>Basics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503007" y="1518372"/>
            <a:ext cx="78956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">
              <a:buClr>
                <a:srgbClr val="FF6600"/>
              </a:buClr>
              <a:buSzPct val="104000"/>
            </a:pPr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data </a:t>
            </a:r>
            <a:r>
              <a:rPr lang="en-US" dirty="0" smtClean="0"/>
              <a:t>are a </a:t>
            </a:r>
            <a:r>
              <a:rPr lang="en-US" dirty="0"/>
              <a:t>random sample of records of </a:t>
            </a:r>
            <a:r>
              <a:rPr lang="en-US" dirty="0" err="1"/>
              <a:t>resales</a:t>
            </a:r>
            <a:r>
              <a:rPr lang="en-US" dirty="0"/>
              <a:t> of </a:t>
            </a:r>
            <a:r>
              <a:rPr lang="en-US" dirty="0" smtClean="0"/>
              <a:t>houses </a:t>
            </a:r>
            <a:r>
              <a:rPr lang="en-US" dirty="0"/>
              <a:t>from Feb 15 to Apr 30, 1993 from the files maintained by the Albuquerque Board of </a:t>
            </a:r>
            <a:r>
              <a:rPr lang="en-US" dirty="0" smtClean="0"/>
              <a:t>Realtors. </a:t>
            </a:r>
          </a:p>
          <a:p>
            <a:r>
              <a:rPr lang="en-US" b="1" dirty="0" smtClean="0"/>
              <a:t>Number of cases: </a:t>
            </a:r>
            <a:r>
              <a:rPr lang="en-US" dirty="0" smtClean="0"/>
              <a:t>65</a:t>
            </a:r>
          </a:p>
          <a:p>
            <a:r>
              <a:rPr lang="en-US" dirty="0" smtClean="0"/>
              <a:t> </a:t>
            </a:r>
          </a:p>
          <a:p>
            <a:r>
              <a:rPr lang="en-US" b="1" dirty="0" smtClean="0"/>
              <a:t>Variable Names:</a:t>
            </a:r>
          </a:p>
          <a:p>
            <a:endParaRPr lang="en-US" dirty="0" smtClean="0"/>
          </a:p>
          <a:p>
            <a:pPr lvl="0"/>
            <a:r>
              <a:rPr lang="en-US" b="1" dirty="0" smtClean="0"/>
              <a:t>PRICE </a:t>
            </a:r>
            <a:r>
              <a:rPr lang="en-US" dirty="0"/>
              <a:t>= Selling price ($hundreds)</a:t>
            </a:r>
          </a:p>
          <a:p>
            <a:pPr lvl="0"/>
            <a:r>
              <a:rPr lang="en-US" b="1" dirty="0"/>
              <a:t>SQFT  </a:t>
            </a:r>
            <a:r>
              <a:rPr lang="en-US" dirty="0" smtClean="0"/>
              <a:t>= </a:t>
            </a:r>
            <a:r>
              <a:rPr lang="en-US" dirty="0"/>
              <a:t>Square feet of living space</a:t>
            </a:r>
          </a:p>
          <a:p>
            <a:pPr lvl="0"/>
            <a:r>
              <a:rPr lang="en-US" b="1" dirty="0"/>
              <a:t>AGE    </a:t>
            </a:r>
            <a:r>
              <a:rPr lang="en-US" dirty="0" smtClean="0"/>
              <a:t>= </a:t>
            </a:r>
            <a:r>
              <a:rPr lang="en-US" dirty="0"/>
              <a:t>Age of </a:t>
            </a:r>
            <a:r>
              <a:rPr lang="en-US" dirty="0" smtClean="0"/>
              <a:t>house </a:t>
            </a:r>
            <a:r>
              <a:rPr lang="en-US" dirty="0"/>
              <a:t>(years)</a:t>
            </a:r>
          </a:p>
          <a:p>
            <a:pPr lvl="0"/>
            <a:r>
              <a:rPr lang="en-US" b="1" dirty="0"/>
              <a:t>NE       </a:t>
            </a:r>
            <a:r>
              <a:rPr lang="en-US" dirty="0" smtClean="0"/>
              <a:t>= </a:t>
            </a:r>
            <a:r>
              <a:rPr lang="en-US" dirty="0"/>
              <a:t>Located in northeast sector of city (1) or not (0)</a:t>
            </a:r>
          </a:p>
          <a:p>
            <a:pPr marL="50800">
              <a:buClr>
                <a:srgbClr val="FF6600"/>
              </a:buClr>
              <a:buSzPct val="104000"/>
            </a:pPr>
            <a:endParaRPr lang="en-US" dirty="0" smtClean="0"/>
          </a:p>
          <a:p>
            <a:pPr marL="47625">
              <a:buClr>
                <a:srgbClr val="FF6600"/>
              </a:buClr>
              <a:buSzPct val="104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18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Clr>
                <a:srgbClr val="FF6600"/>
              </a:buClr>
              <a:buSzPct val="103000"/>
              <a:buNone/>
            </a:pPr>
            <a:r>
              <a:rPr lang="en-US" sz="2400" dirty="0" smtClean="0">
                <a:latin typeface="Lucida Sans Unicode"/>
                <a:cs typeface="Lucida Sans Unicode"/>
              </a:rPr>
              <a:t>We need to set the working directory. For this we use the function </a:t>
            </a:r>
            <a:r>
              <a:rPr lang="en-US" sz="2400" dirty="0" err="1" smtClean="0">
                <a:latin typeface="Lucida Sans Unicode"/>
                <a:cs typeface="Lucida Sans Unicode"/>
              </a:rPr>
              <a:t>setwd</a:t>
            </a:r>
            <a:r>
              <a:rPr lang="en-US" sz="2400" dirty="0" smtClean="0">
                <a:latin typeface="Lucida Sans Unicode"/>
                <a:cs typeface="Lucida Sans Unicode"/>
              </a:rPr>
              <a:t>:</a:t>
            </a:r>
          </a:p>
          <a:p>
            <a:pPr marL="0" indent="0" algn="ctr">
              <a:buClr>
                <a:srgbClr val="FF6600"/>
              </a:buClr>
              <a:buSzPct val="103000"/>
              <a:buNone/>
            </a:pPr>
            <a:r>
              <a:rPr lang="en-US" sz="2400" dirty="0" err="1" smtClean="0">
                <a:solidFill>
                  <a:srgbClr val="FF6600"/>
                </a:solidFill>
                <a:latin typeface="Lucida Sans Unicode"/>
                <a:cs typeface="Lucida Sans Unicode"/>
              </a:rPr>
              <a:t>setwd</a:t>
            </a:r>
            <a:r>
              <a:rPr lang="en-US" sz="24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(“location”)</a:t>
            </a:r>
          </a:p>
          <a:p>
            <a:pPr marL="0" indent="0" algn="ctr">
              <a:buClr>
                <a:srgbClr val="FF6600"/>
              </a:buClr>
              <a:buSzPct val="103000"/>
              <a:buNone/>
            </a:pPr>
            <a:endParaRPr lang="en-US" sz="2400" dirty="0" smtClean="0">
              <a:latin typeface="Lucida Sans Unicode"/>
              <a:cs typeface="Lucida Sans Unicode"/>
            </a:endParaRPr>
          </a:p>
          <a:p>
            <a:pPr marL="514350" indent="-514350">
              <a:buClr>
                <a:srgbClr val="FF6600"/>
              </a:buClr>
              <a:buSzPct val="103000"/>
              <a:buFont typeface="+mj-lt"/>
              <a:buAutoNum type="arabicPeriod"/>
            </a:pPr>
            <a:r>
              <a:rPr lang="en-US" sz="2400" dirty="0" smtClean="0">
                <a:latin typeface="Lucida Sans Unicode"/>
                <a:cs typeface="Lucida Sans Unicode"/>
              </a:rPr>
              <a:t>Comma Separated Values: </a:t>
            </a:r>
          </a:p>
          <a:p>
            <a:pPr marL="517525" indent="0">
              <a:buClr>
                <a:srgbClr val="FF6600"/>
              </a:buClr>
              <a:buSzPct val="103000"/>
              <a:buNone/>
            </a:pPr>
            <a:r>
              <a:rPr lang="en-US" sz="2400" dirty="0" smtClean="0">
                <a:latin typeface="Lucida Sans Unicode"/>
                <a:cs typeface="Lucida Sans Unicode"/>
              </a:rPr>
              <a:t>Use the function </a:t>
            </a:r>
            <a:r>
              <a:rPr lang="en-US" sz="2400" dirty="0" err="1" smtClean="0">
                <a:latin typeface="Lucida Sans Unicode"/>
                <a:cs typeface="Lucida Sans Unicode"/>
              </a:rPr>
              <a:t>read.table</a:t>
            </a:r>
            <a:r>
              <a:rPr lang="en-US" sz="2400" dirty="0" smtClean="0">
                <a:latin typeface="Lucida Sans Unicode"/>
                <a:cs typeface="Lucida Sans Unicode"/>
              </a:rPr>
              <a:t> </a:t>
            </a:r>
          </a:p>
          <a:p>
            <a:pPr marL="517525" indent="0">
              <a:buClr>
                <a:srgbClr val="FF6600"/>
              </a:buClr>
              <a:buSzPct val="103000"/>
              <a:buNone/>
            </a:pPr>
            <a:r>
              <a:rPr lang="en-US" sz="2400" dirty="0" err="1">
                <a:solidFill>
                  <a:srgbClr val="FF6600"/>
                </a:solidFill>
                <a:latin typeface="Lucida Sans Unicode"/>
                <a:cs typeface="Lucida Sans Unicode"/>
              </a:rPr>
              <a:t>mydatacsv</a:t>
            </a:r>
            <a:r>
              <a:rPr lang="en-US" sz="2400" dirty="0">
                <a:solidFill>
                  <a:srgbClr val="FF6600"/>
                </a:solidFill>
                <a:latin typeface="Lucida Sans Unicode"/>
                <a:cs typeface="Lucida Sans Unicode"/>
              </a:rPr>
              <a:t>&lt;- </a:t>
            </a:r>
            <a:r>
              <a:rPr lang="en-US" sz="2400" dirty="0" err="1">
                <a:solidFill>
                  <a:srgbClr val="FF6600"/>
                </a:solidFill>
                <a:latin typeface="Lucida Sans Unicode"/>
                <a:cs typeface="Lucida Sans Unicode"/>
              </a:rPr>
              <a:t>read.table</a:t>
            </a:r>
            <a:r>
              <a:rPr lang="en-US" sz="2400" dirty="0">
                <a:solidFill>
                  <a:srgbClr val="FF6600"/>
                </a:solidFill>
                <a:latin typeface="Lucida Sans Unicode"/>
                <a:cs typeface="Lucida Sans Unicode"/>
              </a:rPr>
              <a:t>('</a:t>
            </a:r>
            <a:r>
              <a:rPr lang="en-US" sz="2400" dirty="0" err="1" smtClean="0">
                <a:solidFill>
                  <a:srgbClr val="FF6600"/>
                </a:solidFill>
                <a:latin typeface="Lucida Sans Unicode"/>
                <a:cs typeface="Lucida Sans Unicode"/>
              </a:rPr>
              <a:t>prices.csv</a:t>
            </a:r>
            <a:r>
              <a:rPr lang="en-US" sz="2400" dirty="0">
                <a:solidFill>
                  <a:srgbClr val="FF6600"/>
                </a:solidFill>
                <a:latin typeface="Lucida Sans Unicode"/>
                <a:cs typeface="Lucida Sans Unicode"/>
              </a:rPr>
              <a:t>', </a:t>
            </a:r>
            <a:r>
              <a:rPr lang="en-US" sz="2400" dirty="0" err="1">
                <a:solidFill>
                  <a:srgbClr val="FF6600"/>
                </a:solidFill>
                <a:latin typeface="Lucida Sans Unicode"/>
                <a:cs typeface="Lucida Sans Unicode"/>
              </a:rPr>
              <a:t>sep</a:t>
            </a:r>
            <a:r>
              <a:rPr lang="en-US" sz="2400" dirty="0">
                <a:solidFill>
                  <a:srgbClr val="FF6600"/>
                </a:solidFill>
                <a:latin typeface="Lucida Sans Unicode"/>
                <a:cs typeface="Lucida Sans Unicode"/>
              </a:rPr>
              <a:t>=',', header=T</a:t>
            </a:r>
            <a:r>
              <a:rPr lang="en-US" sz="24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)</a:t>
            </a:r>
          </a:p>
          <a:p>
            <a:pPr marL="517525" indent="0">
              <a:buClr>
                <a:srgbClr val="FF6600"/>
              </a:buClr>
              <a:buSzPct val="103000"/>
              <a:buNone/>
            </a:pPr>
            <a:endParaRPr lang="en-US" sz="2400" dirty="0" smtClean="0">
              <a:solidFill>
                <a:srgbClr val="FF6600"/>
              </a:solidFill>
              <a:latin typeface="Lucida Sans Unicode"/>
              <a:cs typeface="Lucida Sans Unicode"/>
            </a:endParaRPr>
          </a:p>
          <a:p>
            <a:pPr marL="523875" indent="-457200">
              <a:buClr>
                <a:srgbClr val="FF6600"/>
              </a:buClr>
              <a:buSzPct val="103000"/>
              <a:buFont typeface="+mj-lt"/>
              <a:buAutoNum type="arabicPeriod" startAt="2"/>
            </a:pPr>
            <a:r>
              <a:rPr lang="en-US" sz="2400" dirty="0" smtClean="0">
                <a:latin typeface="Lucida Sans Unicode"/>
                <a:cs typeface="Lucida Sans Unicode"/>
              </a:rPr>
              <a:t>Text File: </a:t>
            </a:r>
          </a:p>
          <a:p>
            <a:pPr marL="517525" indent="0">
              <a:buClr>
                <a:srgbClr val="FF6600"/>
              </a:buClr>
              <a:buSzPct val="103000"/>
              <a:buNone/>
            </a:pPr>
            <a:r>
              <a:rPr lang="en-US" sz="2400" dirty="0" smtClean="0">
                <a:latin typeface="Lucida Sans Unicode"/>
                <a:cs typeface="Lucida Sans Unicode"/>
              </a:rPr>
              <a:t>Use the function </a:t>
            </a:r>
            <a:r>
              <a:rPr lang="en-US" sz="2400" dirty="0" err="1" smtClean="0">
                <a:latin typeface="Lucida Sans Unicode"/>
                <a:cs typeface="Lucida Sans Unicode"/>
              </a:rPr>
              <a:t>read.table</a:t>
            </a:r>
            <a:r>
              <a:rPr lang="en-US" sz="2400" dirty="0" smtClean="0">
                <a:latin typeface="Lucida Sans Unicode"/>
                <a:cs typeface="Lucida Sans Unicode"/>
              </a:rPr>
              <a:t>:</a:t>
            </a:r>
          </a:p>
          <a:p>
            <a:pPr marL="517525" indent="0">
              <a:buClr>
                <a:srgbClr val="FF6600"/>
              </a:buClr>
              <a:buSzPct val="103000"/>
              <a:buNone/>
            </a:pPr>
            <a:r>
              <a:rPr lang="en-US" sz="2400" dirty="0" err="1">
                <a:solidFill>
                  <a:srgbClr val="FF6600"/>
                </a:solidFill>
                <a:latin typeface="Lucida Sans Unicode"/>
                <a:cs typeface="Lucida Sans Unicode"/>
              </a:rPr>
              <a:t>mydatatxt</a:t>
            </a:r>
            <a:r>
              <a:rPr lang="en-US" sz="2400" dirty="0">
                <a:solidFill>
                  <a:srgbClr val="FF6600"/>
                </a:solidFill>
                <a:latin typeface="Lucida Sans Unicode"/>
                <a:cs typeface="Lucida Sans Unicode"/>
              </a:rPr>
              <a:t>&lt;- </a:t>
            </a:r>
            <a:r>
              <a:rPr lang="en-US" sz="2400" dirty="0" err="1">
                <a:solidFill>
                  <a:srgbClr val="FF6600"/>
                </a:solidFill>
                <a:latin typeface="Lucida Sans Unicode"/>
                <a:cs typeface="Lucida Sans Unicode"/>
              </a:rPr>
              <a:t>read.table</a:t>
            </a:r>
            <a:r>
              <a:rPr lang="en-US" sz="24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('</a:t>
            </a:r>
            <a:r>
              <a:rPr lang="en-US" sz="2400" dirty="0" err="1" smtClean="0">
                <a:solidFill>
                  <a:srgbClr val="FF6600"/>
                </a:solidFill>
                <a:latin typeface="Lucida Sans Unicode"/>
                <a:cs typeface="Lucida Sans Unicode"/>
              </a:rPr>
              <a:t>prices.txt</a:t>
            </a:r>
            <a:r>
              <a:rPr lang="en-US" sz="2400" dirty="0">
                <a:solidFill>
                  <a:srgbClr val="FF6600"/>
                </a:solidFill>
                <a:latin typeface="Lucida Sans Unicode"/>
                <a:cs typeface="Lucida Sans Unicode"/>
              </a:rPr>
              <a:t>', </a:t>
            </a:r>
            <a:r>
              <a:rPr lang="en-US" sz="2400" dirty="0" err="1">
                <a:solidFill>
                  <a:srgbClr val="FF6600"/>
                </a:solidFill>
                <a:latin typeface="Lucida Sans Unicode"/>
                <a:cs typeface="Lucida Sans Unicode"/>
              </a:rPr>
              <a:t>sep</a:t>
            </a:r>
            <a:r>
              <a:rPr lang="en-US" sz="2400" dirty="0">
                <a:solidFill>
                  <a:srgbClr val="FF6600"/>
                </a:solidFill>
                <a:latin typeface="Lucida Sans Unicode"/>
                <a:cs typeface="Lucida Sans Unicode"/>
              </a:rPr>
              <a:t>='\t', header=T) </a:t>
            </a:r>
            <a:endParaRPr lang="en-US" sz="2400" dirty="0" smtClean="0">
              <a:solidFill>
                <a:srgbClr val="FF6600"/>
              </a:solidFill>
              <a:latin typeface="Lucida Sans Unicode"/>
              <a:cs typeface="Lucida Sans Unicod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1292662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r>
              <a:rPr lang="en-US" sz="360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Data Import</a:t>
            </a:r>
          </a:p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96296" y="6446078"/>
            <a:ext cx="9240296" cy="411922"/>
            <a:chOff x="-76200" y="6446078"/>
            <a:chExt cx="9240296" cy="411922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-76200" y="6446078"/>
              <a:ext cx="28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LISAC: </a:t>
              </a:r>
              <a:r>
                <a:rPr lang="en-US" dirty="0" smtClean="0">
                  <a:solidFill>
                    <a:srgbClr val="FFFFFF"/>
                  </a:solidFill>
                </a:rPr>
                <a:t>R </a:t>
              </a:r>
              <a:r>
                <a:rPr lang="en-US" dirty="0" smtClean="0">
                  <a:solidFill>
                    <a:srgbClr val="FFFFFF"/>
                  </a:solidFill>
                </a:rPr>
                <a:t>Basics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8238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 smtClean="0">
                <a:latin typeface="Lucida Sans Unicode"/>
                <a:cs typeface="Lucida Sans Unicode"/>
              </a:rPr>
              <a:t>Lets review some of the matrix commands we learned previously by applying them to our new dataset. </a:t>
            </a:r>
          </a:p>
          <a:p>
            <a:pPr marL="0" indent="0" algn="just">
              <a:buClr>
                <a:srgbClr val="FF6600"/>
              </a:buClr>
              <a:buSzPct val="103000"/>
              <a:buNone/>
            </a:pPr>
            <a:endParaRPr lang="en-US" dirty="0" smtClean="0">
              <a:latin typeface="Lucida Sans Unicode"/>
              <a:cs typeface="Lucida Sans Unicode"/>
            </a:endParaRPr>
          </a:p>
          <a:p>
            <a:pPr marL="514350" indent="-514350" algn="just">
              <a:lnSpc>
                <a:spcPct val="120000"/>
              </a:lnSpc>
              <a:buClr>
                <a:srgbClr val="FF6600"/>
              </a:buClr>
              <a:buSzPct val="103000"/>
              <a:buFont typeface="+mj-lt"/>
              <a:buAutoNum type="arabicPeriod"/>
            </a:pPr>
            <a:r>
              <a:rPr lang="en-US" dirty="0" smtClean="0">
                <a:latin typeface="Lucida Sans Unicode"/>
                <a:cs typeface="Lucida Sans Unicode"/>
              </a:rPr>
              <a:t>What is the dimension of our dataset?</a:t>
            </a:r>
          </a:p>
          <a:p>
            <a:pPr marL="514350" indent="-514350" algn="just">
              <a:lnSpc>
                <a:spcPct val="120000"/>
              </a:lnSpc>
              <a:buClr>
                <a:srgbClr val="FF6600"/>
              </a:buClr>
              <a:buSzPct val="103000"/>
              <a:buFont typeface="+mj-lt"/>
              <a:buAutoNum type="arabicPeriod"/>
            </a:pPr>
            <a:r>
              <a:rPr lang="en-US" dirty="0" smtClean="0">
                <a:latin typeface="Lucida Sans Unicode"/>
                <a:cs typeface="Lucida Sans Unicode"/>
              </a:rPr>
              <a:t>Assign the value of the cell [2,3] to the new variable var1</a:t>
            </a:r>
          </a:p>
          <a:p>
            <a:pPr marL="514350" indent="-514350" algn="just">
              <a:lnSpc>
                <a:spcPct val="120000"/>
              </a:lnSpc>
              <a:buClr>
                <a:srgbClr val="FF6600"/>
              </a:buClr>
              <a:buSzPct val="103000"/>
              <a:buFont typeface="+mj-lt"/>
              <a:buAutoNum type="arabicPeriod"/>
            </a:pPr>
            <a:r>
              <a:rPr lang="en-US" dirty="0" smtClean="0">
                <a:latin typeface="Lucida Sans Unicode"/>
                <a:cs typeface="Lucida Sans Unicode"/>
              </a:rPr>
              <a:t>Assign the value of the cell [10,4] to the new variable var2</a:t>
            </a:r>
          </a:p>
          <a:p>
            <a:pPr marL="514350" indent="-514350" algn="just">
              <a:lnSpc>
                <a:spcPct val="120000"/>
              </a:lnSpc>
              <a:buClr>
                <a:srgbClr val="FF6600"/>
              </a:buClr>
              <a:buSzPct val="103000"/>
              <a:buFont typeface="+mj-lt"/>
              <a:buAutoNum type="arabicPeriod"/>
            </a:pPr>
            <a:r>
              <a:rPr lang="en-US" dirty="0" smtClean="0">
                <a:latin typeface="Lucida Sans Unicode"/>
                <a:cs typeface="Lucida Sans Unicode"/>
              </a:rPr>
              <a:t>Output the value of each column separately.</a:t>
            </a:r>
          </a:p>
          <a:p>
            <a:pPr marL="514350" indent="-514350" algn="just">
              <a:lnSpc>
                <a:spcPct val="120000"/>
              </a:lnSpc>
              <a:buClr>
                <a:srgbClr val="FF6600"/>
              </a:buClr>
              <a:buSzPct val="103000"/>
              <a:buFont typeface="+mj-lt"/>
              <a:buAutoNum type="arabicPeriod"/>
            </a:pPr>
            <a:r>
              <a:rPr lang="en-US" dirty="0" smtClean="0">
                <a:latin typeface="Lucida Sans Unicode"/>
                <a:cs typeface="Lucida Sans Unicode"/>
              </a:rPr>
              <a:t>Assign the values of SQFT to a new variable SQFT.</a:t>
            </a:r>
          </a:p>
          <a:p>
            <a:pPr marL="514350" indent="-514350" algn="just">
              <a:lnSpc>
                <a:spcPct val="120000"/>
              </a:lnSpc>
              <a:buClr>
                <a:srgbClr val="FF6600"/>
              </a:buClr>
              <a:buSzPct val="103000"/>
              <a:buFont typeface="+mj-lt"/>
              <a:buAutoNum type="arabicPeriod"/>
            </a:pPr>
            <a:r>
              <a:rPr lang="en-US" dirty="0" smtClean="0">
                <a:latin typeface="Lucida Sans Unicode"/>
                <a:cs typeface="Lucida Sans Unicode"/>
              </a:rPr>
              <a:t>Output the value of row 15. </a:t>
            </a:r>
            <a:endParaRPr lang="en-US" dirty="0">
              <a:latin typeface="Lucida Sans Unicode"/>
              <a:cs typeface="Lucida Sans Unicod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1292662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r>
              <a:rPr lang="en-US" sz="360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Practice 1.</a:t>
            </a:r>
          </a:p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96296" y="6446078"/>
            <a:ext cx="9240296" cy="411922"/>
            <a:chOff x="-76200" y="6446078"/>
            <a:chExt cx="9240296" cy="411922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-76200" y="6446078"/>
              <a:ext cx="28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LISA: </a:t>
              </a:r>
              <a:r>
                <a:rPr lang="en-US" dirty="0" smtClean="0">
                  <a:solidFill>
                    <a:srgbClr val="FFFFFF"/>
                  </a:solidFill>
                </a:rPr>
                <a:t>R </a:t>
              </a:r>
              <a:r>
                <a:rPr lang="en-US" dirty="0" smtClean="0">
                  <a:solidFill>
                    <a:srgbClr val="FFFFFF"/>
                  </a:solidFill>
                </a:rPr>
                <a:t>Basics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3763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Lucida Sans Unicode"/>
                <a:cs typeface="Lucida Sans Unicode"/>
              </a:rPr>
              <a:t>Quantitative summary of variable </a:t>
            </a:r>
            <a:r>
              <a:rPr lang="en-US" sz="2000" dirty="0" smtClean="0">
                <a:latin typeface="Lucida Sans Unicode"/>
                <a:cs typeface="Lucida Sans Unicode"/>
              </a:rPr>
              <a:t>SQFT. </a:t>
            </a:r>
            <a:r>
              <a:rPr lang="en-US" sz="2000" dirty="0">
                <a:latin typeface="Lucida Sans Unicode"/>
                <a:cs typeface="Lucida Sans Unicode"/>
              </a:rPr>
              <a:t>We will calculate the </a:t>
            </a:r>
            <a:r>
              <a:rPr lang="en-US" sz="2000" dirty="0" smtClean="0">
                <a:latin typeface="Lucida Sans Unicode"/>
                <a:cs typeface="Lucida Sans Unicode"/>
              </a:rPr>
              <a:t>minimum</a:t>
            </a:r>
            <a:r>
              <a:rPr lang="en-US" sz="2000" dirty="0">
                <a:latin typeface="Lucida Sans Unicode"/>
                <a:cs typeface="Lucida Sans Unicode"/>
              </a:rPr>
              <a:t>, maximum, mean, </a:t>
            </a:r>
            <a:r>
              <a:rPr lang="en-US" sz="2000" dirty="0" smtClean="0">
                <a:latin typeface="Lucida Sans Unicode"/>
                <a:cs typeface="Lucida Sans Unicode"/>
              </a:rPr>
              <a:t>variance, median </a:t>
            </a:r>
            <a:r>
              <a:rPr lang="en-US" sz="2000" dirty="0">
                <a:latin typeface="Lucida Sans Unicode"/>
                <a:cs typeface="Lucida Sans Unicode"/>
              </a:rPr>
              <a:t>for that variable</a:t>
            </a:r>
            <a:r>
              <a:rPr lang="en-US" sz="2000" dirty="0" smtClean="0">
                <a:latin typeface="Lucida Sans Unicode"/>
                <a:cs typeface="Lucida Sans Unicode"/>
              </a:rPr>
              <a:t>. </a:t>
            </a:r>
            <a:endParaRPr lang="en-US" sz="2000" dirty="0">
              <a:latin typeface="Lucida Sans Unicode"/>
              <a:cs typeface="Lucida Sans Unicode"/>
            </a:endParaRPr>
          </a:p>
          <a:p>
            <a:pPr marL="277813" indent="0" algn="ctr">
              <a:buNone/>
            </a:pPr>
            <a:r>
              <a:rPr lang="en-US" sz="2000" dirty="0">
                <a:solidFill>
                  <a:srgbClr val="FF6600"/>
                </a:solidFill>
                <a:latin typeface="Lucida Sans Unicode"/>
                <a:cs typeface="Lucida Sans Unicode"/>
              </a:rPr>
              <a:t>m</a:t>
            </a:r>
            <a:r>
              <a:rPr lang="en-US" sz="20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ean(SQFT)</a:t>
            </a:r>
            <a:endParaRPr lang="en-US" sz="2000" dirty="0">
              <a:solidFill>
                <a:srgbClr val="FF6600"/>
              </a:solidFill>
              <a:latin typeface="Lucida Sans Unicode"/>
              <a:cs typeface="Lucida Sans Unicode"/>
            </a:endParaRPr>
          </a:p>
          <a:p>
            <a:pPr marL="277813" indent="0" algn="ctr">
              <a:buNone/>
            </a:pPr>
            <a:r>
              <a:rPr lang="en-US" sz="2000" dirty="0" err="1">
                <a:solidFill>
                  <a:srgbClr val="FF6600"/>
                </a:solidFill>
                <a:latin typeface="Lucida Sans Unicode"/>
                <a:cs typeface="Lucida Sans Unicode"/>
              </a:rPr>
              <a:t>v</a:t>
            </a:r>
            <a:r>
              <a:rPr lang="en-US" sz="2000" dirty="0" err="1" smtClean="0">
                <a:solidFill>
                  <a:srgbClr val="FF6600"/>
                </a:solidFill>
                <a:latin typeface="Lucida Sans Unicode"/>
                <a:cs typeface="Lucida Sans Unicode"/>
              </a:rPr>
              <a:t>ar</a:t>
            </a:r>
            <a:r>
              <a:rPr lang="en-US" sz="2000" dirty="0">
                <a:solidFill>
                  <a:srgbClr val="FF6600"/>
                </a:solidFill>
                <a:latin typeface="Lucida Sans Unicode"/>
                <a:cs typeface="Lucida Sans Unicode"/>
              </a:rPr>
              <a:t>(SQFT)</a:t>
            </a:r>
          </a:p>
          <a:p>
            <a:pPr marL="277813" indent="0" algn="ctr">
              <a:buNone/>
            </a:pPr>
            <a:r>
              <a:rPr lang="en-US" sz="20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min</a:t>
            </a:r>
            <a:r>
              <a:rPr lang="en-US" sz="2000" dirty="0">
                <a:solidFill>
                  <a:srgbClr val="FF6600"/>
                </a:solidFill>
                <a:latin typeface="Lucida Sans Unicode"/>
                <a:cs typeface="Lucida Sans Unicode"/>
              </a:rPr>
              <a:t>(SQFT)</a:t>
            </a:r>
          </a:p>
          <a:p>
            <a:pPr marL="277813" indent="0" algn="ctr">
              <a:buNone/>
            </a:pPr>
            <a:r>
              <a:rPr lang="en-US" sz="20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max</a:t>
            </a:r>
            <a:r>
              <a:rPr lang="en-US" sz="2000" dirty="0">
                <a:solidFill>
                  <a:srgbClr val="FF6600"/>
                </a:solidFill>
                <a:latin typeface="Lucida Sans Unicode"/>
                <a:cs typeface="Lucida Sans Unicode"/>
              </a:rPr>
              <a:t>(SQFT)</a:t>
            </a:r>
          </a:p>
          <a:p>
            <a:pPr marL="277813" indent="0" algn="ctr">
              <a:buNone/>
            </a:pPr>
            <a:r>
              <a:rPr lang="en-US" sz="20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median</a:t>
            </a:r>
            <a:r>
              <a:rPr lang="en-US" sz="2000" dirty="0">
                <a:solidFill>
                  <a:srgbClr val="FF6600"/>
                </a:solidFill>
                <a:latin typeface="Lucida Sans Unicode"/>
                <a:cs typeface="Lucida Sans Unicode"/>
              </a:rPr>
              <a:t>(SQFT)</a:t>
            </a:r>
            <a:endParaRPr lang="en-US" sz="2000" dirty="0" smtClean="0">
              <a:solidFill>
                <a:srgbClr val="FF6600"/>
              </a:solidFill>
              <a:latin typeface="Lucida Sans Unicode"/>
              <a:cs typeface="Lucida Sans Unicode"/>
            </a:endParaRPr>
          </a:p>
          <a:p>
            <a:pPr marL="277813" indent="0" algn="ctr">
              <a:buNone/>
            </a:pPr>
            <a:endParaRPr lang="en-US" sz="2000" dirty="0">
              <a:solidFill>
                <a:srgbClr val="FF6600"/>
              </a:solidFill>
              <a:latin typeface="Lucida Sans Unicode"/>
              <a:cs typeface="Lucida Sans Unicode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Lucida Sans Unicode"/>
                <a:cs typeface="Lucida Sans Unicode"/>
              </a:rPr>
              <a:t>You can obtain the 5 number summary for the variable by using the command:</a:t>
            </a:r>
          </a:p>
          <a:p>
            <a:pPr marL="277813" indent="0" algn="ctr"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6600"/>
                </a:solidFill>
              </a:rPr>
              <a:t>summary(</a:t>
            </a:r>
            <a:r>
              <a:rPr lang="en-US" sz="2400" dirty="0">
                <a:solidFill>
                  <a:srgbClr val="FF6600"/>
                </a:solidFill>
                <a:latin typeface="Lucida Sans Unicode"/>
                <a:cs typeface="Lucida Sans Unicode"/>
              </a:rPr>
              <a:t>SQFT</a:t>
            </a:r>
            <a:r>
              <a:rPr lang="en-US" sz="2400" dirty="0" smtClean="0">
                <a:solidFill>
                  <a:srgbClr val="FF6600"/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1292662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r>
              <a:rPr lang="en-US" sz="360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Exploratory Data Analysis: Summaries</a:t>
            </a:r>
          </a:p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96296" y="6446078"/>
            <a:ext cx="9240296" cy="411922"/>
            <a:chOff x="-76200" y="6446078"/>
            <a:chExt cx="9240296" cy="411922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-76200" y="6446078"/>
              <a:ext cx="28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LISAC: </a:t>
              </a:r>
              <a:r>
                <a:rPr lang="en-US" dirty="0" smtClean="0">
                  <a:solidFill>
                    <a:srgbClr val="FFFFFF"/>
                  </a:solidFill>
                </a:rPr>
                <a:t>R </a:t>
              </a:r>
              <a:r>
                <a:rPr lang="en-US" dirty="0" smtClean="0">
                  <a:solidFill>
                    <a:srgbClr val="FFFFFF"/>
                  </a:solidFill>
                </a:rPr>
                <a:t>Basics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062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10000"/>
              </a:lnSpc>
              <a:buClr>
                <a:srgbClr val="FF6600"/>
              </a:buClr>
              <a:buFont typeface="+mj-lt"/>
              <a:buAutoNum type="arabicPeriod"/>
            </a:pPr>
            <a:r>
              <a:rPr lang="en-US" sz="2400" dirty="0" smtClean="0">
                <a:latin typeface="Lucida Sans Unicode"/>
                <a:cs typeface="Lucida Sans Unicode"/>
              </a:rPr>
              <a:t>Histogram of SQFT</a:t>
            </a:r>
          </a:p>
          <a:p>
            <a:pPr marL="517525" indent="0">
              <a:lnSpc>
                <a:spcPct val="110000"/>
              </a:lnSpc>
              <a:buClr>
                <a:srgbClr val="FF6600"/>
              </a:buClr>
              <a:buNone/>
            </a:pPr>
            <a:r>
              <a:rPr lang="en-US" sz="2400" dirty="0" err="1">
                <a:solidFill>
                  <a:srgbClr val="FF6600"/>
                </a:solidFill>
                <a:latin typeface="Lucida Sans Unicode"/>
                <a:cs typeface="Lucida Sans Unicode"/>
              </a:rPr>
              <a:t>h</a:t>
            </a:r>
            <a:r>
              <a:rPr lang="en-US" sz="2400" dirty="0" err="1" smtClean="0">
                <a:solidFill>
                  <a:srgbClr val="FF6600"/>
                </a:solidFill>
                <a:latin typeface="Lucida Sans Unicode"/>
                <a:cs typeface="Lucida Sans Unicode"/>
              </a:rPr>
              <a:t>ist</a:t>
            </a:r>
            <a:r>
              <a:rPr lang="en-US" sz="24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(SQFT, </a:t>
            </a:r>
            <a:r>
              <a:rPr lang="en-US" sz="2400" dirty="0">
                <a:solidFill>
                  <a:srgbClr val="FF6600"/>
                </a:solidFill>
                <a:latin typeface="Lucida Sans Unicode"/>
                <a:cs typeface="Lucida Sans Unicode"/>
              </a:rPr>
              <a:t>main</a:t>
            </a:r>
            <a:r>
              <a:rPr lang="en-US" sz="24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="</a:t>
            </a:r>
            <a:r>
              <a:rPr lang="en-US" sz="2400" dirty="0">
                <a:solidFill>
                  <a:srgbClr val="FF6600"/>
                </a:solidFill>
                <a:latin typeface="Lucida Sans Unicode"/>
                <a:cs typeface="Lucida Sans Unicode"/>
              </a:rPr>
              <a:t>Histogram of square feet of living </a:t>
            </a:r>
            <a:r>
              <a:rPr lang="en-US" sz="24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space"</a:t>
            </a:r>
            <a:r>
              <a:rPr lang="en-US" sz="2400" dirty="0">
                <a:solidFill>
                  <a:srgbClr val="FF6600"/>
                </a:solidFill>
                <a:latin typeface="Lucida Sans Unicode"/>
                <a:cs typeface="Lucida Sans Unicode"/>
              </a:rPr>
              <a:t>, col="</a:t>
            </a:r>
            <a:r>
              <a:rPr lang="en-US" sz="2400" dirty="0" err="1">
                <a:solidFill>
                  <a:srgbClr val="FF6600"/>
                </a:solidFill>
                <a:latin typeface="Lucida Sans Unicode"/>
                <a:cs typeface="Lucida Sans Unicode"/>
              </a:rPr>
              <a:t>dodgerblue</a:t>
            </a:r>
            <a:r>
              <a:rPr lang="en-US" sz="2400" dirty="0">
                <a:solidFill>
                  <a:srgbClr val="FF6600"/>
                </a:solidFill>
                <a:latin typeface="Lucida Sans Unicode"/>
                <a:cs typeface="Lucida Sans Unicode"/>
              </a:rPr>
              <a:t>", breaks=10</a:t>
            </a:r>
            <a:r>
              <a:rPr lang="en-US" sz="24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)</a:t>
            </a:r>
          </a:p>
          <a:p>
            <a:pPr marL="514350" indent="-514350">
              <a:lnSpc>
                <a:spcPct val="110000"/>
              </a:lnSpc>
              <a:buClr>
                <a:srgbClr val="FF6600"/>
              </a:buClr>
              <a:buFont typeface="+mj-lt"/>
              <a:buAutoNum type="arabicPeriod" startAt="2"/>
            </a:pPr>
            <a:r>
              <a:rPr lang="en-US" sz="2400" dirty="0" smtClean="0">
                <a:latin typeface="Lucida Sans Unicode"/>
                <a:cs typeface="Lucida Sans Unicode"/>
              </a:rPr>
              <a:t>Boxplot of SQFT</a:t>
            </a:r>
          </a:p>
          <a:p>
            <a:pPr marL="450850" indent="0">
              <a:lnSpc>
                <a:spcPct val="110000"/>
              </a:lnSpc>
              <a:buClr>
                <a:srgbClr val="FF6600"/>
              </a:buClr>
              <a:buNone/>
            </a:pPr>
            <a:r>
              <a:rPr lang="en-US" sz="24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Boxplot(SQFT, </a:t>
            </a:r>
            <a:r>
              <a:rPr lang="en-US" sz="2400" dirty="0">
                <a:solidFill>
                  <a:srgbClr val="FF6600"/>
                </a:solidFill>
                <a:latin typeface="Lucida Sans Unicode"/>
                <a:cs typeface="Lucida Sans Unicode"/>
              </a:rPr>
              <a:t>main="Boxplot of square feet of living space", col="khaki1", </a:t>
            </a:r>
            <a:r>
              <a:rPr lang="en-US" sz="2400" dirty="0" err="1">
                <a:solidFill>
                  <a:srgbClr val="FF6600"/>
                </a:solidFill>
                <a:latin typeface="Lucida Sans Unicode"/>
                <a:cs typeface="Lucida Sans Unicode"/>
              </a:rPr>
              <a:t>ylab</a:t>
            </a:r>
            <a:r>
              <a:rPr lang="en-US" sz="24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=”SQFT”)</a:t>
            </a:r>
          </a:p>
          <a:p>
            <a:pPr marL="457200" indent="-457200" defTabSz="508000">
              <a:lnSpc>
                <a:spcPct val="110000"/>
              </a:lnSpc>
              <a:buClr>
                <a:srgbClr val="FF6600"/>
              </a:buClr>
              <a:buFont typeface="+mj-lt"/>
              <a:buAutoNum type="arabicPeriod" startAt="3"/>
            </a:pPr>
            <a:r>
              <a:rPr lang="en-US" sz="2400" dirty="0" smtClean="0">
                <a:latin typeface="Lucida Sans Unicode"/>
                <a:cs typeface="Lucida Sans Unicode"/>
              </a:rPr>
              <a:t>Boxplot of SQFT by NE .</a:t>
            </a:r>
          </a:p>
          <a:p>
            <a:pPr marL="450850" indent="0" defTabSz="508000">
              <a:lnSpc>
                <a:spcPct val="110000"/>
              </a:lnSpc>
              <a:buClr>
                <a:srgbClr val="FF6600"/>
              </a:buClr>
              <a:buNone/>
            </a:pPr>
            <a:r>
              <a:rPr lang="en-US" sz="2400" dirty="0">
                <a:solidFill>
                  <a:srgbClr val="FF6600"/>
                </a:solidFill>
                <a:latin typeface="Lucida Sans Unicode"/>
                <a:cs typeface="Lucida Sans Unicode"/>
              </a:rPr>
              <a:t>boxplot(</a:t>
            </a:r>
            <a:r>
              <a:rPr lang="en-US" sz="2400" dirty="0" err="1">
                <a:solidFill>
                  <a:srgbClr val="FF6600"/>
                </a:solidFill>
                <a:latin typeface="Lucida Sans Unicode"/>
                <a:cs typeface="Lucida Sans Unicode"/>
              </a:rPr>
              <a:t>PW~mydatacsv</a:t>
            </a:r>
            <a:r>
              <a:rPr lang="en-US" sz="2400" dirty="0">
                <a:solidFill>
                  <a:srgbClr val="FF6600"/>
                </a:solidFill>
                <a:latin typeface="Lucida Sans Unicode"/>
                <a:cs typeface="Lucida Sans Unicode"/>
              </a:rPr>
              <a:t>[</a:t>
            </a:r>
            <a:r>
              <a:rPr lang="en-US" sz="24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,4])</a:t>
            </a:r>
          </a:p>
          <a:p>
            <a:pPr marL="514350" indent="-514350">
              <a:lnSpc>
                <a:spcPct val="110000"/>
              </a:lnSpc>
              <a:buClr>
                <a:srgbClr val="FF6600"/>
              </a:buClr>
              <a:buFont typeface="+mj-lt"/>
              <a:buAutoNum type="arabicPeriod" startAt="4"/>
            </a:pPr>
            <a:r>
              <a:rPr lang="en-US" sz="2400" dirty="0" smtClean="0">
                <a:latin typeface="Lucida Sans Unicode"/>
                <a:cs typeface="Lucida Sans Unicode"/>
              </a:rPr>
              <a:t>Normal Quantile-Quantile Plot</a:t>
            </a:r>
          </a:p>
          <a:p>
            <a:pPr marL="450850" indent="0">
              <a:lnSpc>
                <a:spcPct val="110000"/>
              </a:lnSpc>
              <a:buNone/>
            </a:pPr>
            <a:r>
              <a:rPr lang="en-US" sz="2400" dirty="0" err="1">
                <a:solidFill>
                  <a:srgbClr val="FF6600"/>
                </a:solidFill>
                <a:latin typeface="Lucida Sans Unicode"/>
                <a:cs typeface="Lucida Sans Unicode"/>
              </a:rPr>
              <a:t>q</a:t>
            </a:r>
            <a:r>
              <a:rPr lang="en-US" sz="2400" dirty="0" err="1" smtClean="0">
                <a:solidFill>
                  <a:srgbClr val="FF6600"/>
                </a:solidFill>
                <a:latin typeface="Lucida Sans Unicode"/>
                <a:cs typeface="Lucida Sans Unicode"/>
              </a:rPr>
              <a:t>qnorm</a:t>
            </a:r>
            <a:r>
              <a:rPr lang="en-US" sz="24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(SQFT, </a:t>
            </a:r>
            <a:r>
              <a:rPr lang="en-US" sz="2400" dirty="0">
                <a:solidFill>
                  <a:srgbClr val="FF6600"/>
                </a:solidFill>
                <a:latin typeface="Lucida Sans Unicode"/>
                <a:cs typeface="Lucida Sans Unicode"/>
              </a:rPr>
              <a:t>main="Normal QQ </a:t>
            </a:r>
            <a:r>
              <a:rPr lang="en-US" sz="2400">
                <a:solidFill>
                  <a:srgbClr val="FF6600"/>
                </a:solidFill>
                <a:latin typeface="Lucida Sans Unicode"/>
                <a:cs typeface="Lucida Sans Unicode"/>
              </a:rPr>
              <a:t>Plot </a:t>
            </a:r>
            <a:r>
              <a:rPr lang="en-US" sz="2400" smtClean="0">
                <a:solidFill>
                  <a:srgbClr val="FF6600"/>
                </a:solidFill>
                <a:latin typeface="Lucida Sans Unicode"/>
                <a:cs typeface="Lucida Sans Unicode"/>
              </a:rPr>
              <a:t>SQFT"</a:t>
            </a:r>
            <a:r>
              <a:rPr lang="en-US" sz="2400" dirty="0">
                <a:solidFill>
                  <a:srgbClr val="FF6600"/>
                </a:solidFill>
                <a:latin typeface="Lucida Sans Unicode"/>
                <a:cs typeface="Lucida Sans Unicode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Lucida Sans Unicode"/>
              <a:cs typeface="Lucida Sans Unicode"/>
            </a:endParaRPr>
          </a:p>
          <a:p>
            <a:pPr marL="0" indent="0">
              <a:buNone/>
            </a:pPr>
            <a:endParaRPr lang="en-US" dirty="0" smtClean="0">
              <a:latin typeface="Lucida Sans Unicode"/>
              <a:cs typeface="Lucida Sans Unicode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dirty="0">
              <a:latin typeface="Lucida Sans Unicode"/>
              <a:cs typeface="Lucida Sans Unicod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1292662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r>
              <a:rPr lang="en-US" sz="360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Exploratory Data Analysis: Graphs</a:t>
            </a:r>
          </a:p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96296" y="6446078"/>
            <a:ext cx="9240296" cy="411922"/>
            <a:chOff x="-76200" y="6446078"/>
            <a:chExt cx="9240296" cy="411922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-76200" y="6446078"/>
              <a:ext cx="28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LISAC: R </a:t>
              </a:r>
              <a:r>
                <a:rPr lang="en-US" dirty="0" smtClean="0">
                  <a:solidFill>
                    <a:srgbClr val="FFFFFF"/>
                  </a:solidFill>
                </a:rPr>
                <a:t>Basics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3799" y="5999444"/>
            <a:ext cx="8772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http://</a:t>
            </a:r>
            <a:r>
              <a:rPr lang="en-US" sz="1400" dirty="0" err="1"/>
              <a:t>www.stat.columbia.edu</a:t>
            </a:r>
            <a:r>
              <a:rPr lang="en-US" sz="1400" dirty="0"/>
              <a:t>/~</a:t>
            </a:r>
            <a:r>
              <a:rPr lang="en-US" sz="1400" dirty="0" err="1"/>
              <a:t>tzheng</a:t>
            </a:r>
            <a:r>
              <a:rPr lang="en-US" sz="1400" dirty="0"/>
              <a:t>/files/</a:t>
            </a:r>
            <a:r>
              <a:rPr lang="en-US" sz="1400" dirty="0" err="1"/>
              <a:t>Rcolor.pdf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7813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Lucida Sans Unicode"/>
                <a:cs typeface="Lucida Sans Unicode"/>
              </a:rPr>
              <a:t>This statement allows for code to be executed </a:t>
            </a:r>
            <a:r>
              <a:rPr lang="en-US" sz="2800" dirty="0" smtClean="0">
                <a:latin typeface="Lucida Sans Unicode"/>
                <a:cs typeface="Lucida Sans Unicode"/>
              </a:rPr>
              <a:t>repeatedly.</a:t>
            </a:r>
          </a:p>
          <a:p>
            <a:pPr marL="0" indent="0" algn="just">
              <a:buNone/>
            </a:pPr>
            <a:endParaRPr lang="en-US" sz="2800" dirty="0">
              <a:latin typeface="Lucida Sans Unicode"/>
              <a:cs typeface="Lucida Sans Unicode"/>
            </a:endParaRPr>
          </a:p>
          <a:p>
            <a:pPr marL="2222500" indent="0" algn="just">
              <a:buNone/>
            </a:pPr>
            <a:r>
              <a:rPr lang="en-US" sz="2800" dirty="0">
                <a:solidFill>
                  <a:srgbClr val="FF6600"/>
                </a:solidFill>
                <a:latin typeface="Lucida Sans Unicode"/>
                <a:cs typeface="Lucida Sans Unicode"/>
              </a:rPr>
              <a:t>f</a:t>
            </a:r>
            <a:r>
              <a:rPr lang="en-US" sz="28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or(</a:t>
            </a:r>
            <a:r>
              <a:rPr lang="en-US" sz="2800" dirty="0" err="1" smtClean="0">
                <a:solidFill>
                  <a:srgbClr val="FF6600"/>
                </a:solidFill>
                <a:latin typeface="Lucida Sans Unicode"/>
                <a:cs typeface="Lucida Sans Unicode"/>
              </a:rPr>
              <a:t>i</a:t>
            </a:r>
            <a:r>
              <a:rPr lang="en-US" sz="28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 in 1:n){</a:t>
            </a:r>
          </a:p>
          <a:p>
            <a:pPr marL="2222500" indent="0" algn="just">
              <a:buNone/>
            </a:pPr>
            <a:r>
              <a:rPr lang="en-US" sz="2800" dirty="0">
                <a:solidFill>
                  <a:srgbClr val="FF6600"/>
                </a:solidFill>
                <a:latin typeface="Lucida Sans Unicode"/>
                <a:cs typeface="Lucida Sans Unicode"/>
              </a:rPr>
              <a:t>	</a:t>
            </a:r>
            <a:r>
              <a:rPr lang="en-US" sz="28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	statement</a:t>
            </a:r>
          </a:p>
          <a:p>
            <a:pPr marL="2222500" indent="0" algn="just">
              <a:buNone/>
            </a:pPr>
            <a:r>
              <a:rPr lang="en-US" sz="2800" dirty="0">
                <a:solidFill>
                  <a:srgbClr val="FF6600"/>
                </a:solidFill>
                <a:latin typeface="Lucida Sans Unicode"/>
                <a:cs typeface="Lucida Sans Unicode"/>
              </a:rPr>
              <a:t>}</a:t>
            </a:r>
            <a:r>
              <a:rPr lang="en-US" sz="28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 </a:t>
            </a:r>
            <a:endParaRPr lang="en-US" sz="2800" dirty="0">
              <a:solidFill>
                <a:srgbClr val="FF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1292662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r>
              <a:rPr lang="en-US" sz="360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For Loops</a:t>
            </a:r>
          </a:p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96296" y="6446078"/>
            <a:ext cx="9240296" cy="411922"/>
            <a:chOff x="-76200" y="6446078"/>
            <a:chExt cx="9240296" cy="411922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-76200" y="6446078"/>
              <a:ext cx="28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LISAC: R </a:t>
              </a:r>
              <a:r>
                <a:rPr lang="en-US" dirty="0" smtClean="0">
                  <a:solidFill>
                    <a:srgbClr val="FFFFFF"/>
                  </a:solidFill>
                </a:rPr>
                <a:t>Basics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4019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12803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Clr>
                <a:srgbClr val="FF6600"/>
              </a:buClr>
              <a:buSzPct val="103000"/>
              <a:buFont typeface="+mj-lt"/>
              <a:buAutoNum type="arabicPeriod"/>
            </a:pPr>
            <a:r>
              <a:rPr lang="en-US" dirty="0" smtClean="0">
                <a:latin typeface="Lucida Sans Unicode"/>
                <a:cs typeface="Lucida Sans Unicode"/>
              </a:rPr>
              <a:t>What is R?</a:t>
            </a:r>
          </a:p>
          <a:p>
            <a:pPr marL="514350" indent="-514350">
              <a:lnSpc>
                <a:spcPct val="120000"/>
              </a:lnSpc>
              <a:buClr>
                <a:srgbClr val="FF6600"/>
              </a:buClr>
              <a:buSzPct val="103000"/>
              <a:buFont typeface="+mj-lt"/>
              <a:buAutoNum type="arabicPeriod"/>
            </a:pPr>
            <a:r>
              <a:rPr lang="en-US" dirty="0" smtClean="0">
                <a:latin typeface="Lucida Sans Unicode"/>
                <a:cs typeface="Lucida Sans Unicode"/>
              </a:rPr>
              <a:t>Why use R?</a:t>
            </a:r>
          </a:p>
          <a:p>
            <a:pPr marL="514350" indent="-514350">
              <a:lnSpc>
                <a:spcPct val="120000"/>
              </a:lnSpc>
              <a:buClr>
                <a:srgbClr val="FF6600"/>
              </a:buClr>
              <a:buSzPct val="103000"/>
              <a:buFont typeface="+mj-lt"/>
              <a:buAutoNum type="arabicPeriod"/>
            </a:pPr>
            <a:r>
              <a:rPr lang="en-US" dirty="0" smtClean="0">
                <a:latin typeface="Lucida Sans Unicode"/>
                <a:cs typeface="Lucida Sans Unicode"/>
              </a:rPr>
              <a:t>Installing R into your computer</a:t>
            </a:r>
          </a:p>
          <a:p>
            <a:pPr marL="514350" indent="-514350">
              <a:lnSpc>
                <a:spcPct val="120000"/>
              </a:lnSpc>
              <a:buClr>
                <a:srgbClr val="FF6600"/>
              </a:buClr>
              <a:buSzPct val="103000"/>
              <a:buFont typeface="+mj-lt"/>
              <a:buAutoNum type="arabicPeriod"/>
            </a:pPr>
            <a:r>
              <a:rPr lang="en-US" dirty="0" smtClean="0">
                <a:latin typeface="Lucida Sans Unicode"/>
                <a:cs typeface="Lucida Sans Unicode"/>
              </a:rPr>
              <a:t>Introduction to R studio</a:t>
            </a:r>
          </a:p>
          <a:p>
            <a:pPr marL="514350" indent="-514350">
              <a:lnSpc>
                <a:spcPct val="120000"/>
              </a:lnSpc>
              <a:buClr>
                <a:srgbClr val="FF6600"/>
              </a:buClr>
              <a:buSzPct val="103000"/>
              <a:buFont typeface="+mj-lt"/>
              <a:buAutoNum type="arabicPeriod"/>
            </a:pPr>
            <a:r>
              <a:rPr lang="en-US" dirty="0" smtClean="0">
                <a:latin typeface="Lucida Sans Unicode"/>
                <a:cs typeface="Lucida Sans Unicode"/>
              </a:rPr>
              <a:t>Data Structures, Manipulation and Sampling</a:t>
            </a:r>
          </a:p>
          <a:p>
            <a:pPr marL="514350" indent="-514350">
              <a:lnSpc>
                <a:spcPct val="120000"/>
              </a:lnSpc>
              <a:buClr>
                <a:srgbClr val="FF6600"/>
              </a:buClr>
              <a:buSzPct val="103000"/>
              <a:buFont typeface="+mj-lt"/>
              <a:buAutoNum type="arabicPeriod"/>
            </a:pPr>
            <a:r>
              <a:rPr lang="en-US" dirty="0" smtClean="0">
                <a:latin typeface="Lucida Sans Unicode"/>
                <a:cs typeface="Lucida Sans Unicode"/>
              </a:rPr>
              <a:t>Data Import</a:t>
            </a:r>
          </a:p>
          <a:p>
            <a:pPr marL="514350" indent="-514350">
              <a:lnSpc>
                <a:spcPct val="120000"/>
              </a:lnSpc>
              <a:buClr>
                <a:srgbClr val="FF6600"/>
              </a:buClr>
              <a:buSzPct val="103000"/>
              <a:buFont typeface="+mj-lt"/>
              <a:buAutoNum type="arabicPeriod"/>
            </a:pPr>
            <a:r>
              <a:rPr lang="en-US" dirty="0" smtClean="0">
                <a:latin typeface="Lucida Sans Unicode"/>
                <a:cs typeface="Lucida Sans Unicode"/>
              </a:rPr>
              <a:t>Exploratory Data Analysis</a:t>
            </a:r>
          </a:p>
          <a:p>
            <a:pPr marL="514350" indent="-514350">
              <a:lnSpc>
                <a:spcPct val="120000"/>
              </a:lnSpc>
              <a:buClr>
                <a:srgbClr val="FF6600"/>
              </a:buClr>
              <a:buSzPct val="103000"/>
              <a:buFont typeface="+mj-lt"/>
              <a:buAutoNum type="arabicPeriod"/>
            </a:pPr>
            <a:r>
              <a:rPr lang="en-US" dirty="0" smtClean="0">
                <a:latin typeface="Lucida Sans Unicode"/>
                <a:cs typeface="Lucida Sans Unicode"/>
              </a:rPr>
              <a:t>Loops</a:t>
            </a:r>
          </a:p>
          <a:p>
            <a:pPr marL="514350" indent="-514350">
              <a:lnSpc>
                <a:spcPct val="120000"/>
              </a:lnSpc>
              <a:buClr>
                <a:srgbClr val="FF6600"/>
              </a:buClr>
              <a:buSzPct val="103000"/>
              <a:buFont typeface="+mj-lt"/>
              <a:buAutoNum type="arabicPeriod"/>
            </a:pPr>
            <a:r>
              <a:rPr lang="en-US" dirty="0" smtClean="0">
                <a:latin typeface="Lucida Sans Unicode"/>
                <a:cs typeface="Lucida Sans Unicode"/>
              </a:rPr>
              <a:t>If/Else Statements</a:t>
            </a:r>
          </a:p>
          <a:p>
            <a:pPr marL="514350" indent="-514350">
              <a:lnSpc>
                <a:spcPct val="120000"/>
              </a:lnSpc>
              <a:buClr>
                <a:srgbClr val="FF6600"/>
              </a:buClr>
              <a:buSzPct val="103000"/>
              <a:buFont typeface="+mj-lt"/>
              <a:buAutoNum type="arabicPeriod"/>
            </a:pPr>
            <a:r>
              <a:rPr lang="en-US" dirty="0" smtClean="0">
                <a:latin typeface="Lucida Sans Unicode"/>
                <a:cs typeface="Lucida Sans Unicode"/>
              </a:rPr>
              <a:t>Data Export</a:t>
            </a:r>
            <a:endParaRPr lang="en-US" dirty="0">
              <a:latin typeface="Lucida Sans Unicode"/>
              <a:cs typeface="Lucida Sans Unicod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1292662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r>
              <a:rPr lang="en-US" sz="360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Outline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-96296" y="6441273"/>
            <a:ext cx="9240296" cy="411922"/>
            <a:chOff x="-76200" y="6446078"/>
            <a:chExt cx="9240296" cy="411922"/>
          </a:xfrm>
        </p:grpSpPr>
        <p:grpSp>
          <p:nvGrpSpPr>
            <p:cNvPr id="8" name="Group 7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-76200" y="6446078"/>
              <a:ext cx="28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LISA: R Programming Basics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Summer 2014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152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dirty="0">
                <a:latin typeface="Lucida Sans Unicode"/>
                <a:cs typeface="Lucida Sans Unicode"/>
              </a:rPr>
              <a:t>This statement allows for code to be executed </a:t>
            </a:r>
            <a:r>
              <a:rPr lang="en-US" sz="2800" dirty="0" smtClean="0">
                <a:latin typeface="Lucida Sans Unicode"/>
                <a:cs typeface="Lucida Sans Unicode"/>
              </a:rPr>
              <a:t>repeatedly while a condition holds true. </a:t>
            </a:r>
          </a:p>
          <a:p>
            <a:pPr marL="0" indent="0" algn="just">
              <a:buNone/>
            </a:pPr>
            <a:endParaRPr lang="en-US" sz="2800" dirty="0" smtClean="0">
              <a:solidFill>
                <a:srgbClr val="FF6600"/>
              </a:solidFill>
              <a:latin typeface="Lucida Sans Unicode"/>
              <a:cs typeface="Lucida Sans Unicode"/>
            </a:endParaRPr>
          </a:p>
          <a:p>
            <a:pPr marL="2406650" indent="0" algn="just">
              <a:buNone/>
            </a:pPr>
            <a:r>
              <a:rPr lang="en-US" sz="28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while(condition){</a:t>
            </a:r>
          </a:p>
          <a:p>
            <a:pPr marL="2406650" indent="0" algn="just">
              <a:buNone/>
            </a:pPr>
            <a:r>
              <a:rPr lang="en-US" sz="28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	statement</a:t>
            </a:r>
          </a:p>
          <a:p>
            <a:pPr marL="2406650" indent="0" algn="just">
              <a:buNone/>
            </a:pPr>
            <a:r>
              <a:rPr lang="en-US" sz="2800" dirty="0">
                <a:solidFill>
                  <a:srgbClr val="FF6600"/>
                </a:solidFill>
                <a:latin typeface="Lucida Sans Unicode"/>
                <a:cs typeface="Lucida Sans Unicode"/>
              </a:rPr>
              <a:t>}</a:t>
            </a:r>
            <a:endParaRPr lang="en-US" sz="2800" dirty="0" smtClean="0">
              <a:solidFill>
                <a:srgbClr val="FF6600"/>
              </a:solidFill>
              <a:latin typeface="Lucida Sans Unicode"/>
              <a:cs typeface="Lucida Sans Unicode"/>
            </a:endParaRPr>
          </a:p>
          <a:p>
            <a:pPr algn="just"/>
            <a:endParaRPr lang="en-US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1292662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r>
              <a:rPr lang="en-US" sz="360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While Loops</a:t>
            </a:r>
          </a:p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96296" y="6446078"/>
            <a:ext cx="9240296" cy="411922"/>
            <a:chOff x="-76200" y="6446078"/>
            <a:chExt cx="9240296" cy="411922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-76200" y="6446078"/>
              <a:ext cx="28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LISAC: R </a:t>
              </a:r>
              <a:r>
                <a:rPr lang="en-US" dirty="0" smtClean="0">
                  <a:solidFill>
                    <a:srgbClr val="FFFFFF"/>
                  </a:solidFill>
                </a:rPr>
                <a:t>Basics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366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b="1" dirty="0">
                <a:solidFill>
                  <a:srgbClr val="FF6600"/>
                </a:solidFill>
                <a:latin typeface="Lucida Sans Unicode"/>
                <a:cs typeface="Lucida Sans Unicode"/>
              </a:rPr>
              <a:t>if statement</a:t>
            </a:r>
            <a:r>
              <a:rPr lang="en-US" sz="2800" dirty="0">
                <a:solidFill>
                  <a:srgbClr val="FF6600"/>
                </a:solidFill>
                <a:latin typeface="Lucida Sans Unicode"/>
                <a:cs typeface="Lucida Sans Unicode"/>
              </a:rPr>
              <a:t> </a:t>
            </a:r>
            <a:r>
              <a:rPr lang="en-US" sz="2800" dirty="0">
                <a:latin typeface="Lucida Sans Unicode"/>
                <a:cs typeface="Lucida Sans Unicode"/>
              </a:rPr>
              <a:t>- use this statement to execute some code only if a specified condition is </a:t>
            </a:r>
            <a:r>
              <a:rPr lang="en-US" sz="2800" dirty="0" smtClean="0">
                <a:latin typeface="Lucida Sans Unicode"/>
                <a:cs typeface="Lucida Sans Unicode"/>
              </a:rPr>
              <a:t>true:</a:t>
            </a:r>
          </a:p>
          <a:p>
            <a:pPr marL="2406650" indent="0" algn="just" defTabSz="1028700">
              <a:lnSpc>
                <a:spcPct val="110000"/>
              </a:lnSpc>
              <a:buNone/>
            </a:pPr>
            <a:r>
              <a:rPr lang="en-US" sz="2800" dirty="0">
                <a:solidFill>
                  <a:srgbClr val="FF6600"/>
                </a:solidFill>
                <a:latin typeface="Lucida Sans Unicode"/>
                <a:cs typeface="Lucida Sans Unicode"/>
              </a:rPr>
              <a:t>if (condition</a:t>
            </a:r>
            <a:r>
              <a:rPr lang="en-US" sz="28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) {</a:t>
            </a:r>
            <a:r>
              <a:rPr lang="en-US" sz="2800" dirty="0">
                <a:solidFill>
                  <a:srgbClr val="FF6600"/>
                </a:solidFill>
                <a:latin typeface="Lucida Sans Unicode"/>
                <a:cs typeface="Lucida Sans Unicode"/>
              </a:rPr>
              <a:t/>
            </a:r>
            <a:br>
              <a:rPr lang="en-US" sz="2800" dirty="0">
                <a:solidFill>
                  <a:srgbClr val="FF6600"/>
                </a:solidFill>
                <a:latin typeface="Lucida Sans Unicode"/>
                <a:cs typeface="Lucida Sans Unicode"/>
              </a:rPr>
            </a:br>
            <a:r>
              <a:rPr lang="en-US" sz="2800" i="1" dirty="0">
                <a:solidFill>
                  <a:srgbClr val="FF6600"/>
                </a:solidFill>
                <a:latin typeface="Lucida Sans Unicode"/>
                <a:cs typeface="Lucida Sans Unicode"/>
              </a:rPr>
              <a:t> </a:t>
            </a:r>
            <a:r>
              <a:rPr lang="en-US" sz="2800" dirty="0">
                <a:solidFill>
                  <a:srgbClr val="FF6600"/>
                </a:solidFill>
                <a:latin typeface="Lucida Sans Unicode"/>
                <a:cs typeface="Lucida Sans Unicode"/>
              </a:rPr>
              <a:t> </a:t>
            </a:r>
            <a:r>
              <a:rPr lang="en-US" sz="28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   statement</a:t>
            </a:r>
            <a:r>
              <a:rPr lang="en-US" sz="2800" dirty="0">
                <a:solidFill>
                  <a:srgbClr val="FF6600"/>
                </a:solidFill>
                <a:latin typeface="Lucida Sans Unicode"/>
                <a:cs typeface="Lucida Sans Unicode"/>
              </a:rPr>
              <a:t/>
            </a:r>
            <a:br>
              <a:rPr lang="en-US" sz="2800" dirty="0">
                <a:solidFill>
                  <a:srgbClr val="FF6600"/>
                </a:solidFill>
                <a:latin typeface="Lucida Sans Unicode"/>
                <a:cs typeface="Lucida Sans Unicode"/>
              </a:rPr>
            </a:br>
            <a:r>
              <a:rPr lang="en-US" sz="28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}</a:t>
            </a:r>
          </a:p>
          <a:p>
            <a:endParaRPr lang="en-US" dirty="0">
              <a:latin typeface="Lucida Sans Unicode"/>
              <a:cs typeface="Lucida Sans Unicod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1292662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r>
              <a:rPr lang="en-US" sz="360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If/Else Statement</a:t>
            </a:r>
          </a:p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96296" y="6446078"/>
            <a:ext cx="9240296" cy="411922"/>
            <a:chOff x="-76200" y="6446078"/>
            <a:chExt cx="9240296" cy="411922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-76200" y="6446078"/>
              <a:ext cx="28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LISAC: R </a:t>
              </a:r>
              <a:r>
                <a:rPr lang="en-US" dirty="0" smtClean="0">
                  <a:solidFill>
                    <a:srgbClr val="FFFFFF"/>
                  </a:solidFill>
                </a:rPr>
                <a:t>Basics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586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6600"/>
                </a:solidFill>
                <a:latin typeface="Lucida Sans Unicode"/>
                <a:cs typeface="Lucida Sans Unicode"/>
              </a:rPr>
              <a:t>if...else statement</a:t>
            </a:r>
            <a:r>
              <a:rPr lang="en-US" sz="2400" dirty="0">
                <a:solidFill>
                  <a:srgbClr val="FF6600"/>
                </a:solidFill>
                <a:latin typeface="Lucida Sans Unicode"/>
                <a:cs typeface="Lucida Sans Unicode"/>
              </a:rPr>
              <a:t> </a:t>
            </a:r>
            <a:r>
              <a:rPr lang="en-US" sz="2400" dirty="0">
                <a:latin typeface="Lucida Sans Unicode"/>
                <a:cs typeface="Lucida Sans Unicode"/>
              </a:rPr>
              <a:t>- use this statement to execute some code if the condition is true and another code if the condition is </a:t>
            </a:r>
            <a:r>
              <a:rPr lang="en-US" sz="2400" dirty="0" smtClean="0">
                <a:latin typeface="Lucida Sans Unicode"/>
                <a:cs typeface="Lucida Sans Unicode"/>
              </a:rPr>
              <a:t>false.</a:t>
            </a:r>
          </a:p>
          <a:p>
            <a:pPr marL="0" indent="0" algn="just">
              <a:buNone/>
            </a:pPr>
            <a:endParaRPr lang="en-US" sz="2400" dirty="0">
              <a:latin typeface="Lucida Sans Unicode"/>
              <a:cs typeface="Lucida Sans Unicode"/>
            </a:endParaRPr>
          </a:p>
          <a:p>
            <a:pPr marL="2857500" indent="0">
              <a:buNone/>
            </a:pPr>
            <a:r>
              <a:rPr lang="en-US" sz="24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if </a:t>
            </a:r>
            <a:r>
              <a:rPr lang="en-US" sz="2400" dirty="0">
                <a:solidFill>
                  <a:srgbClr val="FF6600"/>
                </a:solidFill>
                <a:latin typeface="Lucida Sans Unicode"/>
                <a:cs typeface="Lucida Sans Unicode"/>
              </a:rPr>
              <a:t>( </a:t>
            </a:r>
            <a:r>
              <a:rPr lang="en-US" sz="24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condition </a:t>
            </a:r>
            <a:r>
              <a:rPr lang="en-US" sz="2400" dirty="0">
                <a:solidFill>
                  <a:srgbClr val="FF6600"/>
                </a:solidFill>
                <a:latin typeface="Lucida Sans Unicode"/>
                <a:cs typeface="Lucida Sans Unicode"/>
              </a:rPr>
              <a:t>)</a:t>
            </a:r>
          </a:p>
          <a:p>
            <a:pPr marL="2857500" indent="0">
              <a:buNone/>
            </a:pPr>
            <a:r>
              <a:rPr lang="en-US" sz="24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 statement</a:t>
            </a:r>
            <a:endParaRPr lang="en-US" sz="2400" dirty="0">
              <a:solidFill>
                <a:srgbClr val="FF6600"/>
              </a:solidFill>
              <a:latin typeface="Lucida Sans Unicode"/>
              <a:cs typeface="Lucida Sans Unicode"/>
            </a:endParaRPr>
          </a:p>
          <a:p>
            <a:pPr marL="2857500" indent="0">
              <a:buNone/>
            </a:pPr>
            <a:r>
              <a:rPr lang="en-US" sz="2400" dirty="0">
                <a:solidFill>
                  <a:srgbClr val="FF6600"/>
                </a:solidFill>
                <a:latin typeface="Lucida Sans Unicode"/>
                <a:cs typeface="Lucida Sans Unicode"/>
              </a:rPr>
              <a:t>e</a:t>
            </a:r>
            <a:r>
              <a:rPr lang="en-US" sz="24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lse</a:t>
            </a:r>
            <a:endParaRPr lang="en-US" sz="2400" dirty="0">
              <a:solidFill>
                <a:srgbClr val="FF6600"/>
              </a:solidFill>
              <a:latin typeface="Lucida Sans Unicode"/>
              <a:cs typeface="Lucida Sans Unicode"/>
            </a:endParaRPr>
          </a:p>
          <a:p>
            <a:pPr marL="2857500" indent="0">
              <a:buNone/>
            </a:pPr>
            <a:r>
              <a:rPr lang="en-US" sz="24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statement2</a:t>
            </a:r>
            <a:endParaRPr lang="en-US" sz="2400" dirty="0">
              <a:solidFill>
                <a:srgbClr val="FF6600"/>
              </a:solidFill>
              <a:latin typeface="Lucida Sans Unicode"/>
              <a:cs typeface="Lucida Sans Unicode"/>
            </a:endParaRPr>
          </a:p>
          <a:p>
            <a:pPr marL="0" indent="0" algn="just">
              <a:buNone/>
            </a:pPr>
            <a:endParaRPr lang="en-US" sz="2800" dirty="0">
              <a:latin typeface="Lucida Sans Unicode"/>
              <a:cs typeface="Lucida Sans Unicod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1292662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r>
              <a:rPr lang="en-US" sz="360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If/Else Statement</a:t>
            </a:r>
          </a:p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96296" y="6446078"/>
            <a:ext cx="9240296" cy="411922"/>
            <a:chOff x="-76200" y="6446078"/>
            <a:chExt cx="9240296" cy="411922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-76200" y="6446078"/>
              <a:ext cx="28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LISAC: R </a:t>
              </a:r>
              <a:r>
                <a:rPr lang="en-US" dirty="0" smtClean="0">
                  <a:solidFill>
                    <a:srgbClr val="FFFFFF"/>
                  </a:solidFill>
                </a:rPr>
                <a:t>Basics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0535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Lucida Sans Unicode"/>
                <a:cs typeface="Lucida Sans Unicode"/>
              </a:rPr>
              <a:t>if...else if....else statement</a:t>
            </a:r>
            <a:r>
              <a:rPr lang="en-US" dirty="0">
                <a:solidFill>
                  <a:srgbClr val="FF6600"/>
                </a:solidFill>
                <a:latin typeface="Lucida Sans Unicode"/>
                <a:cs typeface="Lucida Sans Unicode"/>
              </a:rPr>
              <a:t> </a:t>
            </a:r>
            <a:r>
              <a:rPr lang="en-US" dirty="0">
                <a:latin typeface="Lucida Sans Unicode"/>
                <a:cs typeface="Lucida Sans Unicode"/>
              </a:rPr>
              <a:t>- use this statement to select one of many blocks of code to be </a:t>
            </a:r>
            <a:r>
              <a:rPr lang="en-US" dirty="0" smtClean="0">
                <a:latin typeface="Lucida Sans Unicode"/>
                <a:cs typeface="Lucida Sans Unicode"/>
              </a:rPr>
              <a:t>executed</a:t>
            </a:r>
          </a:p>
          <a:p>
            <a:pPr marL="0" indent="0">
              <a:buNone/>
            </a:pPr>
            <a:endParaRPr lang="en-US" dirty="0" smtClean="0">
              <a:latin typeface="Lucida Sans Unicode"/>
              <a:cs typeface="Lucida Sans Unicode"/>
            </a:endParaRPr>
          </a:p>
          <a:p>
            <a:pPr marL="2406650" indent="0">
              <a:buNone/>
            </a:pPr>
            <a:r>
              <a:rPr lang="en-US" dirty="0">
                <a:solidFill>
                  <a:srgbClr val="FF6600"/>
                </a:solidFill>
                <a:latin typeface="Lucida Sans Unicode"/>
                <a:cs typeface="Lucida Sans Unicode"/>
              </a:rPr>
              <a:t>if </a:t>
            </a:r>
            <a:r>
              <a:rPr lang="en-US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(condition){</a:t>
            </a:r>
            <a:endParaRPr lang="en-US" dirty="0">
              <a:solidFill>
                <a:srgbClr val="FF6600"/>
              </a:solidFill>
              <a:latin typeface="Lucida Sans Unicode"/>
              <a:cs typeface="Lucida Sans Unicode"/>
            </a:endParaRPr>
          </a:p>
          <a:p>
            <a:pPr marL="2406650" indent="0">
              <a:buNone/>
            </a:pPr>
            <a:r>
              <a:rPr lang="en-US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statement1</a:t>
            </a:r>
            <a:endParaRPr lang="en-US" dirty="0">
              <a:solidFill>
                <a:srgbClr val="FF6600"/>
              </a:solidFill>
              <a:latin typeface="Lucida Sans Unicode"/>
              <a:cs typeface="Lucida Sans Unicode"/>
            </a:endParaRPr>
          </a:p>
          <a:p>
            <a:pPr marL="2406650" indent="0">
              <a:buNone/>
            </a:pPr>
            <a:r>
              <a:rPr lang="en-US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} else{</a:t>
            </a:r>
          </a:p>
          <a:p>
            <a:pPr marL="2406650" indent="0">
              <a:buNone/>
            </a:pPr>
            <a:r>
              <a:rPr lang="en-US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if (condition2){</a:t>
            </a:r>
            <a:endParaRPr lang="en-US" dirty="0">
              <a:solidFill>
                <a:srgbClr val="FF6600"/>
              </a:solidFill>
              <a:latin typeface="Lucida Sans Unicode"/>
              <a:cs typeface="Lucida Sans Unicode"/>
            </a:endParaRPr>
          </a:p>
          <a:p>
            <a:pPr marL="2406650" indent="0">
              <a:buNone/>
            </a:pPr>
            <a:r>
              <a:rPr lang="en-US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statement2</a:t>
            </a:r>
            <a:endParaRPr lang="en-US" dirty="0">
              <a:solidFill>
                <a:srgbClr val="FF6600"/>
              </a:solidFill>
              <a:latin typeface="Lucida Sans Unicode"/>
              <a:cs typeface="Lucida Sans Unicode"/>
            </a:endParaRPr>
          </a:p>
          <a:p>
            <a:pPr marL="2406650" indent="0">
              <a:buNone/>
            </a:pPr>
            <a:r>
              <a:rPr lang="en-US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} else {</a:t>
            </a:r>
            <a:endParaRPr lang="en-US" dirty="0">
              <a:solidFill>
                <a:srgbClr val="FF6600"/>
              </a:solidFill>
              <a:latin typeface="Lucida Sans Unicode"/>
              <a:cs typeface="Lucida Sans Unicode"/>
            </a:endParaRPr>
          </a:p>
          <a:p>
            <a:pPr marL="2406650" indent="0">
              <a:buNone/>
            </a:pPr>
            <a:r>
              <a:rPr lang="en-US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Statement3</a:t>
            </a:r>
          </a:p>
          <a:p>
            <a:pPr marL="2406650" indent="0">
              <a:buNone/>
            </a:pPr>
            <a:r>
              <a:rPr lang="en-US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}</a:t>
            </a:r>
          </a:p>
          <a:p>
            <a:pPr marL="2406650" indent="0">
              <a:buNone/>
            </a:pPr>
            <a:r>
              <a:rPr lang="en-US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}</a:t>
            </a:r>
          </a:p>
          <a:p>
            <a:pPr marL="2406650" indent="0">
              <a:buNone/>
            </a:pPr>
            <a:endParaRPr lang="en-US" dirty="0">
              <a:solidFill>
                <a:srgbClr val="FF6600"/>
              </a:solidFill>
              <a:latin typeface="Lucida Sans Unicode"/>
              <a:cs typeface="Lucida Sans Unicod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1292662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r>
              <a:rPr lang="en-US" sz="360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If/Else Statement</a:t>
            </a:r>
          </a:p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96296" y="6446078"/>
            <a:ext cx="9240296" cy="411922"/>
            <a:chOff x="-76200" y="6446078"/>
            <a:chExt cx="9240296" cy="411922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-76200" y="6446078"/>
              <a:ext cx="28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LISAC: R </a:t>
              </a:r>
              <a:r>
                <a:rPr lang="en-US" dirty="0" smtClean="0">
                  <a:solidFill>
                    <a:srgbClr val="FFFFFF"/>
                  </a:solidFill>
                </a:rPr>
                <a:t>Basics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896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034" y="16002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>
                <a:latin typeface="Lucida Sans Unicode"/>
                <a:cs typeface="Lucida Sans Unicode"/>
              </a:rPr>
              <a:t>If you have modified your dataset in R you can export it as a .</a:t>
            </a:r>
            <a:r>
              <a:rPr lang="en-US" sz="2800" dirty="0" err="1" smtClean="0">
                <a:latin typeface="Lucida Sans Unicode"/>
                <a:cs typeface="Lucida Sans Unicode"/>
              </a:rPr>
              <a:t>csv</a:t>
            </a:r>
            <a:r>
              <a:rPr lang="en-US" sz="2800" dirty="0" smtClean="0">
                <a:latin typeface="Lucida Sans Unicode"/>
                <a:cs typeface="Lucida Sans Unicode"/>
              </a:rPr>
              <a:t> file using the following code: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6600"/>
                </a:solidFill>
                <a:latin typeface="Lucida Sans Unicode"/>
                <a:cs typeface="Lucida Sans Unicode"/>
              </a:rPr>
              <a:t>write.csv</a:t>
            </a:r>
            <a:r>
              <a:rPr lang="en-US" sz="2800" dirty="0">
                <a:solidFill>
                  <a:srgbClr val="FF6600"/>
                </a:solidFill>
                <a:latin typeface="Lucida Sans Unicode"/>
                <a:cs typeface="Lucida Sans Unicode"/>
              </a:rPr>
              <a:t>(</a:t>
            </a:r>
            <a:r>
              <a:rPr lang="en-US" sz="2800" dirty="0" err="1">
                <a:solidFill>
                  <a:srgbClr val="FF6600"/>
                </a:solidFill>
                <a:latin typeface="Lucida Sans Unicode"/>
                <a:cs typeface="Lucida Sans Unicode"/>
              </a:rPr>
              <a:t>mydatacsv,file</a:t>
            </a:r>
            <a:r>
              <a:rPr lang="en-US" sz="2800" dirty="0">
                <a:solidFill>
                  <a:srgbClr val="FF6600"/>
                </a:solidFill>
                <a:latin typeface="Lucida Sans Unicode"/>
                <a:cs typeface="Lucida Sans Unicode"/>
              </a:rPr>
              <a:t>="</a:t>
            </a:r>
            <a:r>
              <a:rPr lang="en-US" sz="2800" dirty="0" err="1">
                <a:solidFill>
                  <a:srgbClr val="FF6600"/>
                </a:solidFill>
                <a:latin typeface="Lucida Sans Unicode"/>
                <a:cs typeface="Lucida Sans Unicode"/>
              </a:rPr>
              <a:t>mydatacsv.csv</a:t>
            </a:r>
            <a:r>
              <a:rPr lang="en-US" sz="2800" dirty="0">
                <a:solidFill>
                  <a:srgbClr val="FF6600"/>
                </a:solidFill>
                <a:latin typeface="Lucida Sans Unicode"/>
                <a:cs typeface="Lucida Sans Unicode"/>
              </a:rPr>
              <a:t>")</a:t>
            </a:r>
            <a:endParaRPr lang="en-US" sz="2800" dirty="0" smtClean="0">
              <a:solidFill>
                <a:srgbClr val="FF6600"/>
              </a:solidFill>
              <a:latin typeface="Lucida Sans Unicode"/>
              <a:cs typeface="Lucida Sans Unicode"/>
            </a:endParaRPr>
          </a:p>
          <a:p>
            <a:pPr marL="0" indent="0">
              <a:buNone/>
            </a:pPr>
            <a:r>
              <a:rPr lang="en-US" sz="2800" dirty="0" smtClean="0">
                <a:latin typeface="Lucida Sans Unicode"/>
                <a:cs typeface="Lucida Sans Unicode"/>
              </a:rPr>
              <a:t> </a:t>
            </a:r>
            <a:endParaRPr lang="en-US" sz="2800" dirty="0">
              <a:latin typeface="Lucida Sans Unicode"/>
              <a:cs typeface="Lucida Sans Unicode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Lucida Sans Unicode"/>
                <a:cs typeface="Lucida Sans Unicode"/>
              </a:rPr>
              <a:t>Can also export vectors or other objects that you have created to .</a:t>
            </a:r>
            <a:r>
              <a:rPr lang="en-US" sz="2800" dirty="0" err="1" smtClean="0">
                <a:latin typeface="Lucida Sans Unicode"/>
                <a:cs typeface="Lucida Sans Unicode"/>
              </a:rPr>
              <a:t>csv</a:t>
            </a:r>
            <a:r>
              <a:rPr lang="en-US" sz="2800" dirty="0" smtClean="0">
                <a:latin typeface="Lucida Sans Unicode"/>
                <a:cs typeface="Lucida Sans Unicode"/>
              </a:rPr>
              <a:t> file: </a:t>
            </a:r>
            <a:endParaRPr lang="en-US" sz="2800" dirty="0" smtClean="0">
              <a:solidFill>
                <a:srgbClr val="FF6600"/>
              </a:solidFill>
              <a:latin typeface="Lucida Sans Unicode"/>
              <a:cs typeface="Lucida Sans Unicode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 </a:t>
            </a:r>
            <a:r>
              <a:rPr lang="en-US" sz="2800" dirty="0" err="1">
                <a:solidFill>
                  <a:srgbClr val="FF6600"/>
                </a:solidFill>
                <a:latin typeface="Lucida Sans Unicode"/>
                <a:cs typeface="Lucida Sans Unicode"/>
              </a:rPr>
              <a:t>write.csv</a:t>
            </a:r>
            <a:r>
              <a:rPr lang="en-US" sz="28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(vec2,</a:t>
            </a:r>
            <a:r>
              <a:rPr lang="en-US" sz="2800" dirty="0">
                <a:solidFill>
                  <a:srgbClr val="FF6600"/>
                </a:solidFill>
                <a:latin typeface="Lucida Sans Unicode"/>
                <a:cs typeface="Lucida Sans Unicode"/>
              </a:rPr>
              <a:t>file</a:t>
            </a:r>
            <a:r>
              <a:rPr lang="en-US" sz="28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=</a:t>
            </a:r>
            <a:r>
              <a:rPr lang="en-US" sz="2800" dirty="0">
                <a:solidFill>
                  <a:srgbClr val="FF6600"/>
                </a:solidFill>
                <a:latin typeface="Lucida Sans Unicode"/>
                <a:cs typeface="Lucida Sans Unicode"/>
              </a:rPr>
              <a:t>"</a:t>
            </a:r>
            <a:r>
              <a:rPr lang="en-US" sz="28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vec2.csv</a:t>
            </a:r>
            <a:r>
              <a:rPr lang="en-US" sz="2800" dirty="0">
                <a:solidFill>
                  <a:srgbClr val="FF6600"/>
                </a:solidFill>
                <a:latin typeface="Lucida Sans Unicode"/>
                <a:cs typeface="Lucida Sans Unicode"/>
              </a:rPr>
              <a:t>"</a:t>
            </a:r>
            <a:r>
              <a:rPr lang="en-US" sz="28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1292662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r>
              <a:rPr lang="en-US" sz="360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Data Export: </a:t>
            </a:r>
            <a:r>
              <a:rPr lang="en-US" sz="3600" dirty="0" err="1" smtClean="0">
                <a:solidFill>
                  <a:srgbClr val="FFFFFF"/>
                </a:solidFill>
                <a:latin typeface="Lucida Sans Unicode"/>
                <a:cs typeface="Lucida Sans Unicode"/>
              </a:rPr>
              <a:t>csv</a:t>
            </a:r>
            <a:endParaRPr lang="en-US" sz="3600" dirty="0" smtClean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96296" y="6446078"/>
            <a:ext cx="9240296" cy="411922"/>
            <a:chOff x="-76200" y="6446078"/>
            <a:chExt cx="9240296" cy="411922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-76200" y="6446078"/>
              <a:ext cx="28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LISAC: </a:t>
              </a:r>
              <a:r>
                <a:rPr lang="en-US" dirty="0" smtClean="0">
                  <a:solidFill>
                    <a:srgbClr val="FFFFFF"/>
                  </a:solidFill>
                </a:rPr>
                <a:t>R </a:t>
              </a:r>
              <a:r>
                <a:rPr lang="en-US" dirty="0" smtClean="0">
                  <a:solidFill>
                    <a:srgbClr val="FFFFFF"/>
                  </a:solidFill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</a:rPr>
                <a:t>Basics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795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2500" dirty="0" smtClean="0">
                <a:latin typeface="Lucida Sans Unicode"/>
                <a:cs typeface="Lucida Sans Unicode"/>
              </a:rPr>
              <a:t>If you have modified your dataset in R you can export it as a space delimited .txt file using the following code: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FF6600"/>
                </a:solidFill>
                <a:latin typeface="Lucida Sans Unicode"/>
                <a:cs typeface="Lucida Sans Unicode"/>
              </a:rPr>
              <a:t>write.table</a:t>
            </a:r>
            <a:r>
              <a:rPr lang="en-US" sz="2500" dirty="0">
                <a:solidFill>
                  <a:srgbClr val="FF6600"/>
                </a:solidFill>
                <a:latin typeface="Lucida Sans Unicode"/>
                <a:cs typeface="Lucida Sans Unicode"/>
              </a:rPr>
              <a:t>(</a:t>
            </a:r>
            <a:r>
              <a:rPr lang="en-US" sz="2500" dirty="0" err="1">
                <a:solidFill>
                  <a:srgbClr val="FF6600"/>
                </a:solidFill>
                <a:latin typeface="Lucida Sans Unicode"/>
                <a:cs typeface="Lucida Sans Unicode"/>
              </a:rPr>
              <a:t>mydatacsv,file</a:t>
            </a:r>
            <a:r>
              <a:rPr lang="en-US" sz="2500" dirty="0">
                <a:solidFill>
                  <a:srgbClr val="FF6600"/>
                </a:solidFill>
                <a:latin typeface="Lucida Sans Unicode"/>
                <a:cs typeface="Lucida Sans Unicode"/>
              </a:rPr>
              <a:t>="</a:t>
            </a:r>
            <a:r>
              <a:rPr lang="en-US" sz="2500" dirty="0" err="1">
                <a:solidFill>
                  <a:srgbClr val="FF6600"/>
                </a:solidFill>
                <a:latin typeface="Lucida Sans Unicode"/>
                <a:cs typeface="Lucida Sans Unicode"/>
              </a:rPr>
              <a:t>mydatatxt.txt</a:t>
            </a:r>
            <a:r>
              <a:rPr lang="en-US" sz="2500" dirty="0">
                <a:solidFill>
                  <a:srgbClr val="FF6600"/>
                </a:solidFill>
                <a:latin typeface="Lucida Sans Unicode"/>
                <a:cs typeface="Lucida Sans Unicode"/>
              </a:rPr>
              <a:t>", </a:t>
            </a:r>
            <a:r>
              <a:rPr lang="en-US" sz="2500" dirty="0" err="1">
                <a:solidFill>
                  <a:srgbClr val="FF6600"/>
                </a:solidFill>
                <a:latin typeface="Lucida Sans Unicode"/>
                <a:cs typeface="Lucida Sans Unicode"/>
              </a:rPr>
              <a:t>sep</a:t>
            </a:r>
            <a:r>
              <a:rPr lang="en-US" sz="2500" dirty="0">
                <a:solidFill>
                  <a:srgbClr val="FF6600"/>
                </a:solidFill>
                <a:latin typeface="Lucida Sans Unicode"/>
                <a:cs typeface="Lucida Sans Unicode"/>
              </a:rPr>
              <a:t>=" ")</a:t>
            </a:r>
            <a:endParaRPr lang="en-US" sz="2500" dirty="0" smtClean="0">
              <a:solidFill>
                <a:srgbClr val="FF6600"/>
              </a:solidFill>
              <a:latin typeface="Lucida Sans Unicode"/>
              <a:cs typeface="Lucida Sans Unicode"/>
            </a:endParaRPr>
          </a:p>
          <a:p>
            <a:pPr marL="0" indent="0">
              <a:buNone/>
            </a:pPr>
            <a:endParaRPr lang="en-US" sz="2500" dirty="0">
              <a:latin typeface="Lucida Sans Unicode"/>
              <a:cs typeface="Lucida Sans Unicode"/>
            </a:endParaRPr>
          </a:p>
          <a:p>
            <a:pPr marL="0" indent="0">
              <a:buNone/>
            </a:pPr>
            <a:r>
              <a:rPr lang="en-US" sz="2500" dirty="0" smtClean="0">
                <a:latin typeface="Lucida Sans Unicode"/>
                <a:cs typeface="Lucida Sans Unicode"/>
              </a:rPr>
              <a:t>You </a:t>
            </a:r>
            <a:r>
              <a:rPr lang="en-US" sz="2500" dirty="0">
                <a:latin typeface="Lucida Sans Unicode"/>
                <a:cs typeface="Lucida Sans Unicode"/>
              </a:rPr>
              <a:t>can export it as a </a:t>
            </a:r>
            <a:r>
              <a:rPr lang="en-US" sz="2500" dirty="0" smtClean="0">
                <a:latin typeface="Lucida Sans Unicode"/>
                <a:cs typeface="Lucida Sans Unicode"/>
              </a:rPr>
              <a:t>tab </a:t>
            </a:r>
            <a:r>
              <a:rPr lang="en-US" sz="2500" dirty="0">
                <a:latin typeface="Lucida Sans Unicode"/>
                <a:cs typeface="Lucida Sans Unicode"/>
              </a:rPr>
              <a:t>delimited .txt file using the following code:</a:t>
            </a:r>
          </a:p>
          <a:p>
            <a:pPr marL="0" indent="0" algn="just">
              <a:buNone/>
            </a:pPr>
            <a:r>
              <a:rPr lang="en-US" sz="2500" dirty="0" err="1">
                <a:solidFill>
                  <a:srgbClr val="FF6600"/>
                </a:solidFill>
                <a:latin typeface="Lucida Sans Unicode"/>
                <a:cs typeface="Lucida Sans Unicode"/>
              </a:rPr>
              <a:t>write.table</a:t>
            </a:r>
            <a:r>
              <a:rPr lang="en-US" sz="2500" dirty="0">
                <a:solidFill>
                  <a:srgbClr val="FF6600"/>
                </a:solidFill>
                <a:latin typeface="Lucida Sans Unicode"/>
                <a:cs typeface="Lucida Sans Unicode"/>
              </a:rPr>
              <a:t>(</a:t>
            </a:r>
            <a:r>
              <a:rPr lang="en-US" sz="2500" dirty="0" err="1">
                <a:solidFill>
                  <a:srgbClr val="FF6600"/>
                </a:solidFill>
                <a:latin typeface="Lucida Sans Unicode"/>
                <a:cs typeface="Lucida Sans Unicode"/>
              </a:rPr>
              <a:t>mydatacsv,file</a:t>
            </a:r>
            <a:r>
              <a:rPr lang="en-US" sz="2500" dirty="0">
                <a:solidFill>
                  <a:srgbClr val="FF6600"/>
                </a:solidFill>
                <a:latin typeface="Lucida Sans Unicode"/>
                <a:cs typeface="Lucida Sans Unicode"/>
              </a:rPr>
              <a:t>="mydatatxt2.txt", </a:t>
            </a:r>
            <a:r>
              <a:rPr lang="en-US" sz="2500" dirty="0" err="1">
                <a:solidFill>
                  <a:srgbClr val="FF6600"/>
                </a:solidFill>
                <a:latin typeface="Lucida Sans Unicode"/>
                <a:cs typeface="Lucida Sans Unicode"/>
              </a:rPr>
              <a:t>sep</a:t>
            </a:r>
            <a:r>
              <a:rPr lang="en-US" sz="2500" dirty="0">
                <a:solidFill>
                  <a:srgbClr val="FF6600"/>
                </a:solidFill>
                <a:latin typeface="Lucida Sans Unicode"/>
                <a:cs typeface="Lucida Sans Unicode"/>
              </a:rPr>
              <a:t>="\t") </a:t>
            </a:r>
          </a:p>
          <a:p>
            <a:pPr marL="0" indent="0">
              <a:buNone/>
            </a:pPr>
            <a:endParaRPr lang="en-US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1292662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r>
              <a:rPr lang="en-US" sz="360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Data Export: txt</a:t>
            </a:r>
          </a:p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96296" y="6446078"/>
            <a:ext cx="9240296" cy="411922"/>
            <a:chOff x="-76200" y="6446078"/>
            <a:chExt cx="9240296" cy="411922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-76200" y="6446078"/>
              <a:ext cx="28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LISAC: R </a:t>
              </a:r>
              <a:r>
                <a:rPr lang="en-US" dirty="0" smtClean="0">
                  <a:solidFill>
                    <a:srgbClr val="FFFFFF"/>
                  </a:solidFill>
                </a:rPr>
                <a:t>Basics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261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2200" dirty="0" smtClean="0">
                <a:latin typeface="Lucida Sans Unicode"/>
                <a:cs typeface="Lucida Sans Unicode"/>
              </a:rPr>
              <a:t>The variable content for each record on the file includes demographic </a:t>
            </a:r>
            <a:r>
              <a:rPr lang="en-US" sz="2200" dirty="0">
                <a:latin typeface="Lucida Sans Unicode"/>
                <a:cs typeface="Lucida Sans Unicode"/>
              </a:rPr>
              <a:t>and socioeconomic variables from the </a:t>
            </a:r>
            <a:r>
              <a:rPr lang="en-US" sz="2200" dirty="0" smtClean="0">
                <a:latin typeface="Lucida Sans Unicode"/>
                <a:cs typeface="Lucida Sans Unicode"/>
              </a:rPr>
              <a:t>current </a:t>
            </a:r>
            <a:r>
              <a:rPr lang="en-US" sz="2200" dirty="0">
                <a:latin typeface="Lucida Sans Unicode"/>
                <a:cs typeface="Lucida Sans Unicode"/>
              </a:rPr>
              <a:t>p</a:t>
            </a:r>
            <a:r>
              <a:rPr lang="en-US" sz="2200" dirty="0" smtClean="0">
                <a:latin typeface="Lucida Sans Unicode"/>
                <a:cs typeface="Lucida Sans Unicode"/>
              </a:rPr>
              <a:t>opulation </a:t>
            </a:r>
            <a:r>
              <a:rPr lang="en-US" sz="2200" dirty="0">
                <a:latin typeface="Lucida Sans Unicode"/>
                <a:cs typeface="Lucida Sans Unicode"/>
              </a:rPr>
              <a:t>s</a:t>
            </a:r>
            <a:r>
              <a:rPr lang="en-US" sz="2200" dirty="0" smtClean="0">
                <a:latin typeface="Lucida Sans Unicode"/>
                <a:cs typeface="Lucida Sans Unicode"/>
              </a:rPr>
              <a:t>urvey </a:t>
            </a:r>
            <a:r>
              <a:rPr lang="en-US" sz="2200" dirty="0">
                <a:latin typeface="Lucida Sans Unicode"/>
                <a:cs typeface="Lucida Sans Unicode"/>
              </a:rPr>
              <a:t>combined with the underlying cause of death mortality outcome and the follow-up time until death for records of the deceased or 11 years of follow-up for those not deceased. </a:t>
            </a:r>
            <a:endParaRPr lang="en-US" sz="2200" dirty="0" smtClean="0">
              <a:latin typeface="Lucida Sans Unicode"/>
              <a:cs typeface="Lucida Sans Unicode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sz="2200" dirty="0" smtClean="0">
              <a:latin typeface="Lucida Sans Unicode"/>
              <a:cs typeface="Lucida Sans Unicode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200" dirty="0" smtClean="0">
                <a:latin typeface="Lucida Sans Unicode"/>
                <a:cs typeface="Lucida Sans Unicode"/>
              </a:rPr>
              <a:t>The manual of the data and a complete variable description is attached in the course materials</a:t>
            </a:r>
            <a:r>
              <a:rPr lang="en-US" sz="2200" dirty="0">
                <a:latin typeface="Lucida Sans Unicode"/>
                <a:cs typeface="Lucida Sans Unicode"/>
              </a:rPr>
              <a:t> </a:t>
            </a:r>
            <a:r>
              <a:rPr lang="en-US" sz="2200" dirty="0" smtClean="0">
                <a:latin typeface="Lucida Sans Unicode"/>
                <a:cs typeface="Lucida Sans Unicode"/>
              </a:rPr>
              <a:t>on our website.</a:t>
            </a:r>
            <a:endParaRPr lang="en-US" sz="2200" dirty="0">
              <a:latin typeface="Lucida Sans Unicode"/>
              <a:cs typeface="Lucida Sans Unicod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308015"/>
            <a:ext cx="9144000" cy="1908215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r>
              <a:rPr lang="en-US" sz="3200" dirty="0" err="1" smtClean="0">
                <a:solidFill>
                  <a:srgbClr val="FFFFFF"/>
                </a:solidFill>
                <a:latin typeface="Lucida Sans Unicode"/>
                <a:cs typeface="Lucida Sans Unicode"/>
              </a:rPr>
              <a:t>Excercise</a:t>
            </a:r>
            <a:r>
              <a:rPr lang="en-US" sz="320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 2:National Longitudinal Mortality Study Dataset</a:t>
            </a:r>
            <a:r>
              <a:rPr lang="en-US" sz="360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</a:p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96296" y="6446078"/>
            <a:ext cx="9240296" cy="411922"/>
            <a:chOff x="-76200" y="6446078"/>
            <a:chExt cx="9240296" cy="411922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-76200" y="6446078"/>
              <a:ext cx="28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LISAC: R </a:t>
              </a:r>
              <a:r>
                <a:rPr lang="en-US" dirty="0" smtClean="0">
                  <a:solidFill>
                    <a:srgbClr val="FFFFFF"/>
                  </a:solidFill>
                </a:rPr>
                <a:t>Basics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3729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5878"/>
          </a:xfrm>
        </p:spPr>
        <p:txBody>
          <a:bodyPr>
            <a:noAutofit/>
          </a:bodyPr>
          <a:lstStyle/>
          <a:p>
            <a:pPr marL="514350" indent="-514350" algn="just">
              <a:buClr>
                <a:srgbClr val="FF6600"/>
              </a:buClr>
              <a:buSzPct val="103000"/>
              <a:buFont typeface="+mj-lt"/>
              <a:buAutoNum type="arabicPeriod"/>
            </a:pPr>
            <a:r>
              <a:rPr lang="en-US" sz="2000" dirty="0" smtClean="0">
                <a:latin typeface="Lucida Sans Unicode"/>
                <a:cs typeface="Lucida Sans Unicode"/>
              </a:rPr>
              <a:t>Read into R the dataset </a:t>
            </a:r>
            <a:r>
              <a:rPr lang="en-US" sz="2000" dirty="0" err="1" smtClean="0">
                <a:latin typeface="Lucida Sans Unicode"/>
                <a:cs typeface="Lucida Sans Unicode"/>
              </a:rPr>
              <a:t>pubfile.csv</a:t>
            </a:r>
            <a:r>
              <a:rPr lang="en-US" sz="2000" dirty="0" smtClean="0">
                <a:latin typeface="Lucida Sans Unicode"/>
                <a:cs typeface="Lucida Sans Unicode"/>
              </a:rPr>
              <a:t>.</a:t>
            </a:r>
          </a:p>
          <a:p>
            <a:pPr marL="514350" indent="-514350" algn="just">
              <a:buClr>
                <a:srgbClr val="FF6600"/>
              </a:buClr>
              <a:buSzPct val="103000"/>
              <a:buFont typeface="+mj-lt"/>
              <a:buAutoNum type="arabicPeriod"/>
            </a:pPr>
            <a:r>
              <a:rPr lang="en-US" sz="2000" dirty="0" smtClean="0">
                <a:latin typeface="Lucida Sans Unicode"/>
                <a:cs typeface="Lucida Sans Unicode"/>
              </a:rPr>
              <a:t>Determine the dimensions of the dataset</a:t>
            </a:r>
          </a:p>
          <a:p>
            <a:pPr marL="514350" indent="-514350" algn="just">
              <a:buClr>
                <a:srgbClr val="FF6600"/>
              </a:buClr>
              <a:buSzPct val="103000"/>
              <a:buFont typeface="+mj-lt"/>
              <a:buAutoNum type="arabicPeriod"/>
            </a:pPr>
            <a:r>
              <a:rPr lang="en-US" sz="2000" dirty="0" smtClean="0">
                <a:latin typeface="Lucida Sans Unicode"/>
                <a:cs typeface="Lucida Sans Unicode"/>
              </a:rPr>
              <a:t>Extract the variable </a:t>
            </a:r>
            <a:r>
              <a:rPr lang="en-US" sz="2000" dirty="0" err="1" smtClean="0">
                <a:latin typeface="Lucida Sans Unicode"/>
                <a:cs typeface="Lucida Sans Unicode"/>
              </a:rPr>
              <a:t>povpct</a:t>
            </a:r>
            <a:r>
              <a:rPr lang="en-US" sz="2000" dirty="0" smtClean="0">
                <a:latin typeface="Lucida Sans Unicode"/>
                <a:cs typeface="Lucida Sans Unicode"/>
              </a:rPr>
              <a:t>,  income as percent of poverty level (column 35) as a new variable.</a:t>
            </a:r>
          </a:p>
          <a:p>
            <a:pPr marL="514350" indent="-514350" algn="just">
              <a:buClr>
                <a:srgbClr val="FF6600"/>
              </a:buClr>
              <a:buSzPct val="103000"/>
              <a:buFont typeface="+mj-lt"/>
              <a:buAutoNum type="arabicPeriod"/>
            </a:pPr>
            <a:r>
              <a:rPr lang="en-US" sz="2000" dirty="0" smtClean="0">
                <a:latin typeface="Lucida Sans Unicode"/>
                <a:cs typeface="Lucida Sans Unicode"/>
              </a:rPr>
              <a:t>Extract the variable </a:t>
            </a:r>
            <a:r>
              <a:rPr lang="en-US" sz="2000" dirty="0" err="1" smtClean="0">
                <a:latin typeface="Lucida Sans Unicode"/>
                <a:cs typeface="Lucida Sans Unicode"/>
              </a:rPr>
              <a:t>ms</a:t>
            </a:r>
            <a:r>
              <a:rPr lang="en-US" sz="2000" dirty="0" smtClean="0">
                <a:latin typeface="Lucida Sans Unicode"/>
                <a:cs typeface="Lucida Sans Unicode"/>
              </a:rPr>
              <a:t>, marital status (column 5) as a new variable.</a:t>
            </a:r>
          </a:p>
          <a:p>
            <a:pPr marL="514350" indent="-514350" algn="just">
              <a:buClr>
                <a:srgbClr val="FF6600"/>
              </a:buClr>
              <a:buSzPct val="103000"/>
              <a:buFont typeface="+mj-lt"/>
              <a:buAutoNum type="arabicPeriod"/>
            </a:pPr>
            <a:r>
              <a:rPr lang="en-US" sz="2000" dirty="0">
                <a:latin typeface="Lucida Sans Unicode"/>
                <a:cs typeface="Lucida Sans Unicode"/>
              </a:rPr>
              <a:t>Obtain the minimum, maximum, mean, variance, median for the variable </a:t>
            </a:r>
            <a:r>
              <a:rPr lang="en-US" sz="2000" dirty="0" err="1" smtClean="0">
                <a:latin typeface="Lucida Sans Unicode"/>
                <a:cs typeface="Lucida Sans Unicode"/>
              </a:rPr>
              <a:t>povpct</a:t>
            </a:r>
            <a:r>
              <a:rPr lang="en-US" sz="2000" dirty="0" smtClean="0">
                <a:latin typeface="Lucida Sans Unicode"/>
                <a:cs typeface="Lucida Sans Unicode"/>
              </a:rPr>
              <a:t> and </a:t>
            </a:r>
            <a:r>
              <a:rPr lang="en-US" sz="2000" dirty="0">
                <a:latin typeface="Lucida Sans Unicode"/>
                <a:cs typeface="Lucida Sans Unicode"/>
              </a:rPr>
              <a:t>store them in separate variables</a:t>
            </a:r>
            <a:r>
              <a:rPr lang="en-US" sz="2000" dirty="0" smtClean="0">
                <a:latin typeface="Lucida Sans Unicode"/>
                <a:cs typeface="Lucida Sans Unicode"/>
              </a:rPr>
              <a:t>.</a:t>
            </a:r>
          </a:p>
          <a:p>
            <a:pPr marL="514350" indent="-514350" algn="just">
              <a:buClr>
                <a:srgbClr val="FF6600"/>
              </a:buClr>
              <a:buSzPct val="103000"/>
              <a:buFont typeface="+mj-lt"/>
              <a:buAutoNum type="arabicPeriod"/>
            </a:pPr>
            <a:r>
              <a:rPr lang="en-US" sz="2000" dirty="0">
                <a:latin typeface="Lucida Sans Unicode"/>
                <a:cs typeface="Lucida Sans Unicode"/>
              </a:rPr>
              <a:t>Create a vector with the stored values from </a:t>
            </a:r>
            <a:r>
              <a:rPr lang="en-US" sz="20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4.</a:t>
            </a:r>
          </a:p>
          <a:p>
            <a:pPr marL="514350" indent="-514350" algn="just">
              <a:buClr>
                <a:srgbClr val="FF6600"/>
              </a:buClr>
              <a:buSzPct val="103000"/>
              <a:buFont typeface="+mj-lt"/>
              <a:buAutoNum type="arabicPeriod"/>
            </a:pPr>
            <a:r>
              <a:rPr lang="en-US" sz="2000" dirty="0" smtClean="0">
                <a:latin typeface="Lucida Sans Unicode"/>
                <a:cs typeface="Lucida Sans Unicode"/>
              </a:rPr>
              <a:t>Create </a:t>
            </a:r>
            <a:r>
              <a:rPr lang="en-US" sz="2000" dirty="0">
                <a:latin typeface="Lucida Sans Unicode"/>
                <a:cs typeface="Lucida Sans Unicode"/>
              </a:rPr>
              <a:t>a histogram of </a:t>
            </a:r>
            <a:r>
              <a:rPr lang="en-US" sz="2000" dirty="0" err="1" smtClean="0">
                <a:latin typeface="Lucida Sans Unicode"/>
                <a:cs typeface="Lucida Sans Unicode"/>
              </a:rPr>
              <a:t>povpct</a:t>
            </a:r>
            <a:r>
              <a:rPr lang="en-US" sz="2000" dirty="0" smtClean="0">
                <a:latin typeface="Lucida Sans Unicode"/>
                <a:cs typeface="Lucida Sans Unicode"/>
              </a:rPr>
              <a:t> of </a:t>
            </a:r>
            <a:r>
              <a:rPr lang="en-US" sz="2000" dirty="0">
                <a:latin typeface="Lucida Sans Unicode"/>
                <a:cs typeface="Lucida Sans Unicode"/>
              </a:rPr>
              <a:t>a different color with 20 breaks.</a:t>
            </a:r>
          </a:p>
          <a:p>
            <a:pPr marL="514350" indent="-514350" algn="just">
              <a:buClr>
                <a:srgbClr val="FF6600"/>
              </a:buClr>
              <a:buSzPct val="103000"/>
              <a:buFont typeface="+mj-lt"/>
              <a:buAutoNum type="arabicPeriod"/>
            </a:pPr>
            <a:endParaRPr lang="en-US" sz="2000" dirty="0">
              <a:latin typeface="Lucida Sans Unicode"/>
              <a:cs typeface="Lucida Sans Unicode"/>
            </a:endParaRPr>
          </a:p>
          <a:p>
            <a:pPr marL="514350" indent="-514350" algn="just">
              <a:buClr>
                <a:srgbClr val="FF6600"/>
              </a:buClr>
              <a:buSzPct val="103000"/>
              <a:buFont typeface="+mj-lt"/>
              <a:buAutoNum type="arabicPeriod"/>
            </a:pPr>
            <a:endParaRPr lang="en-US" sz="2000" dirty="0" smtClean="0">
              <a:latin typeface="Lucida Sans Unicode"/>
              <a:cs typeface="Lucida Sans Unicod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1292662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r>
              <a:rPr lang="en-US" sz="360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Practice 2 a.  </a:t>
            </a:r>
          </a:p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96296" y="6446078"/>
            <a:ext cx="9240296" cy="411922"/>
            <a:chOff x="-76200" y="6446078"/>
            <a:chExt cx="9240296" cy="411922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-76200" y="6446078"/>
              <a:ext cx="28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LISAC: R </a:t>
              </a:r>
              <a:r>
                <a:rPr lang="en-US" dirty="0" smtClean="0">
                  <a:solidFill>
                    <a:srgbClr val="FFFFFF"/>
                  </a:solidFill>
                </a:rPr>
                <a:t>Basics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066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 algn="just">
              <a:lnSpc>
                <a:spcPct val="130000"/>
              </a:lnSpc>
              <a:buClr>
                <a:srgbClr val="FF6600"/>
              </a:buClr>
              <a:buSzPct val="103000"/>
              <a:buFont typeface="+mj-lt"/>
              <a:buAutoNum type="arabicPeriod"/>
            </a:pPr>
            <a:r>
              <a:rPr lang="en-US" dirty="0">
                <a:latin typeface="Lucida Sans Unicode"/>
                <a:cs typeface="Lucida Sans Unicode"/>
              </a:rPr>
              <a:t>Create a boxplot of </a:t>
            </a:r>
            <a:r>
              <a:rPr lang="en-US" dirty="0" err="1">
                <a:latin typeface="Lucida Sans Unicode"/>
                <a:cs typeface="Lucida Sans Unicode"/>
              </a:rPr>
              <a:t>povpct</a:t>
            </a:r>
            <a:r>
              <a:rPr lang="en-US" dirty="0">
                <a:latin typeface="Lucida Sans Unicode"/>
                <a:cs typeface="Lucida Sans Unicode"/>
              </a:rPr>
              <a:t> of a different color.</a:t>
            </a:r>
          </a:p>
          <a:p>
            <a:pPr marL="514350" indent="-514350" algn="just">
              <a:lnSpc>
                <a:spcPct val="130000"/>
              </a:lnSpc>
              <a:buClr>
                <a:srgbClr val="FF6600"/>
              </a:buClr>
              <a:buSzPct val="103000"/>
              <a:buFont typeface="+mj-lt"/>
              <a:buAutoNum type="arabicPeriod"/>
            </a:pPr>
            <a:r>
              <a:rPr lang="en-US" dirty="0">
                <a:latin typeface="Lucida Sans Unicode"/>
                <a:cs typeface="Lucida Sans Unicode"/>
              </a:rPr>
              <a:t>Create a boxplot of </a:t>
            </a:r>
            <a:r>
              <a:rPr lang="en-US" dirty="0" err="1">
                <a:latin typeface="Lucida Sans Unicode"/>
                <a:cs typeface="Lucida Sans Unicode"/>
              </a:rPr>
              <a:t>povpct</a:t>
            </a:r>
            <a:r>
              <a:rPr lang="en-US" dirty="0">
                <a:latin typeface="Lucida Sans Unicode"/>
                <a:cs typeface="Lucida Sans Unicode"/>
              </a:rPr>
              <a:t> by </a:t>
            </a:r>
            <a:r>
              <a:rPr lang="en-US" dirty="0" err="1">
                <a:latin typeface="Lucida Sans Unicode"/>
                <a:cs typeface="Lucida Sans Unicode"/>
              </a:rPr>
              <a:t>ms</a:t>
            </a:r>
            <a:r>
              <a:rPr lang="en-US" dirty="0">
                <a:latin typeface="Lucida Sans Unicode"/>
                <a:cs typeface="Lucida Sans Unicode"/>
              </a:rPr>
              <a:t> with the same color for all boxes</a:t>
            </a:r>
            <a:r>
              <a:rPr lang="en-US" dirty="0" smtClean="0">
                <a:latin typeface="Lucida Sans Unicode"/>
                <a:cs typeface="Lucida Sans Unicode"/>
              </a:rPr>
              <a:t>.</a:t>
            </a:r>
          </a:p>
          <a:p>
            <a:pPr marL="514350" indent="-514350" algn="just">
              <a:lnSpc>
                <a:spcPct val="130000"/>
              </a:lnSpc>
              <a:buClr>
                <a:srgbClr val="FF6600"/>
              </a:buClr>
              <a:buSzPct val="103000"/>
              <a:buFont typeface="+mj-lt"/>
              <a:buAutoNum type="arabicPeriod"/>
            </a:pPr>
            <a:r>
              <a:rPr lang="en-US" dirty="0" smtClean="0">
                <a:latin typeface="Lucida Sans Unicode"/>
                <a:cs typeface="Lucida Sans Unicode"/>
              </a:rPr>
              <a:t>Create </a:t>
            </a:r>
            <a:r>
              <a:rPr lang="en-US" dirty="0">
                <a:latin typeface="Lucida Sans Unicode"/>
                <a:cs typeface="Lucida Sans Unicode"/>
              </a:rPr>
              <a:t>a boxplot </a:t>
            </a:r>
            <a:r>
              <a:rPr lang="en-US" dirty="0" smtClean="0">
                <a:latin typeface="Lucida Sans Unicode"/>
                <a:cs typeface="Lucida Sans Unicode"/>
              </a:rPr>
              <a:t>of </a:t>
            </a:r>
            <a:r>
              <a:rPr lang="en-US" dirty="0" err="1">
                <a:latin typeface="Lucida Sans Unicode"/>
                <a:cs typeface="Lucida Sans Unicode"/>
              </a:rPr>
              <a:t>povpct</a:t>
            </a:r>
            <a:r>
              <a:rPr lang="en-US" dirty="0">
                <a:latin typeface="Lucida Sans Unicode"/>
                <a:cs typeface="Lucida Sans Unicode"/>
              </a:rPr>
              <a:t> by </a:t>
            </a:r>
            <a:r>
              <a:rPr lang="en-US" dirty="0" err="1">
                <a:latin typeface="Lucida Sans Unicode"/>
                <a:cs typeface="Lucida Sans Unicode"/>
              </a:rPr>
              <a:t>ms</a:t>
            </a:r>
            <a:r>
              <a:rPr lang="en-US" dirty="0">
                <a:latin typeface="Lucida Sans Unicode"/>
                <a:cs typeface="Lucida Sans Unicode"/>
              </a:rPr>
              <a:t> with the same color </a:t>
            </a:r>
            <a:r>
              <a:rPr lang="en-US" dirty="0" smtClean="0">
                <a:latin typeface="Lucida Sans Unicode"/>
                <a:cs typeface="Lucida Sans Unicode"/>
              </a:rPr>
              <a:t>for the first three boxes and another color for the remaining three boxes.</a:t>
            </a:r>
          </a:p>
          <a:p>
            <a:pPr marL="514350" indent="-514350" algn="just">
              <a:lnSpc>
                <a:spcPct val="130000"/>
              </a:lnSpc>
              <a:buClr>
                <a:srgbClr val="FF6600"/>
              </a:buClr>
              <a:buSzPct val="103000"/>
              <a:buFont typeface="+mj-lt"/>
              <a:buAutoNum type="arabicPeriod"/>
            </a:pPr>
            <a:r>
              <a:rPr lang="en-US" dirty="0">
                <a:latin typeface="Lucida Sans Unicode"/>
                <a:cs typeface="Lucida Sans Unicode"/>
              </a:rPr>
              <a:t>Create a normal Q-Q plot for Sepal Length.</a:t>
            </a:r>
            <a:endParaRPr lang="en-US" dirty="0" smtClean="0">
              <a:latin typeface="Lucida Sans Unicode"/>
              <a:cs typeface="Lucida Sans Unicode"/>
            </a:endParaRPr>
          </a:p>
          <a:p>
            <a:pPr marL="514350" indent="-514350" algn="just">
              <a:lnSpc>
                <a:spcPct val="130000"/>
              </a:lnSpc>
              <a:buClr>
                <a:srgbClr val="FF6600"/>
              </a:buClr>
              <a:buSzPct val="103000"/>
              <a:buFont typeface="+mj-lt"/>
              <a:buAutoNum type="arabicPeriod"/>
            </a:pPr>
            <a:r>
              <a:rPr lang="en-US" dirty="0" smtClean="0">
                <a:latin typeface="Lucida Sans Unicode"/>
                <a:cs typeface="Lucida Sans Unicode"/>
              </a:rPr>
              <a:t>Using </a:t>
            </a:r>
            <a:r>
              <a:rPr lang="en-US" dirty="0">
                <a:latin typeface="Lucida Sans Unicode"/>
                <a:cs typeface="Lucida Sans Unicode"/>
              </a:rPr>
              <a:t>for loops count how many observations are there in a metropolitan area (</a:t>
            </a:r>
            <a:r>
              <a:rPr lang="en-US" dirty="0" err="1">
                <a:latin typeface="Lucida Sans Unicode"/>
                <a:cs typeface="Lucida Sans Unicode"/>
              </a:rPr>
              <a:t>smsast</a:t>
            </a:r>
            <a:r>
              <a:rPr lang="en-US" dirty="0">
                <a:latin typeface="Lucida Sans Unicode"/>
                <a:cs typeface="Lucida Sans Unicode"/>
              </a:rPr>
              <a:t>=1) (col 20) with an age lower than 15 (col 2).</a:t>
            </a:r>
          </a:p>
          <a:p>
            <a:pPr marL="514350" indent="-514350" algn="just">
              <a:lnSpc>
                <a:spcPct val="130000"/>
              </a:lnSpc>
              <a:buClr>
                <a:srgbClr val="FF6600"/>
              </a:buClr>
              <a:buSzPct val="103000"/>
              <a:buFont typeface="+mj-lt"/>
              <a:buAutoNum type="arabicPeriod"/>
            </a:pPr>
            <a:r>
              <a:rPr lang="en-US" dirty="0" smtClean="0">
                <a:latin typeface="Lucida Sans Unicode"/>
                <a:cs typeface="Lucida Sans Unicode"/>
              </a:rPr>
              <a:t>Export </a:t>
            </a:r>
            <a:r>
              <a:rPr lang="en-US" dirty="0">
                <a:latin typeface="Lucida Sans Unicode"/>
                <a:cs typeface="Lucida Sans Unicode"/>
              </a:rPr>
              <a:t>your extracted </a:t>
            </a:r>
            <a:r>
              <a:rPr lang="en-US" dirty="0" smtClean="0">
                <a:latin typeface="Lucida Sans Unicode"/>
                <a:cs typeface="Lucida Sans Unicode"/>
              </a:rPr>
              <a:t>variables </a:t>
            </a:r>
            <a:r>
              <a:rPr lang="en-US" dirty="0">
                <a:latin typeface="Lucida Sans Unicode"/>
                <a:cs typeface="Lucida Sans Unicode"/>
              </a:rPr>
              <a:t>as a .</a:t>
            </a:r>
            <a:r>
              <a:rPr lang="en-US" dirty="0" err="1">
                <a:latin typeface="Lucida Sans Unicode"/>
                <a:cs typeface="Lucida Sans Unicode"/>
              </a:rPr>
              <a:t>csv</a:t>
            </a:r>
            <a:r>
              <a:rPr lang="en-US" dirty="0">
                <a:latin typeface="Lucida Sans Unicode"/>
                <a:cs typeface="Lucida Sans Unicode"/>
              </a:rPr>
              <a:t> file and the dataset </a:t>
            </a:r>
            <a:r>
              <a:rPr lang="en-US" dirty="0" smtClean="0">
                <a:latin typeface="Lucida Sans Unicode"/>
                <a:cs typeface="Lucida Sans Unicode"/>
              </a:rPr>
              <a:t>as a </a:t>
            </a:r>
            <a:r>
              <a:rPr lang="en-US" dirty="0">
                <a:latin typeface="Lucida Sans Unicode"/>
                <a:cs typeface="Lucida Sans Unicode"/>
              </a:rPr>
              <a:t>tab delimited .txt file.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1292662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r>
              <a:rPr lang="en-US" sz="360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Practice 2 b.  </a:t>
            </a:r>
          </a:p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96296" y="6446078"/>
            <a:ext cx="9240296" cy="411922"/>
            <a:chOff x="-76200" y="6446078"/>
            <a:chExt cx="9240296" cy="411922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-76200" y="6446078"/>
              <a:ext cx="28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LISAC: </a:t>
              </a:r>
              <a:r>
                <a:rPr lang="en-US" dirty="0" smtClean="0">
                  <a:solidFill>
                    <a:srgbClr val="FFFFFF"/>
                  </a:solidFill>
                </a:rPr>
                <a:t>R </a:t>
              </a:r>
              <a:r>
                <a:rPr lang="en-US" dirty="0" smtClean="0">
                  <a:solidFill>
                    <a:srgbClr val="FFFFFF"/>
                  </a:solidFill>
                </a:rPr>
                <a:t> </a:t>
              </a:r>
              <a:r>
                <a:rPr lang="en-US" dirty="0" smtClean="0">
                  <a:solidFill>
                    <a:srgbClr val="FFFFFF"/>
                  </a:solidFill>
                </a:rPr>
                <a:t>Basics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833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01934" y="557145"/>
            <a:ext cx="8456693" cy="2186201"/>
          </a:xfrm>
          <a:prstGeom prst="roundRect">
            <a:avLst/>
          </a:prstGeom>
          <a:solidFill>
            <a:srgbClr val="710B19"/>
          </a:solidFill>
          <a:ln>
            <a:solidFill>
              <a:srgbClr val="710B1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-96296" y="6446078"/>
            <a:ext cx="9240296" cy="411922"/>
            <a:chOff x="-76200" y="6446078"/>
            <a:chExt cx="9240296" cy="411922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-76200" y="6446078"/>
              <a:ext cx="28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LISAC: R </a:t>
              </a:r>
              <a:r>
                <a:rPr lang="en-US" dirty="0" smtClean="0">
                  <a:solidFill>
                    <a:srgbClr val="FFFFFF"/>
                  </a:solidFill>
                </a:rPr>
                <a:t>Basics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470392" y="3626405"/>
            <a:ext cx="61489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Lucida Sans Unicode"/>
                <a:cs typeface="Lucida Sans Unicode"/>
              </a:rPr>
              <a:t>Please don’t forget to fill the sign in sheet and to complete the survey that will be sent to you by email</a:t>
            </a:r>
            <a:r>
              <a:rPr lang="en-US" dirty="0" smtClean="0">
                <a:latin typeface="Lucida Sans Unicode"/>
                <a:cs typeface="Lucida Sans Unicode"/>
              </a:rPr>
              <a:t>. </a:t>
            </a:r>
          </a:p>
          <a:p>
            <a:endParaRPr lang="en-US" dirty="0">
              <a:latin typeface="Lucida Sans Unicode"/>
              <a:cs typeface="Lucida Sans Unicode"/>
            </a:endParaRPr>
          </a:p>
          <a:p>
            <a:pPr algn="ctr"/>
            <a:r>
              <a:rPr lang="en-US" sz="2800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Thanks for coming! </a:t>
            </a:r>
            <a:endParaRPr lang="en-US" sz="2800" dirty="0">
              <a:solidFill>
                <a:srgbClr val="FF6600"/>
              </a:solidFill>
              <a:latin typeface="Lucida Sans Unicode"/>
              <a:cs typeface="Lucida Sans Unicode"/>
            </a:endParaRPr>
          </a:p>
          <a:p>
            <a:endParaRPr lang="en-US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25044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6483863"/>
            <a:ext cx="9144000" cy="374137"/>
            <a:chOff x="0" y="6446078"/>
            <a:chExt cx="9144000" cy="374137"/>
          </a:xfrm>
        </p:grpSpPr>
        <p:sp>
          <p:nvSpPr>
            <p:cNvPr id="3" name="TextBox 2"/>
            <p:cNvSpPr txBox="1"/>
            <p:nvPr/>
          </p:nvSpPr>
          <p:spPr>
            <a:xfrm>
              <a:off x="0" y="6446078"/>
              <a:ext cx="458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LISA: R Basics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61952" y="6450883"/>
              <a:ext cx="458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Fall 2013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96296" y="6441273"/>
            <a:ext cx="9240296" cy="411922"/>
            <a:chOff x="-76200" y="6446078"/>
            <a:chExt cx="9240296" cy="411922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-76200" y="6446078"/>
              <a:ext cx="28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LISA: R Programming Basics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Summer 2014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0" y="0"/>
            <a:ext cx="9144000" cy="1292662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r>
              <a:rPr lang="en-US" sz="360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What is R?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3918" y="1639651"/>
            <a:ext cx="75081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latin typeface="Arial" charset="0"/>
                <a:ea typeface="ＭＳ Ｐゴシック" charset="0"/>
              </a:rPr>
              <a:t>R is an extensive, </a:t>
            </a:r>
            <a:r>
              <a:rPr lang="en-US" sz="2000" dirty="0">
                <a:latin typeface="Arial" charset="0"/>
                <a:ea typeface="ＭＳ Ｐゴシック" charset="0"/>
              </a:rPr>
              <a:t>object-oriented programming language.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latin typeface="Arial" charset="0"/>
                <a:ea typeface="ＭＳ Ｐゴシック" charset="0"/>
              </a:rPr>
              <a:t>An </a:t>
            </a:r>
            <a:r>
              <a:rPr lang="en-US" sz="2000" dirty="0">
                <a:latin typeface="Arial" charset="0"/>
                <a:ea typeface="ＭＳ Ｐゴシック" charset="0"/>
              </a:rPr>
              <a:t>integrated suite of software facilities for data manipulation, simulation, calculation and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sophisticated graphical displays. 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latin typeface="Arial" charset="0"/>
                <a:ea typeface="ＭＳ Ｐゴシック" charset="0"/>
              </a:rPr>
              <a:t>Started </a:t>
            </a:r>
            <a:r>
              <a:rPr lang="en-US" sz="2000" dirty="0">
                <a:latin typeface="Arial" charset="0"/>
                <a:ea typeface="ＭＳ Ｐゴシック" charset="0"/>
              </a:rPr>
              <a:t>by </a:t>
            </a:r>
            <a:r>
              <a:rPr lang="en-US" sz="2000" u="sng" dirty="0">
                <a:latin typeface="Arial" charset="0"/>
                <a:ea typeface="ＭＳ Ｐゴシック" charset="0"/>
              </a:rPr>
              <a:t>R</a:t>
            </a:r>
            <a:r>
              <a:rPr lang="en-US" sz="2000" dirty="0">
                <a:latin typeface="Arial" charset="0"/>
                <a:ea typeface="ＭＳ Ｐゴシック" charset="0"/>
              </a:rPr>
              <a:t>obert Gentleman and </a:t>
            </a:r>
            <a:r>
              <a:rPr lang="en-US" sz="2000" u="sng" dirty="0">
                <a:latin typeface="Arial" charset="0"/>
                <a:ea typeface="ＭＳ Ｐゴシック" charset="0"/>
              </a:rPr>
              <a:t>R</a:t>
            </a:r>
            <a:r>
              <a:rPr lang="en-US" sz="2000" dirty="0">
                <a:latin typeface="Arial" charset="0"/>
                <a:ea typeface="ＭＳ Ｐゴシック" charset="0"/>
              </a:rPr>
              <a:t>oss </a:t>
            </a:r>
            <a:r>
              <a:rPr lang="en-US" sz="2000" dirty="0" err="1">
                <a:latin typeface="Arial" charset="0"/>
                <a:ea typeface="ＭＳ Ｐゴシック" charset="0"/>
              </a:rPr>
              <a:t>Ihaka</a:t>
            </a:r>
            <a:r>
              <a:rPr lang="en-US" sz="2000" dirty="0">
                <a:latin typeface="Arial" charset="0"/>
                <a:ea typeface="ＭＳ Ｐゴシック" charset="0"/>
              </a:rPr>
              <a:t> (hence </a:t>
            </a:r>
            <a:r>
              <a:rPr lang="ja-JP" altLang="en-US" sz="2000" dirty="0">
                <a:latin typeface="Arial" charset="0"/>
                <a:ea typeface="ＭＳ Ｐゴシック" charset="0"/>
              </a:rPr>
              <a:t>“</a:t>
            </a:r>
            <a:r>
              <a:rPr lang="en-US" sz="2000" dirty="0">
                <a:latin typeface="Arial" charset="0"/>
                <a:ea typeface="ＭＳ Ｐゴシック" charset="0"/>
              </a:rPr>
              <a:t>R</a:t>
            </a:r>
            <a:r>
              <a:rPr lang="ja-JP" altLang="en-US" sz="2000" dirty="0">
                <a:latin typeface="Arial" charset="0"/>
                <a:ea typeface="ＭＳ Ｐゴシック" charset="0"/>
              </a:rPr>
              <a:t>”</a:t>
            </a:r>
            <a:r>
              <a:rPr lang="en-US" sz="2000" dirty="0">
                <a:latin typeface="Arial" charset="0"/>
                <a:ea typeface="ＭＳ Ｐゴシック" charset="0"/>
              </a:rPr>
              <a:t>) in 1995</a:t>
            </a:r>
          </a:p>
          <a:p>
            <a:pPr lvl="2"/>
            <a:r>
              <a:rPr lang="en-US" sz="2000" dirty="0" smtClean="0">
                <a:latin typeface="Arial" charset="0"/>
                <a:ea typeface="ＭＳ Ｐゴシック" charset="0"/>
              </a:rPr>
              <a:t>-as </a:t>
            </a:r>
            <a:r>
              <a:rPr lang="en-US" sz="2000" dirty="0">
                <a:latin typeface="Arial" charset="0"/>
                <a:ea typeface="ＭＳ Ｐゴシック" charset="0"/>
              </a:rPr>
              <a:t>a </a:t>
            </a:r>
            <a:r>
              <a:rPr lang="en-US" sz="2000" u="sng" dirty="0">
                <a:latin typeface="Arial" charset="0"/>
                <a:ea typeface="ＭＳ Ｐゴシック" charset="0"/>
              </a:rPr>
              <a:t>free</a:t>
            </a:r>
            <a:r>
              <a:rPr lang="en-US" sz="2000" dirty="0">
                <a:latin typeface="Arial" charset="0"/>
                <a:ea typeface="ＭＳ Ｐゴシック" charset="0"/>
              </a:rPr>
              <a:t>, independent, open-source implementation of the S programming.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latin typeface="Arial" charset="0"/>
                <a:ea typeface="ＭＳ Ｐゴシック" charset="0"/>
              </a:rPr>
              <a:t>It handles and analyzes data very effectively and it contains a suite of operators for calculations on arrays and matrices. 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latin typeface="Arial" charset="0"/>
                <a:ea typeface="ＭＳ Ｐゴシック" charset="0"/>
              </a:rPr>
              <a:t>Currently </a:t>
            </a:r>
            <a:r>
              <a:rPr lang="en-US" sz="2000" dirty="0">
                <a:latin typeface="Arial" charset="0"/>
                <a:ea typeface="ＭＳ Ｐゴシック" charset="0"/>
              </a:rPr>
              <a:t>maintained by the R Core development team – an international group of hard-working volunteer developers.</a:t>
            </a:r>
          </a:p>
          <a:p>
            <a:pPr lvl="1" algn="ctr"/>
            <a:r>
              <a:rPr lang="en-US" sz="2000" dirty="0" smtClean="0">
                <a:latin typeface="Courier" charset="0"/>
                <a:ea typeface="ＭＳ Ｐゴシック" charset="0"/>
                <a:cs typeface="Courier" charset="0"/>
              </a:rPr>
              <a:t>http</a:t>
            </a:r>
            <a:r>
              <a:rPr lang="en-US" sz="2000" dirty="0">
                <a:latin typeface="Courier" charset="0"/>
                <a:ea typeface="ＭＳ Ｐゴシック" charset="0"/>
                <a:cs typeface="Courier" charset="0"/>
              </a:rPr>
              <a:t>://</a:t>
            </a:r>
            <a:r>
              <a:rPr lang="en-US" sz="2000" dirty="0" err="1">
                <a:latin typeface="Courier" charset="0"/>
                <a:ea typeface="ＭＳ Ｐゴシック" charset="0"/>
                <a:cs typeface="Courier" charset="0"/>
              </a:rPr>
              <a:t>www.r-project.org</a:t>
            </a:r>
            <a:r>
              <a:rPr lang="en-US" sz="2000" dirty="0">
                <a:latin typeface="Courier" charset="0"/>
                <a:ea typeface="ＭＳ Ｐゴシック" charset="0"/>
                <a:cs typeface="Courier" charset="0"/>
              </a:rPr>
              <a:t> </a:t>
            </a:r>
          </a:p>
          <a:p>
            <a:pPr algn="just"/>
            <a:endParaRPr lang="en-US" sz="20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94192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1292662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r>
              <a:rPr lang="en-US" sz="360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Why use/Learn R?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96296" y="6446078"/>
            <a:ext cx="9240296" cy="411922"/>
            <a:chOff x="-76200" y="6446078"/>
            <a:chExt cx="9240296" cy="411922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-76200" y="6446078"/>
              <a:ext cx="28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LISA: R Programming Basics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Summer 2014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28951" y="1703951"/>
            <a:ext cx="728304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R is FREE!</a:t>
            </a:r>
          </a:p>
          <a:p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It contains many built-in functions and installable packages that will cover nearly every possible need you have.</a:t>
            </a:r>
          </a:p>
          <a:p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R is flexible-you are not restricted to built-in functions.</a:t>
            </a:r>
          </a:p>
          <a:p>
            <a:pPr lvl="1"/>
            <a:r>
              <a:rPr lang="en-US" sz="2400" dirty="0"/>
              <a:t>You can write your own codes.</a:t>
            </a:r>
          </a:p>
          <a:p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Interactive console makes testing and debugging easy.</a:t>
            </a:r>
          </a:p>
          <a:p>
            <a:pPr algn="just">
              <a:buClr>
                <a:srgbClr val="FF6600"/>
              </a:buClr>
              <a:buSzPct val="103000"/>
            </a:pPr>
            <a:endParaRPr lang="en-US" sz="32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605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83" y="862846"/>
            <a:ext cx="8075538" cy="47051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2203263" y="5804640"/>
            <a:ext cx="4634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http://</a:t>
            </a:r>
            <a:r>
              <a:rPr lang="en-US" dirty="0" err="1"/>
              <a:t>www.edureka.in</a:t>
            </a:r>
            <a:r>
              <a:rPr lang="en-US" dirty="0"/>
              <a:t>/</a:t>
            </a:r>
            <a:r>
              <a:rPr lang="en-US" dirty="0" smtClean="0"/>
              <a:t>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1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96296" y="6446078"/>
            <a:ext cx="9240296" cy="411922"/>
            <a:chOff x="-76200" y="6446078"/>
            <a:chExt cx="9240296" cy="411922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-76200" y="6446078"/>
              <a:ext cx="28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LISA: R Programming Basics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Summer 2014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0" y="0"/>
            <a:ext cx="9144000" cy="1277273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r>
              <a:rPr lang="en-US" sz="350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How to Install R on your computer?</a:t>
            </a:r>
            <a:endParaRPr lang="en-US" sz="3500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4833" y="1968500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Windows:</a:t>
            </a:r>
          </a:p>
          <a:p>
            <a:r>
              <a:rPr lang="en-US" sz="2400" dirty="0" smtClean="0">
                <a:latin typeface="Lucida Sans Unicode"/>
                <a:cs typeface="Lucida Sans Unicode"/>
              </a:rPr>
              <a:t>http://</a:t>
            </a:r>
            <a:r>
              <a:rPr lang="en-US" sz="2400" dirty="0" err="1" smtClean="0">
                <a:latin typeface="Lucida Sans Unicode"/>
                <a:cs typeface="Lucida Sans Unicode"/>
              </a:rPr>
              <a:t>cran.r-project.org</a:t>
            </a:r>
            <a:r>
              <a:rPr lang="en-US" sz="2400" dirty="0" smtClean="0">
                <a:latin typeface="Lucida Sans Unicode"/>
                <a:cs typeface="Lucida Sans Unicode"/>
              </a:rPr>
              <a:t>/bin/windows/base/</a:t>
            </a:r>
            <a:endParaRPr lang="en-US" sz="2400" dirty="0">
              <a:latin typeface="Lucida Sans Unicode"/>
              <a:cs typeface="Lucida Sans Unicode"/>
            </a:endParaRPr>
          </a:p>
          <a:p>
            <a:endParaRPr lang="en-US" sz="2400" dirty="0">
              <a:latin typeface="Lucida Sans Unicode"/>
              <a:cs typeface="Lucida Sans Unicode"/>
            </a:endParaRPr>
          </a:p>
          <a:p>
            <a:r>
              <a:rPr lang="en-US" sz="2400" b="1" dirty="0" err="1" smtClean="0">
                <a:solidFill>
                  <a:srgbClr val="FF6600"/>
                </a:solidFill>
                <a:latin typeface="Lucida Sans Unicode"/>
                <a:cs typeface="Lucida Sans Unicode"/>
              </a:rPr>
              <a:t>MacOs</a:t>
            </a:r>
            <a:r>
              <a:rPr lang="en-US" sz="2400" b="1" dirty="0" smtClean="0">
                <a:solidFill>
                  <a:srgbClr val="FF6600"/>
                </a:solidFill>
                <a:latin typeface="Lucida Sans Unicode"/>
                <a:cs typeface="Lucida Sans Unicode"/>
              </a:rPr>
              <a:t> X:</a:t>
            </a:r>
          </a:p>
          <a:p>
            <a:r>
              <a:rPr lang="en-US" sz="2400" dirty="0" smtClean="0">
                <a:latin typeface="Lucida Sans Unicode"/>
                <a:cs typeface="Lucida Sans Unicode"/>
              </a:rPr>
              <a:t>http://</a:t>
            </a:r>
            <a:r>
              <a:rPr lang="en-US" sz="2400" dirty="0" err="1" smtClean="0">
                <a:latin typeface="Lucida Sans Unicode"/>
                <a:cs typeface="Lucida Sans Unicode"/>
              </a:rPr>
              <a:t>cran.r-project.org</a:t>
            </a:r>
            <a:r>
              <a:rPr lang="en-US" sz="2400" dirty="0" smtClean="0">
                <a:latin typeface="Lucida Sans Unicode"/>
                <a:cs typeface="Lucida Sans Unicode"/>
              </a:rPr>
              <a:t>/bin/</a:t>
            </a:r>
            <a:r>
              <a:rPr lang="en-US" sz="2400" dirty="0" err="1" smtClean="0">
                <a:latin typeface="Lucida Sans Unicode"/>
                <a:cs typeface="Lucida Sans Unicode"/>
              </a:rPr>
              <a:t>macosx</a:t>
            </a:r>
            <a:r>
              <a:rPr lang="en-US" sz="2400" dirty="0" smtClean="0">
                <a:latin typeface="Lucida Sans Unicode"/>
                <a:cs typeface="Lucida Sans Unicode"/>
              </a:rPr>
              <a:t>/</a:t>
            </a:r>
            <a:endParaRPr lang="en-US" sz="24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18592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3900" dirty="0" smtClean="0">
                <a:solidFill>
                  <a:srgbClr val="000000"/>
                </a:solidFill>
                <a:latin typeface="Arial" pitchFamily="34" charset="0"/>
              </a:rPr>
              <a:t>Introduction to R- Studio</a:t>
            </a:r>
            <a:endParaRPr lang="en-US" sz="390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42" y="1150144"/>
            <a:ext cx="2626043" cy="226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333" y="1097280"/>
            <a:ext cx="2130267" cy="213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228725" y="3657600"/>
            <a:ext cx="3178969" cy="1493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900" b="1" dirty="0">
                <a:solidFill>
                  <a:srgbClr val="000000"/>
                </a:solidFill>
                <a:latin typeface="Arial" pitchFamily="34" charset="0"/>
              </a:rPr>
              <a:t>R</a:t>
            </a:r>
          </a:p>
          <a:p>
            <a:pPr algn="ctr">
              <a:lnSpc>
                <a:spcPct val="95000"/>
              </a:lnSpc>
            </a:pP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www.r-project.org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  <a:p>
            <a:pPr algn="ctr"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  <a:p>
            <a:pPr algn="ctr"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The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engine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886325" y="3657600"/>
            <a:ext cx="3178969" cy="1493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900" b="1" dirty="0" err="1">
                <a:solidFill>
                  <a:srgbClr val="000000"/>
                </a:solidFill>
                <a:latin typeface="Arial" pitchFamily="34" charset="0"/>
              </a:rPr>
              <a:t>Rstudio</a:t>
            </a:r>
            <a:endParaRPr lang="en-US" sz="2900" b="1" dirty="0">
              <a:solidFill>
                <a:srgbClr val="000000"/>
              </a:solidFill>
              <a:latin typeface="Arial" pitchFamily="34" charset="0"/>
            </a:endParaRPr>
          </a:p>
          <a:p>
            <a:pPr algn="ctr">
              <a:lnSpc>
                <a:spcPct val="95000"/>
              </a:lnSpc>
            </a:pP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www.rstudio.org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  <a:p>
            <a:pPr algn="ctr"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  <a:p>
            <a:pPr algn="ctr"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The pretty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face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28725" y="6072484"/>
            <a:ext cx="6035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 interface that makes working with R easier!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9124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R Studio: Has 4 windows(panes)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8758"/>
            <a:ext cx="7162800" cy="4343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7"/>
          <p:cNvGrpSpPr/>
          <p:nvPr/>
        </p:nvGrpSpPr>
        <p:grpSpPr>
          <a:xfrm>
            <a:off x="5148328" y="3071782"/>
            <a:ext cx="1859213" cy="864696"/>
            <a:chOff x="-1267837" y="5555000"/>
            <a:chExt cx="3080137" cy="742512"/>
          </a:xfrm>
        </p:grpSpPr>
        <p:sp>
          <p:nvSpPr>
            <p:cNvPr id="9" name="Rounded Rectangle 8"/>
            <p:cNvSpPr/>
            <p:nvPr/>
          </p:nvSpPr>
          <p:spPr>
            <a:xfrm>
              <a:off x="-1108700" y="5569861"/>
              <a:ext cx="2921000" cy="727651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267837" y="5555000"/>
              <a:ext cx="3016760" cy="713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6600"/>
                  </a:solidFill>
                </a:rPr>
                <a:t>Workspace</a:t>
              </a:r>
            </a:p>
            <a:p>
              <a:pPr algn="ctr"/>
              <a:r>
                <a:rPr lang="en-US" sz="1600" dirty="0" smtClean="0">
                  <a:solidFill>
                    <a:srgbClr val="FF6600"/>
                  </a:solidFill>
                </a:rPr>
                <a:t> and history of commands</a:t>
              </a:r>
              <a:endParaRPr lang="en-US" sz="1600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84250" y="4842210"/>
            <a:ext cx="3016250" cy="727651"/>
            <a:chOff x="984250" y="4842210"/>
            <a:chExt cx="3016250" cy="727651"/>
          </a:xfrm>
        </p:grpSpPr>
        <p:sp>
          <p:nvSpPr>
            <p:cNvPr id="15" name="Rounded Rectangle 14"/>
            <p:cNvSpPr/>
            <p:nvPr/>
          </p:nvSpPr>
          <p:spPr>
            <a:xfrm>
              <a:off x="984250" y="4842210"/>
              <a:ext cx="2921000" cy="727651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84250" y="4873625"/>
              <a:ext cx="30162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6600"/>
                  </a:solidFill>
                </a:rPr>
                <a:t>The console will display all your results and commands.</a:t>
              </a:r>
              <a:endParaRPr lang="en-US" sz="1600" dirty="0">
                <a:solidFill>
                  <a:srgbClr val="FF6600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244385" y="4873625"/>
            <a:ext cx="22606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dirty="0" smtClean="0">
              <a:solidFill>
                <a:srgbClr val="FF6600"/>
              </a:solidFill>
            </a:endParaRPr>
          </a:p>
          <a:p>
            <a:pPr algn="ctr"/>
            <a:r>
              <a:rPr lang="en-US" sz="1600" dirty="0" smtClean="0">
                <a:solidFill>
                  <a:srgbClr val="FF6600"/>
                </a:solidFill>
              </a:rPr>
              <a:t>Available files, generated plots, package management and help</a:t>
            </a:r>
            <a:endParaRPr lang="en-US" sz="1600" dirty="0">
              <a:solidFill>
                <a:srgbClr val="FF66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244385" y="5176042"/>
            <a:ext cx="2518352" cy="733232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819075" y="2945921"/>
            <a:ext cx="2482638" cy="833103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48315" y="3409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22041" y="3180853"/>
            <a:ext cx="2185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Displays your scripts and codes.</a:t>
            </a:r>
            <a:endParaRPr lang="en-US" dirty="0">
              <a:solidFill>
                <a:srgbClr val="FF66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39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292662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r>
              <a:rPr lang="en-US" sz="360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Data Structures and Manipulation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2264" y="1644763"/>
            <a:ext cx="7699375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6600"/>
              </a:buClr>
              <a:buSzPct val="104000"/>
              <a:buFont typeface="+mj-lt"/>
              <a:buAutoNum type="arabicPeriod"/>
            </a:pPr>
            <a:r>
              <a:rPr lang="en-US" u="sng" dirty="0" smtClean="0"/>
              <a:t>Object Creation</a:t>
            </a:r>
          </a:p>
          <a:p>
            <a:pPr marL="349250">
              <a:buClr>
                <a:srgbClr val="FF6600"/>
              </a:buClr>
              <a:buSzPct val="104000"/>
            </a:pPr>
            <a:r>
              <a:rPr lang="en-US" dirty="0" smtClean="0"/>
              <a:t>Expression:  Allows you to write, evaluate and print your result on the screen. </a:t>
            </a:r>
          </a:p>
          <a:p>
            <a:pPr marL="349250">
              <a:buClr>
                <a:srgbClr val="FF6600"/>
              </a:buClr>
              <a:buSzPct val="104000"/>
            </a:pPr>
            <a:r>
              <a:rPr lang="en-US" dirty="0" smtClean="0"/>
              <a:t>Assignment: Storing the results of expressions by assigning it to a variable. </a:t>
            </a:r>
          </a:p>
          <a:p>
            <a:pPr marL="349250">
              <a:buClr>
                <a:srgbClr val="FF6600"/>
              </a:buClr>
              <a:buSzPct val="104000"/>
            </a:pPr>
            <a:endParaRPr lang="en-US" dirty="0" smtClean="0"/>
          </a:p>
          <a:p>
            <a:pPr marL="342900" indent="-342900">
              <a:buClr>
                <a:srgbClr val="FF6600"/>
              </a:buClr>
              <a:buSzPct val="104000"/>
              <a:buFont typeface="+mj-lt"/>
              <a:buAutoNum type="arabicPeriod" startAt="2"/>
            </a:pPr>
            <a:r>
              <a:rPr lang="en-US" u="sng" dirty="0" smtClean="0"/>
              <a:t>Vectors:</a:t>
            </a:r>
          </a:p>
          <a:p>
            <a:pPr marL="349250">
              <a:buClr>
                <a:srgbClr val="FF6600"/>
              </a:buClr>
              <a:buSzPct val="104000"/>
            </a:pPr>
            <a:r>
              <a:rPr lang="en-US" dirty="0" smtClean="0"/>
              <a:t>The basic data structure in R. (Scalars are vectors of dimension 1).</a:t>
            </a:r>
          </a:p>
          <a:p>
            <a:pPr marL="692150" indent="-342900">
              <a:buClr>
                <a:srgbClr val="FF6600"/>
              </a:buClr>
              <a:buSzPct val="104000"/>
              <a:buFont typeface="+mj-lt"/>
              <a:buAutoNum type="alphaLcPeriod"/>
            </a:pPr>
            <a:r>
              <a:rPr lang="en-US" dirty="0" smtClean="0"/>
              <a:t>Creating sequences:</a:t>
            </a:r>
          </a:p>
          <a:p>
            <a:pPr marL="968375" lvl="0" indent="-285750">
              <a:buClr>
                <a:srgbClr val="FF6600"/>
              </a:buClr>
              <a:buSzPct val="104000"/>
              <a:buFontTx/>
              <a:buChar char="-"/>
            </a:pPr>
            <a:r>
              <a:rPr lang="en-US" dirty="0" smtClean="0"/>
              <a:t>: command. Creates a sequence incrementing/decrementing by 1 </a:t>
            </a:r>
          </a:p>
          <a:p>
            <a:pPr marL="968375" indent="-285750">
              <a:buClr>
                <a:srgbClr val="FF6600"/>
              </a:buClr>
              <a:buSzPct val="104000"/>
              <a:buFontTx/>
              <a:buChar char="-"/>
            </a:pPr>
            <a:r>
              <a:rPr lang="en-US" dirty="0" err="1" smtClean="0"/>
              <a:t>seq</a:t>
            </a:r>
            <a:r>
              <a:rPr lang="en-US" dirty="0" smtClean="0"/>
              <a:t>() command. </a:t>
            </a:r>
          </a:p>
          <a:p>
            <a:pPr marL="692150" indent="-342900">
              <a:buClr>
                <a:srgbClr val="FF6600"/>
              </a:buClr>
              <a:buSzPct val="104000"/>
              <a:buFont typeface="+mj-lt"/>
              <a:buAutoNum type="alphaLcPeriod" startAt="2"/>
            </a:pPr>
            <a:r>
              <a:rPr lang="en-US" dirty="0" smtClean="0"/>
              <a:t>Vector of numbers with no pattern. </a:t>
            </a:r>
            <a:r>
              <a:rPr lang="en-US" dirty="0"/>
              <a:t>c</a:t>
            </a:r>
            <a:r>
              <a:rPr lang="en-US" dirty="0" smtClean="0"/>
              <a:t>() function. </a:t>
            </a:r>
          </a:p>
          <a:p>
            <a:pPr marL="692150" indent="-342900">
              <a:buClr>
                <a:srgbClr val="FF6600"/>
              </a:buClr>
              <a:buSzPct val="104000"/>
              <a:buFont typeface="+mj-lt"/>
              <a:buAutoNum type="alphaLcPeriod" startAt="2"/>
            </a:pPr>
            <a:r>
              <a:rPr lang="en-US" dirty="0" smtClean="0"/>
              <a:t>Vectors of characters. Also use c() function with the help of “”</a:t>
            </a:r>
          </a:p>
          <a:p>
            <a:pPr marL="692150" indent="-342900">
              <a:buClr>
                <a:srgbClr val="FF6600"/>
              </a:buClr>
              <a:buSzPct val="104000"/>
              <a:buFont typeface="+mj-lt"/>
              <a:buAutoNum type="alphaLcPeriod" startAt="2"/>
            </a:pPr>
            <a:r>
              <a:rPr lang="en-US" dirty="0" smtClean="0"/>
              <a:t>Repeating values. </a:t>
            </a:r>
            <a:r>
              <a:rPr lang="en-US" dirty="0"/>
              <a:t>r</a:t>
            </a:r>
            <a:r>
              <a:rPr lang="en-US" dirty="0" smtClean="0"/>
              <a:t>ep() function. </a:t>
            </a:r>
          </a:p>
          <a:p>
            <a:pPr marL="692150" indent="-342900">
              <a:buClr>
                <a:srgbClr val="FF6600"/>
              </a:buClr>
              <a:buSzPct val="104000"/>
              <a:buFont typeface="+mj-lt"/>
              <a:buAutoNum type="alphaLcPeriod" startAt="2"/>
            </a:pPr>
            <a:r>
              <a:rPr lang="en-US" dirty="0" smtClean="0"/>
              <a:t>Arithmetic with vectors: All basic operations can be performed with vectors. Round(),sort(),length().</a:t>
            </a:r>
          </a:p>
          <a:p>
            <a:pPr marL="692150" indent="-342900">
              <a:buClr>
                <a:srgbClr val="FF6600"/>
              </a:buClr>
              <a:buSzPct val="104000"/>
              <a:buFont typeface="+mj-lt"/>
              <a:buAutoNum type="alphaLcPeriod" startAt="2"/>
            </a:pPr>
            <a:r>
              <a:rPr lang="en-US" dirty="0" smtClean="0"/>
              <a:t>Subsets: The basic syntax for </a:t>
            </a:r>
            <a:r>
              <a:rPr lang="en-US" dirty="0" err="1" smtClean="0"/>
              <a:t>subsetting</a:t>
            </a:r>
            <a:r>
              <a:rPr lang="en-US" dirty="0" smtClean="0"/>
              <a:t> vectors is: vector[index]</a:t>
            </a:r>
          </a:p>
          <a:p>
            <a:pPr marL="692150" indent="-342900">
              <a:buClr>
                <a:srgbClr val="FF6600"/>
              </a:buClr>
              <a:buSzPct val="104000"/>
              <a:buFont typeface="+mj-lt"/>
              <a:buAutoNum type="alphaLcPeriod" startAt="2"/>
            </a:pPr>
            <a:r>
              <a:rPr lang="en-US" dirty="0" smtClean="0"/>
              <a:t>Sampling from vectors/distributions.</a:t>
            </a:r>
          </a:p>
          <a:p>
            <a:endParaRPr lang="en-US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-96296" y="6446078"/>
            <a:ext cx="9240296" cy="411922"/>
            <a:chOff x="-76200" y="6446078"/>
            <a:chExt cx="9240296" cy="411922"/>
          </a:xfrm>
        </p:grpSpPr>
        <p:grpSp>
          <p:nvGrpSpPr>
            <p:cNvPr id="19" name="Group 18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-76200" y="6446078"/>
              <a:ext cx="28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LISAC: R </a:t>
              </a:r>
              <a:r>
                <a:rPr lang="en-US" dirty="0" smtClean="0">
                  <a:solidFill>
                    <a:srgbClr val="FFFFFF"/>
                  </a:solidFill>
                </a:rPr>
                <a:t>Basics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Summer 2014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482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5389</TotalTime>
  <Words>1939</Words>
  <Application>Microsoft Macintosh PowerPoint</Application>
  <PresentationFormat>On-screen Show (4:3)</PresentationFormat>
  <Paragraphs>294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LISAC Short Course Series   INTRODUCTION TO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R- Studio</vt:lpstr>
      <vt:lpstr> R Studio: Has 4 windows(panes)</vt:lpstr>
      <vt:lpstr>PowerPoint Presentation</vt:lpstr>
      <vt:lpstr>Random Sampling</vt:lpstr>
      <vt:lpstr>Sampling from a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Maria Ortega Villa</dc:creator>
  <cp:lastModifiedBy>Olushina Olawale Awe</cp:lastModifiedBy>
  <cp:revision>136</cp:revision>
  <dcterms:created xsi:type="dcterms:W3CDTF">2013-06-20T17:07:11Z</dcterms:created>
  <dcterms:modified xsi:type="dcterms:W3CDTF">2015-02-05T13:27:54Z</dcterms:modified>
</cp:coreProperties>
</file>