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793" r:id="rId3"/>
    <p:sldId id="4791" r:id="rId4"/>
    <p:sldId id="4792" r:id="rId5"/>
    <p:sldId id="4794" r:id="rId6"/>
    <p:sldId id="4795" r:id="rId7"/>
    <p:sldId id="4796" r:id="rId8"/>
    <p:sldId id="4797" r:id="rId9"/>
    <p:sldId id="4798" r:id="rId10"/>
    <p:sldId id="479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E296-355A-86DA-8F9A-8B17FB0A9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34D19-7712-3832-B7DA-163CAC38C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C2D65-96DC-CF43-6B85-CA6BDBE0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C3C9-97AA-4E32-9546-3FDBE1B66576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2EB6-56D0-CCCF-E0E2-C06D2EC7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E6DD9-33D3-3C05-C38C-728ED13F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F2A-59EB-4271-B8C9-674373D06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2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67EC-342E-E7E7-2683-ABF08B96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9B151-1F55-C5DC-3963-9DCFD2751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A8DBB-A499-84D4-6400-2CC2FFC7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C3C9-97AA-4E32-9546-3FDBE1B66576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66675-F9EF-76F2-4765-CA74F9A0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B51D4-0C1C-0239-F39E-87D44A54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F2A-59EB-4271-B8C9-674373D06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2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97F989-0206-8A58-0314-725D4466F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D06E1-9981-196E-F422-356C5FB62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AD369-761F-9F03-5A86-43F198ECA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C3C9-97AA-4E32-9546-3FDBE1B66576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60945-0147-F530-12F5-776E659F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1C123-DBBF-A8A8-6C20-C86B6FEA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F2A-59EB-4271-B8C9-674373D06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29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1290EC1-56E5-41AA-BB51-B0967C010B48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B74B0-5CB2-4BBC-8203-6628B3DCB920}"/>
              </a:ext>
            </a:extLst>
          </p:cNvPr>
          <p:cNvCxnSpPr/>
          <p:nvPr/>
        </p:nvCxnSpPr>
        <p:spPr>
          <a:xfrm>
            <a:off x="11252200" y="6383867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9">
            <a:extLst>
              <a:ext uri="{FF2B5EF4-FFF2-40B4-BE49-F238E27FC236}">
                <a16:creationId xmlns:a16="http://schemas.microsoft.com/office/drawing/2014/main" id="{655665DA-D3CB-49B1-948F-1FFD1C783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1" y="1677481"/>
            <a:ext cx="10971845" cy="443581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24C8E-8610-4338-8475-7343988CB86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altLang="en-US"/>
              <a:t>® Health Level Seven and HL7 are registered trademarks of Health Level Seven International, registered with the United States Patent and Trademark Office.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94CCA-0C38-4E82-B227-0A17C94365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73B22ABC-0FED-4D64-8F5D-7D0F972641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691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CB1C-674D-F66D-B602-D547B7DC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6B8E0-CD80-BC87-090B-D21EE5631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7C7C7-2A6F-E7C9-2341-779B8926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C3C9-97AA-4E32-9546-3FDBE1B66576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D92C6-852F-2E59-BC46-85C8DCFC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7F88-2B9A-B3D5-A83F-BE9A3A34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F2A-59EB-4271-B8C9-674373D06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4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C7D5-4ADD-563A-44D3-B00E76B7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059B0-E965-CD9A-755C-6F808B5F8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9CF61-89DE-0CA2-28E3-CC02A450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C3C9-97AA-4E32-9546-3FDBE1B66576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4F2C0-C266-A4D5-BDB6-AF6280B8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AC768-2170-52E9-3B55-B0DBCCBC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F2A-59EB-4271-B8C9-674373D06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3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8CE8F-DB27-F69D-F057-A630E12C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9A7C-A685-0106-0D71-BD0A4072D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45024-BEBC-2C66-C38B-9E56A94CB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74E6E-88E8-ADCE-770C-683A4034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C3C9-97AA-4E32-9546-3FDBE1B66576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3BE63-C4ED-E4ED-D22A-76CEE586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61D17-056C-E68F-3737-008DBC82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F2A-59EB-4271-B8C9-674373D06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8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3A3D-0892-C00D-E445-8BA8744C2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B4BEA-6E10-330F-A57C-8C80D2D36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9580D-832B-3D81-21C7-B051DF959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8DF491-4E30-D91D-B4F0-56D7D1A40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CFB39-9384-C8B4-6872-CA5BAD1B0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1DD292-F1D3-BAF8-2082-8780794E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C3C9-97AA-4E32-9546-3FDBE1B66576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9F005A-7DC0-D257-962C-039F6A28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15546-5806-B014-0ACF-3DD75698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F2A-59EB-4271-B8C9-674373D06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0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2EAB-CA80-AB7E-DE95-5C69406D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36CA3-FA85-C934-4E53-184C54AFC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C3C9-97AA-4E32-9546-3FDBE1B66576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329AE-BCB1-7EF0-6325-66F61652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782FF-66F7-261A-38A3-844FEE2C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F2A-59EB-4271-B8C9-674373D06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7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59BD58-63BE-553A-BDBA-C4ABDE6B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C3C9-97AA-4E32-9546-3FDBE1B66576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4F491A-C0AC-D689-300F-0DE14357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0ABD8-9368-71FA-6EE4-2B9427B2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F2A-59EB-4271-B8C9-674373D06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9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F5AF-AE41-93A0-49C7-A16D59E5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D6BBA-AC33-658A-D544-A56484900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76964-4E47-09FB-E2B0-F235309C8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ABFF1-9343-463A-51B8-D9116BD5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C3C9-97AA-4E32-9546-3FDBE1B66576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498ED-8EA6-A010-1FFB-496EBA15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5647C-6A8E-4E6D-0D9E-A1458C30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F2A-59EB-4271-B8C9-674373D06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9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8A49-B066-16F6-670A-9114898C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3864D1-422B-1472-91F4-0FCEE09A0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7591E-A168-F9B2-E21A-ACD45F9C9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AA1CD-F7EE-14F9-4897-DC20D5F3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C3C9-97AA-4E32-9546-3FDBE1B66576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94CA3-DD77-07F7-3884-6FEB888E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7BF08-9D8D-FC3E-A56A-12545DE2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F2A-59EB-4271-B8C9-674373D06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6FE1FB-3715-BF59-C6CB-F9E28B5E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4841E-B4F2-922E-78B6-3A4B2CC87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07DF2-6FCB-A549-24E0-2BDA5EDC2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BC3C9-97AA-4E32-9546-3FDBE1B66576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14AFD-D1E6-98E3-E9B3-5FF7774DB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075D9-28A1-F791-BC59-247FAEBF9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36F2A-59EB-4271-B8C9-674373D06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4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DCDB-F120-B608-8C89-1112E734C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CQL Authoring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1C27C-5EF7-4490-C829-65BFF41A5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93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1522-1149-4540-332B-AE88174C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EE0E6E-6D23-A104-18D0-7C27779BB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83663"/>
            <a:ext cx="10515600" cy="27172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98C1E8-A0A6-63FC-4E21-BD7C30089AE8}"/>
              </a:ext>
            </a:extLst>
          </p:cNvPr>
          <p:cNvSpPr txBox="1"/>
          <p:nvPr/>
        </p:nvSpPr>
        <p:spPr>
          <a:xfrm>
            <a:off x="944217" y="1977887"/>
            <a:ext cx="649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window will appear, open on the results in the “results” folder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6DF65E-C792-4D6E-66F7-4C0342FA4A5D}"/>
              </a:ext>
            </a:extLst>
          </p:cNvPr>
          <p:cNvSpPr txBox="1"/>
          <p:nvPr/>
        </p:nvSpPr>
        <p:spPr>
          <a:xfrm>
            <a:off x="944217" y="5546035"/>
            <a:ext cx="9944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contains:</a:t>
            </a:r>
            <a:br>
              <a:rPr lang="en-US" dirty="0"/>
            </a:br>
            <a:r>
              <a:rPr lang="en-US" dirty="0"/>
              <a:t>    Data path: This is the path the evaluator is using for test cases</a:t>
            </a:r>
          </a:p>
          <a:p>
            <a:r>
              <a:rPr lang="en-US" dirty="0"/>
              <a:t>    Terminology path: This is the path the evaluator is using for value sets</a:t>
            </a:r>
          </a:p>
          <a:p>
            <a:r>
              <a:rPr lang="en-US" dirty="0"/>
              <a:t>    For each test case, the result of evaluating all expressions in the library with the data for that test case</a:t>
            </a:r>
          </a:p>
        </p:txBody>
      </p:sp>
    </p:spTree>
    <p:extLst>
      <p:ext uri="{BB962C8B-B14F-4D97-AF65-F5344CB8AC3E}">
        <p14:creationId xmlns:p14="http://schemas.microsoft.com/office/powerpoint/2010/main" val="129686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9268-AAEE-2683-CCF4-6EF0FD31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2FBA-822B-C449-55B3-A32CB4A62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Atom IDE is sunsetting</a:t>
            </a:r>
          </a:p>
          <a:p>
            <a:r>
              <a:rPr lang="en-US" dirty="0"/>
              <a:t>The CQL Atom Plugin is sunsetting as a consequence</a:t>
            </a:r>
          </a:p>
          <a:p>
            <a:r>
              <a:rPr lang="en-US" dirty="0"/>
              <a:t>The </a:t>
            </a:r>
            <a:r>
              <a:rPr lang="en-US" dirty="0" err="1"/>
              <a:t>Github</a:t>
            </a:r>
            <a:r>
              <a:rPr lang="en-US" dirty="0"/>
              <a:t> repository is archived and links are being redirected to the </a:t>
            </a:r>
            <a:r>
              <a:rPr lang="en-US" dirty="0" err="1"/>
              <a:t>VSCode</a:t>
            </a:r>
            <a:r>
              <a:rPr lang="en-US" dirty="0"/>
              <a:t> plugin</a:t>
            </a:r>
          </a:p>
          <a:p>
            <a:r>
              <a:rPr lang="en-US" dirty="0"/>
              <a:t>Future enhancements will be applied to the </a:t>
            </a:r>
            <a:r>
              <a:rPr lang="en-US" dirty="0" err="1"/>
              <a:t>VSCode</a:t>
            </a:r>
            <a:r>
              <a:rPr lang="en-US" dirty="0"/>
              <a:t> plugin</a:t>
            </a:r>
          </a:p>
        </p:txBody>
      </p:sp>
    </p:spTree>
    <p:extLst>
      <p:ext uri="{BB962C8B-B14F-4D97-AF65-F5344CB8AC3E}">
        <p14:creationId xmlns:p14="http://schemas.microsoft.com/office/powerpoint/2010/main" val="351466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C58C-B265-4CB6-83C7-E384F9B8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Code – Best Editor Ever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E31EBE-B06E-47F1-A80E-D45F293EA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67" dirty="0">
                <a:hlinkClick r:id="rId2"/>
              </a:rPr>
              <a:t>https://code.visualstudio.com/</a:t>
            </a:r>
            <a:r>
              <a:rPr lang="en-US" sz="2667" dirty="0"/>
              <a:t> </a:t>
            </a:r>
          </a:p>
          <a:p>
            <a:r>
              <a:rPr lang="en-US" dirty="0"/>
              <a:t>Full-featured IDE</a:t>
            </a:r>
          </a:p>
          <a:p>
            <a:r>
              <a:rPr lang="en-US" dirty="0"/>
              <a:t>Web and local development</a:t>
            </a:r>
          </a:p>
          <a:p>
            <a:r>
              <a:rPr lang="en-US" dirty="0"/>
              <a:t>CQL plugin w/</a:t>
            </a:r>
          </a:p>
          <a:p>
            <a:pPr lvl="1"/>
            <a:r>
              <a:rPr lang="en-US" dirty="0"/>
              <a:t>Highlighting</a:t>
            </a:r>
          </a:p>
          <a:p>
            <a:pPr lvl="1"/>
            <a:r>
              <a:rPr lang="en-US" dirty="0"/>
              <a:t>Syntax checking</a:t>
            </a:r>
          </a:p>
          <a:p>
            <a:pPr lvl="1"/>
            <a:r>
              <a:rPr lang="en-US" dirty="0"/>
              <a:t>Ad-hoc evaluation</a:t>
            </a:r>
          </a:p>
          <a:p>
            <a:pPr lvl="1"/>
            <a:r>
              <a:rPr lang="en-US" dirty="0"/>
              <a:t>Test cases</a:t>
            </a:r>
          </a:p>
          <a:p>
            <a:pPr lvl="1"/>
            <a:r>
              <a:rPr lang="en-US" dirty="0"/>
              <a:t>Terminology support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9772F-6AF7-40B2-9CDF-AC3F65C8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2ABC-0FED-4D64-8F5D-7D0F97264170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E215F1-51A9-48ED-907C-E73AD1C0A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914" y="1662375"/>
            <a:ext cx="6593661" cy="431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2CF8-F14E-4EE8-9CC7-76487FDE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Code – Extensions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0F8DF-6057-48CA-B8B4-13028B97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2ABC-0FED-4D64-8F5D-7D0F97264170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28A6A7-E9C4-4191-8E69-14EC6FEE8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40" y="2150781"/>
            <a:ext cx="8348485" cy="3859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2CB963-9525-459C-A66B-FCAE86915196}"/>
              </a:ext>
            </a:extLst>
          </p:cNvPr>
          <p:cNvSpPr txBox="1"/>
          <p:nvPr/>
        </p:nvSpPr>
        <p:spPr>
          <a:xfrm>
            <a:off x="446441" y="1488041"/>
            <a:ext cx="491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Extension Identifier: </a:t>
            </a:r>
            <a:r>
              <a:rPr lang="en-US" sz="2400" b="1" dirty="0" err="1"/>
              <a:t>cqframework.cql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5626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264D6-CB9F-6894-5F0B-5D170807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CQL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454B1-C279-A8EE-231C-D2617B223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CQL project is a folder with the following structure: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B2E97-F77A-607B-8940-1DD6527AC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85" y="2463919"/>
            <a:ext cx="4483972" cy="37130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FB5C2F-8435-C343-76B5-722A63D4FD16}"/>
              </a:ext>
            </a:extLst>
          </p:cNvPr>
          <p:cNvSpPr txBox="1"/>
          <p:nvPr/>
        </p:nvSpPr>
        <p:spPr>
          <a:xfrm>
            <a:off x="6088527" y="246391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folder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6370A1-CE96-6FDA-68A3-E279FF49D976}"/>
              </a:ext>
            </a:extLst>
          </p:cNvPr>
          <p:cNvSpPr txBox="1"/>
          <p:nvPr/>
        </p:nvSpPr>
        <p:spPr>
          <a:xfrm>
            <a:off x="6103671" y="4591878"/>
            <a:ext cx="310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documents (README.md)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A562C-8131-9A75-C20D-15F4E96E9430}"/>
              </a:ext>
            </a:extLst>
          </p:cNvPr>
          <p:cNvSpPr txBox="1"/>
          <p:nvPr/>
        </p:nvSpPr>
        <p:spPr>
          <a:xfrm>
            <a:off x="6365794" y="2839420"/>
            <a:ext cx="1290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folder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2A018-F316-6BD3-F61A-CD4A8BFF4A11}"/>
              </a:ext>
            </a:extLst>
          </p:cNvPr>
          <p:cNvSpPr txBox="1"/>
          <p:nvPr/>
        </p:nvSpPr>
        <p:spPr>
          <a:xfrm>
            <a:off x="6706645" y="3155482"/>
            <a:ext cx="106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cql</a:t>
            </a:r>
            <a:r>
              <a:rPr lang="en-US" dirty="0"/>
              <a:t> folder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EA9DE-A71C-FBC1-96C4-ADF8FEB5BD1E}"/>
              </a:ext>
            </a:extLst>
          </p:cNvPr>
          <p:cNvSpPr txBox="1"/>
          <p:nvPr/>
        </p:nvSpPr>
        <p:spPr>
          <a:xfrm>
            <a:off x="6706645" y="3798148"/>
            <a:ext cx="123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tests folder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040F55-5A06-85F8-C047-43341F65FC74}"/>
              </a:ext>
            </a:extLst>
          </p:cNvPr>
          <p:cNvSpPr txBox="1"/>
          <p:nvPr/>
        </p:nvSpPr>
        <p:spPr>
          <a:xfrm>
            <a:off x="6706645" y="4207075"/>
            <a:ext cx="181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vocabulary folder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932E8F-BCEC-A66B-339A-2288B5559333}"/>
              </a:ext>
            </a:extLst>
          </p:cNvPr>
          <p:cNvSpPr txBox="1"/>
          <p:nvPr/>
        </p:nvSpPr>
        <p:spPr>
          <a:xfrm>
            <a:off x="1570383" y="6364264"/>
            <a:ext cx="8158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This structure is aligned with project structure for FHIR implementation guides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FCB2C3-BFEC-D66D-CDCC-B4FE17654AD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648542" y="2648585"/>
            <a:ext cx="439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B5930A-139F-287B-59BB-9F8536F12032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663686" y="3024086"/>
            <a:ext cx="702108" cy="8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137571-93FA-E875-9FFF-194521DB7F9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663686" y="3340148"/>
            <a:ext cx="1042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F8E3FE6-46CB-77BE-C5EB-55D38521B0D6}"/>
              </a:ext>
            </a:extLst>
          </p:cNvPr>
          <p:cNvCxnSpPr>
            <a:cxnSpLocks/>
          </p:cNvCxnSpPr>
          <p:nvPr/>
        </p:nvCxnSpPr>
        <p:spPr>
          <a:xfrm flipH="1">
            <a:off x="5663686" y="4001294"/>
            <a:ext cx="1042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311369-9D4C-1FA1-54A6-FC7125CC9642}"/>
              </a:ext>
            </a:extLst>
          </p:cNvPr>
          <p:cNvCxnSpPr>
            <a:cxnSpLocks/>
          </p:cNvCxnSpPr>
          <p:nvPr/>
        </p:nvCxnSpPr>
        <p:spPr>
          <a:xfrm flipH="1">
            <a:off x="5663686" y="4391741"/>
            <a:ext cx="1042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DA22D9-863C-D2B5-133D-D6D82647B26B}"/>
              </a:ext>
            </a:extLst>
          </p:cNvPr>
          <p:cNvCxnSpPr>
            <a:cxnSpLocks/>
          </p:cNvCxnSpPr>
          <p:nvPr/>
        </p:nvCxnSpPr>
        <p:spPr>
          <a:xfrm flipH="1">
            <a:off x="5663686" y="4776544"/>
            <a:ext cx="439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05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CA093-2E07-FA6E-D414-3B77A47F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CQL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2EB82-F7F5-6A42-6C8A-F31A2A22F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592"/>
            <a:ext cx="3921595" cy="4968283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A1D0C474-10EB-34D5-139E-05ACE7289F35}"/>
              </a:ext>
            </a:extLst>
          </p:cNvPr>
          <p:cNvSpPr/>
          <p:nvPr/>
        </p:nvSpPr>
        <p:spPr>
          <a:xfrm>
            <a:off x="4919870" y="2126974"/>
            <a:ext cx="417443" cy="21468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1DFC35-8FAC-04A8-4990-CCEA50627314}"/>
              </a:ext>
            </a:extLst>
          </p:cNvPr>
          <p:cNvSpPr txBox="1"/>
          <p:nvPr/>
        </p:nvSpPr>
        <p:spPr>
          <a:xfrm>
            <a:off x="5665304" y="2842591"/>
            <a:ext cx="47441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Contains all source CQL files for the project</a:t>
            </a:r>
            <a:br>
              <a:rPr lang="en-US" dirty="0"/>
            </a:br>
            <a:r>
              <a:rPr lang="en-US" dirty="0"/>
              <a:t>Only one directory is allowed</a:t>
            </a:r>
            <a:br>
              <a:rPr lang="en-US" dirty="0"/>
            </a:br>
            <a:r>
              <a:rPr lang="en-US" dirty="0"/>
              <a:t>All CQL files must be in the same directory</a:t>
            </a:r>
          </a:p>
          <a:p>
            <a:r>
              <a:rPr lang="en-US" dirty="0"/>
              <a:t>Files names must match Library names _exactly_</a:t>
            </a:r>
            <a:br>
              <a:rPr lang="en-US" dirty="0"/>
            </a:br>
            <a:r>
              <a:rPr lang="en-US" dirty="0"/>
              <a:t>e.g. &lt;library name&gt;.</a:t>
            </a:r>
            <a:r>
              <a:rPr lang="en-US" dirty="0" err="1"/>
              <a:t>cql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3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3D6D-4D09-6C6D-F74E-36B60C9CC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6B73B-753E-3E9D-5074-6F037E65C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1662"/>
            <a:ext cx="3284032" cy="4848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0B6B8C-DDDB-C7F8-4801-F62881CA9CE2}"/>
              </a:ext>
            </a:extLst>
          </p:cNvPr>
          <p:cNvSpPr txBox="1"/>
          <p:nvPr/>
        </p:nvSpPr>
        <p:spPr>
          <a:xfrm>
            <a:off x="4670025" y="2524539"/>
            <a:ext cx="679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tests\library – Library test cases (one folder for each library under test)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253B26-CACD-80DB-10F4-EF2A9200B161}"/>
              </a:ext>
            </a:extLst>
          </p:cNvPr>
          <p:cNvSpPr txBox="1"/>
          <p:nvPr/>
        </p:nvSpPr>
        <p:spPr>
          <a:xfrm>
            <a:off x="4781861" y="2784902"/>
            <a:ext cx="52396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CervicalCancerScreening</a:t>
            </a:r>
            <a:r>
              <a:rPr lang="en-US" dirty="0"/>
              <a:t> library tests</a:t>
            </a:r>
            <a:br>
              <a:rPr lang="en-US" dirty="0"/>
            </a:br>
            <a:r>
              <a:rPr lang="en-US" dirty="0"/>
              <a:t>One folder for each test case</a:t>
            </a:r>
            <a:br>
              <a:rPr lang="en-US" dirty="0"/>
            </a:br>
            <a:r>
              <a:rPr lang="en-US" dirty="0"/>
              <a:t>One patient per test case</a:t>
            </a:r>
            <a:br>
              <a:rPr lang="en-US" dirty="0"/>
            </a:br>
            <a:r>
              <a:rPr lang="en-US" dirty="0"/>
              <a:t>Patient id must match test case folder name _exactly_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BB6CF07-3820-FEAE-8D7B-45DD4C137E3E}"/>
              </a:ext>
            </a:extLst>
          </p:cNvPr>
          <p:cNvSpPr/>
          <p:nvPr/>
        </p:nvSpPr>
        <p:spPr>
          <a:xfrm>
            <a:off x="4234069" y="2893871"/>
            <a:ext cx="435955" cy="9823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96A8C71-6EF8-8865-3047-56B017985632}"/>
              </a:ext>
            </a:extLst>
          </p:cNvPr>
          <p:cNvSpPr/>
          <p:nvPr/>
        </p:nvSpPr>
        <p:spPr>
          <a:xfrm>
            <a:off x="4234069" y="3945493"/>
            <a:ext cx="435955" cy="8948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47C6F-4885-F871-9609-79AA0E243562}"/>
              </a:ext>
            </a:extLst>
          </p:cNvPr>
          <p:cNvSpPr txBox="1"/>
          <p:nvPr/>
        </p:nvSpPr>
        <p:spPr>
          <a:xfrm>
            <a:off x="4781861" y="4208259"/>
            <a:ext cx="335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LungCancerScreening</a:t>
            </a:r>
            <a:r>
              <a:rPr lang="en-US" dirty="0"/>
              <a:t> library tests</a:t>
            </a:r>
          </a:p>
        </p:txBody>
      </p:sp>
    </p:spTree>
    <p:extLst>
      <p:ext uri="{BB962C8B-B14F-4D97-AF65-F5344CB8AC3E}">
        <p14:creationId xmlns:p14="http://schemas.microsoft.com/office/powerpoint/2010/main" val="357192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2ABA-2A1E-6EFE-0459-70C699C4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 Folder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46A400-508D-E9D4-E0BD-C20ECD2FB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892152" cy="48021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63629E-A21F-56AA-A4E9-CFAA0BAD264B}"/>
              </a:ext>
            </a:extLst>
          </p:cNvPr>
          <p:cNvSpPr txBox="1"/>
          <p:nvPr/>
        </p:nvSpPr>
        <p:spPr>
          <a:xfrm>
            <a:off x="4999213" y="3244334"/>
            <a:ext cx="559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vocabulary\</a:t>
            </a:r>
            <a:r>
              <a:rPr lang="en-US" dirty="0" err="1"/>
              <a:t>valueset</a:t>
            </a:r>
            <a:r>
              <a:rPr lang="en-US" dirty="0"/>
              <a:t> – All files in this directory, recursively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5B888-D646-0FF2-01FD-ED6E4147513F}"/>
              </a:ext>
            </a:extLst>
          </p:cNvPr>
          <p:cNvSpPr txBox="1"/>
          <p:nvPr/>
        </p:nvSpPr>
        <p:spPr>
          <a:xfrm>
            <a:off x="5437379" y="5015084"/>
            <a:ext cx="471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be one file per </a:t>
            </a:r>
            <a:r>
              <a:rPr lang="en-US" dirty="0" err="1"/>
              <a:t>ValueSet</a:t>
            </a:r>
            <a:r>
              <a:rPr lang="en-US" dirty="0"/>
              <a:t>, or can be bundles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CF9BC0B6-A82E-2242-109E-B44F0E10CB34}"/>
              </a:ext>
            </a:extLst>
          </p:cNvPr>
          <p:cNvSpPr/>
          <p:nvPr/>
        </p:nvSpPr>
        <p:spPr>
          <a:xfrm>
            <a:off x="4939748" y="3995530"/>
            <a:ext cx="288235" cy="23655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C88776-8706-17EC-9893-5F7147CD1ACD}"/>
              </a:ext>
            </a:extLst>
          </p:cNvPr>
          <p:cNvSpPr txBox="1"/>
          <p:nvPr/>
        </p:nvSpPr>
        <p:spPr>
          <a:xfrm>
            <a:off x="4999213" y="3537783"/>
            <a:ext cx="669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the external folder for </a:t>
            </a:r>
            <a:r>
              <a:rPr lang="en-US" dirty="0" err="1"/>
              <a:t>valuesets</a:t>
            </a:r>
            <a:r>
              <a:rPr lang="en-US" dirty="0"/>
              <a:t> that are not part of your content</a:t>
            </a:r>
          </a:p>
        </p:txBody>
      </p:sp>
    </p:spTree>
    <p:extLst>
      <p:ext uri="{BB962C8B-B14F-4D97-AF65-F5344CB8AC3E}">
        <p14:creationId xmlns:p14="http://schemas.microsoft.com/office/powerpoint/2010/main" val="259477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67376-C35A-D8E5-E756-7017973C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8DAE2-D0F3-EB7D-4B1B-153E6C3EA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92" y="1690688"/>
            <a:ext cx="5207908" cy="4679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18668B-3FEC-61BE-D58B-7CD445B269D8}"/>
              </a:ext>
            </a:extLst>
          </p:cNvPr>
          <p:cNvSpPr txBox="1"/>
          <p:nvPr/>
        </p:nvSpPr>
        <p:spPr>
          <a:xfrm>
            <a:off x="5721635" y="817080"/>
            <a:ext cx="433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Right-click anywhere in the editor and select “Execute CQL”</a:t>
            </a:r>
          </a:p>
        </p:txBody>
      </p:sp>
    </p:spTree>
    <p:extLst>
      <p:ext uri="{BB962C8B-B14F-4D97-AF65-F5344CB8AC3E}">
        <p14:creationId xmlns:p14="http://schemas.microsoft.com/office/powerpoint/2010/main" val="68903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347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CQL Authoring</vt:lpstr>
      <vt:lpstr>IDE Plugins</vt:lpstr>
      <vt:lpstr>VS Code – Best Editor Ever</vt:lpstr>
      <vt:lpstr>VS Code – Extensions </vt:lpstr>
      <vt:lpstr>Open a CQL project</vt:lpstr>
      <vt:lpstr>CQL Folder</vt:lpstr>
      <vt:lpstr>Tests Folder</vt:lpstr>
      <vt:lpstr>Vocabulary Folder</vt:lpstr>
      <vt:lpstr>Running Tests</vt:lpstr>
      <vt:lpstr>Test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CQL Authoring</dc:title>
  <dc:creator>Bryn</dc:creator>
  <cp:lastModifiedBy>Bryn</cp:lastModifiedBy>
  <cp:revision>9</cp:revision>
  <dcterms:created xsi:type="dcterms:W3CDTF">2022-06-23T18:39:02Z</dcterms:created>
  <dcterms:modified xsi:type="dcterms:W3CDTF">2022-06-23T19:20:17Z</dcterms:modified>
</cp:coreProperties>
</file>