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4" r:id="rId4"/>
    <p:sldId id="258" r:id="rId5"/>
    <p:sldId id="275" r:id="rId6"/>
    <p:sldId id="277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CC79F2E-45EE-0A5B-38CF-7B2BB1D9D4F7}" name="Danilack, Valery" initials="DV" userId="S::valery.danilack@yale.edu::4c930d79-f90b-4243-80ca-99789f856df2" providerId="AD"/>
  <p188:author id="{5076E0AA-31F6-4D9E-65DF-B922D4710194}" name="Parenzan, Marilyn" initials="PM" userId="S::mparenzan@jointcommission.org::01ee2c4b-7d5f-4936-bfc6-9fed68055c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C809-A7DC-D457-B72E-3C518BFE3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52AD5-BAE1-24F7-1614-C2616B32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866F-AC90-42A5-55D4-7FF69718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2354B-4BB0-B9CF-88F5-97351242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65B6-DEC6-E9EB-32A2-CCB7A1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A75-248E-79FC-9164-7B1E2DC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87C04-D4C1-3A7F-9A29-5CD75CA7B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B1AF-3994-5580-7D37-113CE275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6366-AE5F-0977-F2F0-2E9E1918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0C28-1FC4-833F-BBA5-51C74F93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F8F38-4142-1213-4A2E-A80F0F717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19A05-1132-A6DB-992E-A0E80E3A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F898-A986-3A11-FF5D-98FC34FB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E997-2489-EB57-5FFD-A26F8310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938D-B4F7-59F2-590D-B906CF09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1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C5F8-49AA-EE1B-8A2C-8D1F7D3B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23E1-38B9-0A19-B4E9-A37559CA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D220-FE00-75C7-AC95-B7114684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5496-7FF2-7D3B-96A4-4DE4BF06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9DB1-6087-8C3B-37FF-681E36A2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8DF9-2885-6964-E3A3-C99A99CC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8923-81F3-5532-88F0-013E9EDA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1A52-14A0-2865-8444-34AD8202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C2B5-B05C-3158-6F49-550952E0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4EE8-7B2A-D8B2-F29D-293D3492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7CA7-0172-3976-D6C6-C726DF14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93E6-5CDC-B6FD-165E-39C6FF5FA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ABAF0-22DA-819D-9323-73202EA2B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AF92-D08E-AA56-4C97-88545412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774C5-F900-7EB1-B472-85659C57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BAAB0-0669-E749-E2A3-6EA5B8DA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FA94-58C3-AD8B-3D98-D2E6871D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4AF9B-84EF-0239-4645-1EF250F1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AE303-DC4A-1AD3-6ED4-890AC05B6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601AC-1BBF-33E5-51A9-8FBAF9BF6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87C3A-E141-58BF-BC3C-43B1D763C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27601-A881-C7F8-6684-E22A8F82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1A52F-02BF-F2DE-5992-EC1E7F37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563C0-EAB5-D20A-FE35-9B22E300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7B1E-3D7D-6840-A03B-2FCD26B2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1FA1E-ED81-21EB-0394-9CA57716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550BB-9411-9FEF-8B32-8FAF3A2C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D43CE-7DB3-472E-02E6-DCA7D253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44CAB-64E3-0E28-1CF4-E5E8CBAE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CE852-EB05-2A7B-49C6-9D3DFF66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C146E-C7FE-BF43-5EB4-AE266860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6515-0A12-372D-ABF0-858B81D0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7BFE-BBAE-1B01-683B-440B29D7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83C79-CFD7-FBD5-ED23-DAAB3065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A92BC-FED9-D46F-A06B-0D77A093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70F7C-DB6F-B30D-9C09-477AE581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DD961-FA26-5863-AFDA-FFB8574C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F7E3-B433-830E-A28E-FE28FAC8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4A7D3-DEC7-B669-FB6C-EC05ADB9B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6673C-F13E-60BA-7BF6-283C1D84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F5169-9329-5AFF-820F-3C51145F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4B0A-FA00-ABC1-FE1F-41579A4B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3046-60D5-DE34-CA86-C8D3460A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CC580-E9EE-1387-F868-7B96CC5C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C2924-6B5B-D24A-358D-F3FEB789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181D-E4DC-72B7-B52E-FFCA2841C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E247-3567-47CA-9874-7AFCBB447D2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596D-A7AE-1D4F-D052-D7F3E9FBC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D3E1-4145-4D78-2A13-4ACF40347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948E-1962-4488-8F47-731F6AD01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5AD9-74AD-30CB-FC3A-0C4A5B6F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ePC07 </a:t>
            </a:r>
            <a:br>
              <a:rPr lang="en-US" dirty="0"/>
            </a:br>
            <a:r>
              <a:rPr lang="en-US" dirty="0"/>
              <a:t>Numerator Reporting SBAR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80713-C280-84C4-4EF4-A19D48D77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30, 2023</a:t>
            </a:r>
          </a:p>
        </p:txBody>
      </p:sp>
    </p:spTree>
    <p:extLst>
      <p:ext uri="{BB962C8B-B14F-4D97-AF65-F5344CB8AC3E}">
        <p14:creationId xmlns:p14="http://schemas.microsoft.com/office/powerpoint/2010/main" val="214462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003A-195A-02DE-9F53-9DDF719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FFAE-0313-0CC4-E850-E9663422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diagnoses  that qualify a patient for the PC07 numerator are found in 17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extensional value sets rolled up into one grouping value set (OID: 2.16.840.1.113762.1.4.1029.255).  Similarly, 5 procedures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that qualify a patient are found in 5 extensional value sets. 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 the grouping value set is referenced in the logic.  Therefore, once production data is received</a:t>
            </a:r>
            <a:r>
              <a:rPr lang="en-US" sz="2400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there is no flag as to which numerator codes triggered the patient to land in the numerator.  </a:t>
            </a:r>
          </a:p>
          <a:p>
            <a:pPr marR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Yale/CORE has requested that we add logic to identify the patients within the numerator(s) at the extensional value set level.  </a:t>
            </a:r>
          </a:p>
          <a:p>
            <a:pPr marR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We believe the simplest approach to accomplish this goal is to add a definition for each extensional value set to be reported as a supplemental data element or ??? </a:t>
            </a:r>
          </a:p>
          <a:p>
            <a:pPr marR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We are seeking input on this approach and ideas on other approaches from the expert community.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17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AF2F-1ABE-775C-5AB3-C937511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1473-1C31-7260-672A-1E66D4F9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Inpatient hospitalizations for patients with severe obstetric complications (not present on admission that occur during the current delivery encounter) including the following: </a:t>
            </a:r>
          </a:p>
          <a:p>
            <a:pPr lvl="1"/>
            <a:r>
              <a:rPr lang="en-US" dirty="0"/>
              <a:t>Severe maternal morbidity diagnoses </a:t>
            </a:r>
          </a:p>
          <a:p>
            <a:pPr lvl="1"/>
            <a:r>
              <a:rPr lang="en-US" dirty="0"/>
              <a:t>Severe maternal morbidity procedures </a:t>
            </a:r>
          </a:p>
          <a:p>
            <a:pPr lvl="1"/>
            <a:r>
              <a:rPr lang="en-US" dirty="0"/>
              <a:t>Discharge disposition of expired</a:t>
            </a:r>
          </a:p>
          <a:p>
            <a:r>
              <a:rPr lang="en-US" dirty="0"/>
              <a:t>Two numerator populations are defined for this measure:</a:t>
            </a:r>
          </a:p>
          <a:p>
            <a:pPr marL="457200" lvl="1" indent="0">
              <a:buNone/>
            </a:pPr>
            <a:r>
              <a:rPr lang="en-US" dirty="0"/>
              <a:t>1.  All Severe Obstetric Complications (SOC)</a:t>
            </a:r>
          </a:p>
          <a:p>
            <a:pPr marL="914400" lvl="1" indent="-457200">
              <a:buAutoNum type="arabicPeriod" startAt="2"/>
            </a:pPr>
            <a:r>
              <a:rPr lang="en-US" dirty="0"/>
              <a:t>SOC excluding encounters where transfusion was the only SOC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EE38D7-49B1-236E-6478-AA7AEBE8D2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Background:  Numerator </a:t>
            </a:r>
          </a:p>
        </p:txBody>
      </p:sp>
    </p:spTree>
    <p:extLst>
      <p:ext uri="{BB962C8B-B14F-4D97-AF65-F5344CB8AC3E}">
        <p14:creationId xmlns:p14="http://schemas.microsoft.com/office/powerpoint/2010/main" val="60028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AF2F-1ABE-775C-5AB3-C937511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1473-1C31-7260-672A-1E66D4F9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Severe maternal morbidity diagnoses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"Severe Maternal Morbidity Diagnoses" (2.16.840.1.113762.1.4.1029.255)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Grouping value set consisting of 17 extensional value sets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Acute Heart Failure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Acute Myocardial Infarction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Acute Renal Failure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etc.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EE38D7-49B1-236E-6478-AA7AEBE8D2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Background:  Numerator (continued)</a:t>
            </a:r>
          </a:p>
        </p:txBody>
      </p:sp>
    </p:spTree>
    <p:extLst>
      <p:ext uri="{BB962C8B-B14F-4D97-AF65-F5344CB8AC3E}">
        <p14:creationId xmlns:p14="http://schemas.microsoft.com/office/powerpoint/2010/main" val="13057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AF2F-1ABE-775C-5AB3-C937511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1473-1C31-7260-672A-1E66D4F9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Severe maternal morbidity procedures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"Blood Transfusion" (2.16.840.1.113762.1.4.1029.213)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"Severe Maternal Morbidity Procedures" (2.16.840.1.113762.1.4.1029.256)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Grouping value set consisting of 4 extensional value sets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Conversion of Cardiac Rhythm</a:t>
            </a:r>
          </a:p>
          <a:p>
            <a:pPr lvl="3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Hysterectomy 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Tracheostomy</a:t>
            </a:r>
          </a:p>
          <a:p>
            <a:pPr lvl="3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Ventilation</a:t>
            </a:r>
          </a:p>
          <a:p>
            <a:pPr lvl="2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2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EE38D7-49B1-236E-6478-AA7AEBE8D2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Background:  Numerator  (continued)</a:t>
            </a:r>
          </a:p>
        </p:txBody>
      </p:sp>
    </p:spTree>
    <p:extLst>
      <p:ext uri="{BB962C8B-B14F-4D97-AF65-F5344CB8AC3E}">
        <p14:creationId xmlns:p14="http://schemas.microsoft.com/office/powerpoint/2010/main" val="5893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AF2F-1ABE-775C-5AB3-C937511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 Numerator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1473-1C31-7260-672A-1E66D4F9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Definition: Inpatient hospitalizations with blood transfusion or hysterectomy with a diagnosis of placenta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percreta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or placenta increta and no additional severe obstetrical complications.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 need to apply numerator exclusion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the numerator since additional severe obstetrical complication will exist.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Exception:  Will be needed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for transfusion and hysterectomy definitions.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914400" lvl="2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6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AF2F-1ABE-775C-5AB3-C937511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1473-1C31-7260-672A-1E66D4F9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Simple solution:  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dd definitions for each extensional value set and package as a supplemental data element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there are 17 dx and 5 procedure SMM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valuesets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this approach will result in 22 additional definitions.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See sample definition below: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51C580-342C-7D73-D049-1A9F462A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80" y="4312462"/>
            <a:ext cx="786874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6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04F1-4000-9B62-0D26-B2BAC844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DE2-7197-9856-1E0F-EDCD4E10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to expert community for most efficient approach to achieve desired results</a:t>
            </a:r>
          </a:p>
        </p:txBody>
      </p:sp>
    </p:spTree>
    <p:extLst>
      <p:ext uri="{BB962C8B-B14F-4D97-AF65-F5344CB8AC3E}">
        <p14:creationId xmlns:p14="http://schemas.microsoft.com/office/powerpoint/2010/main" val="186865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177991-5c8e-4cb7-af93-c51ad5bede11}" enabled="0" method="" siteId="{f1177991-5c8e-4cb7-af93-c51ad5bed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433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Verdana</vt:lpstr>
      <vt:lpstr>Office Theme</vt:lpstr>
      <vt:lpstr>ePC07  Numerator Reporting SBAR</vt:lpstr>
      <vt:lpstr>Situation</vt:lpstr>
      <vt:lpstr> </vt:lpstr>
      <vt:lpstr> </vt:lpstr>
      <vt:lpstr> </vt:lpstr>
      <vt:lpstr>Background:  Numerator Exclusion</vt:lpstr>
      <vt:lpstr>Assessment</vt:lpstr>
      <vt:lpstr>Recommendations</vt:lpstr>
    </vt:vector>
  </TitlesOfParts>
  <Company>The Joint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Parenzan, Marilyn</dc:creator>
  <cp:lastModifiedBy>Parenzan, Marilyn</cp:lastModifiedBy>
  <cp:revision>5</cp:revision>
  <dcterms:created xsi:type="dcterms:W3CDTF">2023-09-20T22:05:27Z</dcterms:created>
  <dcterms:modified xsi:type="dcterms:W3CDTF">2023-11-28T23:17:39Z</dcterms:modified>
</cp:coreProperties>
</file>