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58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B1CE-43E2-9817-D158-BDE898799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296B8-5697-78E8-0C3D-06825C35D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5BF7-C440-ED8E-47A8-3BAE96D7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676-4B1B-4120-B9A3-F84E95F41F2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26F64-66F8-40D6-0188-B9EA02E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F31D-C2F4-DD2E-ADB5-50DE33C9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F1B-8AB9-4E24-85B4-063F8ED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4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3FE9-1402-0752-826F-CA2F4703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3088A-F498-9D6D-9872-5CD78653D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065F-04CA-9D68-BCC9-B161EC17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676-4B1B-4120-B9A3-F84E95F41F2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D809-0F98-7E7D-1CDD-9AD3BE7F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0DC77-E911-04B8-A5CD-ABD247BC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F1B-8AB9-4E24-85B4-063F8ED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F258F-A901-08E8-39B0-078354C2E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9A20D-028C-D3D9-E070-FF043BAF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23749-E1F2-6A1F-209A-A7736BD8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676-4B1B-4120-B9A3-F84E95F41F2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EF1F-EA02-A44B-63FE-2D1EBA4E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BE78-E8A9-F9B4-754D-1D7B1AA0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F1B-8AB9-4E24-85B4-063F8ED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71AF-84EA-D2DF-28FC-300BE095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98AD6-7C57-7828-FE3D-512C40F4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ED53B-FEE7-B481-050A-320C7D11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676-4B1B-4120-B9A3-F84E95F41F2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9A75-D834-FD29-025B-A5093778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C382B-F270-39C8-04AB-E35F02F2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F1B-8AB9-4E24-85B4-063F8ED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FC2A-9E0E-FFF5-C81B-3BF41D83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4BDA-9553-E1F5-D044-4C63EFED2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03B0D-D044-9C94-78DA-3E3F2C3A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676-4B1B-4120-B9A3-F84E95F41F2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4BBCC-8606-5661-C82A-0328851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0F962-039B-AD2C-F96F-E3A00A2F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F1B-8AB9-4E24-85B4-063F8ED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5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5E51-4281-A792-B2FE-7449E9C7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FA0E-05FE-E484-8632-41D16164F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40240-2D05-F97A-F02B-2979DA3C7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4DCC-F5D9-246B-1CE0-3A1D910B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676-4B1B-4120-B9A3-F84E95F41F2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920B-19A3-849A-DAC5-E0835DDB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C3778-EA69-046F-2CE8-FACDA29A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F1B-8AB9-4E24-85B4-063F8ED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3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1656-1A4F-4BC5-3D0A-5A98A81F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05CC8-B369-4A7D-3FB6-C7CF47EB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24B28-AA40-4BB4-7362-003118505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BA359-07BC-1623-8BFC-6093ACC31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EA513-8080-EF57-FF42-1EF5FF5E3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49E59-35D7-2A87-BD51-7391FF47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676-4B1B-4120-B9A3-F84E95F41F2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142A5-39A7-B9CC-D7DE-4AC04D75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93698-6551-6679-947F-4F8908C3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F1B-8AB9-4E24-85B4-063F8ED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50E7-322B-A6E0-617B-AFCBB7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88DD9-5A43-230E-50C7-ADB0ADAD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676-4B1B-4120-B9A3-F84E95F41F2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D9387-1CCA-A7C0-E0DD-15E15532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E2912-EC52-2F44-50CF-F8E50757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F1B-8AB9-4E24-85B4-063F8ED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59B99-62ED-EDAF-90BE-1B761520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676-4B1B-4120-B9A3-F84E95F41F2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1737B-79E0-A157-E64E-87580EB8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02B11-5BE9-F6F8-72A5-5A9583B4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F1B-8AB9-4E24-85B4-063F8ED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2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5422-6F25-339C-733C-ECB57064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83AC-2461-3B27-51B1-919BC617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FC31-2FB6-66FE-8A84-6D56FDB7A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2E88D-CBBE-D09B-12E7-9325F729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676-4B1B-4120-B9A3-F84E95F41F2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63A31-EC43-EFFE-8B0B-90A9F3E7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771F1-F330-AAD8-CF97-D889C090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F1B-8AB9-4E24-85B4-063F8ED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1F1C-7E1C-9BFF-7542-88C92802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88CA9-B15A-F64C-76CE-9161B65C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86532-B121-DA72-8122-318D963AA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57CDD-AAFC-556B-44D6-43135EF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676-4B1B-4120-B9A3-F84E95F41F2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86B34-03BC-7A14-8350-616F3988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1CF5-9B9D-D31F-CF63-6CB47516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F1B-8AB9-4E24-85B4-063F8ED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FA3BE-012A-0883-29B5-9D7F2421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85E76-B99E-ED4B-8D34-9511659EA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FCE69-2DB3-9DE8-8E70-B34196512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A676-4B1B-4120-B9A3-F84E95F41F2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3491F-CE28-8576-BB75-2395D8216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8B6D-C84D-A47D-94ED-F6318268B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3F1B-8AB9-4E24-85B4-063F8ED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l7.org/fhir/us/qicore/2022Sep/index.html#negation-in-qi-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l7.org/fhir/us/qicore/2022Sep/ValueSet-qicore-negation-reas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F019-4F8E-46F6-4925-5FF628C4C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Negation in </a:t>
            </a:r>
            <a:r>
              <a:rPr lang="en-US" dirty="0" err="1"/>
              <a:t>QICore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6D6C5-DBAA-9A1F-1EE3-218EFE982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4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5785C5-1543-742B-7AE0-D5601416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68" y="2903512"/>
            <a:ext cx="7959922" cy="1525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98843-B043-A0EA-75F7-795AD13A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profile-informed authoring: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92A80-3D33-22E1-577E-70986B674916}"/>
              </a:ext>
            </a:extLst>
          </p:cNvPr>
          <p:cNvSpPr txBox="1"/>
          <p:nvPr/>
        </p:nvSpPr>
        <p:spPr>
          <a:xfrm>
            <a:off x="513536" y="3170749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44601-3D8B-D183-2FF7-18C406005E50}"/>
              </a:ext>
            </a:extLst>
          </p:cNvPr>
          <p:cNvSpPr txBox="1"/>
          <p:nvPr/>
        </p:nvSpPr>
        <p:spPr>
          <a:xfrm>
            <a:off x="599073" y="3663291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54F78-82E8-6462-813C-29F58132C27A}"/>
              </a:ext>
            </a:extLst>
          </p:cNvPr>
          <p:cNvSpPr txBox="1"/>
          <p:nvPr/>
        </p:nvSpPr>
        <p:spPr>
          <a:xfrm>
            <a:off x="461727" y="399198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454A7-D100-0116-D9E8-57D223018CAC}"/>
              </a:ext>
            </a:extLst>
          </p:cNvPr>
          <p:cNvSpPr txBox="1"/>
          <p:nvPr/>
        </p:nvSpPr>
        <p:spPr>
          <a:xfrm>
            <a:off x="236602" y="3367065"/>
            <a:ext cx="10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Negated?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DE3323-C291-9369-00A9-355E8663501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318052" y="3355415"/>
            <a:ext cx="1198811" cy="49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F267D5-FEF7-A3B0-5362-7EAC0FD47C5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318052" y="3768504"/>
            <a:ext cx="1379881" cy="79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D5D42B-9B4C-FF84-B6C0-E4611F270A1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18052" y="4092340"/>
            <a:ext cx="1633378" cy="84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A67320-B90B-2D03-B161-E5A6D2F139AB}"/>
              </a:ext>
            </a:extLst>
          </p:cNvPr>
          <p:cNvCxnSpPr>
            <a:cxnSpLocks/>
          </p:cNvCxnSpPr>
          <p:nvPr/>
        </p:nvCxnSpPr>
        <p:spPr>
          <a:xfrm flipV="1">
            <a:off x="1318052" y="3478625"/>
            <a:ext cx="1198811" cy="86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8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D7BAF1-DF32-FB90-5044-082E12D0022C}"/>
              </a:ext>
            </a:extLst>
          </p:cNvPr>
          <p:cNvSpPr txBox="1"/>
          <p:nvPr/>
        </p:nvSpPr>
        <p:spPr>
          <a:xfrm>
            <a:off x="2496392" y="2788466"/>
            <a:ext cx="70352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What did I not cover?</a:t>
            </a:r>
          </a:p>
          <a:p>
            <a:pPr algn="ctr"/>
            <a:r>
              <a:rPr lang="en-US" sz="6000" dirty="0"/>
              <a:t>(or questions?)</a:t>
            </a:r>
          </a:p>
        </p:txBody>
      </p:sp>
    </p:spTree>
    <p:extLst>
      <p:ext uri="{BB962C8B-B14F-4D97-AF65-F5344CB8AC3E}">
        <p14:creationId xmlns:p14="http://schemas.microsoft.com/office/powerpoint/2010/main" val="384636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09DF-C68D-3714-6DA7-2D224A95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“Negation”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1E62-11B0-F4CA-9840-F0775991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Absence of evidence for a particular event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Documentation of an event that did not occur for a particular reason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B4130-0061-7B06-506C-9700EFA1671E}"/>
              </a:ext>
            </a:extLst>
          </p:cNvPr>
          <p:cNvSpPr txBox="1"/>
          <p:nvPr/>
        </p:nvSpPr>
        <p:spPr>
          <a:xfrm>
            <a:off x="2541383" y="6311900"/>
            <a:ext cx="7109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https://hl7.org/fhir/us/qicore/2022Sep/index.html#negation-in-qi-core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78530-A0E6-1F84-9019-AED61DB0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700" y="2335189"/>
            <a:ext cx="6588338" cy="1403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90A0BF-3A63-1B18-7597-8BAB3BC23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700" y="4540890"/>
            <a:ext cx="6688199" cy="1108472"/>
          </a:xfrm>
          <a:prstGeom prst="rect">
            <a:avLst/>
          </a:prstGeom>
        </p:spPr>
      </p:pic>
      <p:sp>
        <p:nvSpPr>
          <p:cNvPr id="10" name="Star: 5 Points 9">
            <a:extLst>
              <a:ext uri="{FF2B5EF4-FFF2-40B4-BE49-F238E27FC236}">
                <a16:creationId xmlns:a16="http://schemas.microsoft.com/office/drawing/2014/main" id="{9DD5773D-BE0B-C24C-83B5-A8E7C741BF7C}"/>
              </a:ext>
            </a:extLst>
          </p:cNvPr>
          <p:cNvSpPr/>
          <p:nvPr/>
        </p:nvSpPr>
        <p:spPr>
          <a:xfrm>
            <a:off x="1332453" y="4843049"/>
            <a:ext cx="506995" cy="50415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ECDC-05F6-55B2-EA73-F594BC98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of Events Not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F89E-9EB0-593A-BC14-5DCECDD6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needs at least the following:</a:t>
            </a:r>
          </a:p>
          <a:p>
            <a:pPr lvl="1"/>
            <a:r>
              <a:rPr lang="en-US" dirty="0"/>
              <a:t>What – What event did not occur (typically expressed using terminology)</a:t>
            </a:r>
          </a:p>
          <a:p>
            <a:pPr lvl="1"/>
            <a:r>
              <a:rPr lang="en-US" dirty="0"/>
              <a:t>When – When was it documented as not having occurred?</a:t>
            </a:r>
          </a:p>
          <a:p>
            <a:pPr lvl="1"/>
            <a:r>
              <a:rPr lang="en-US" dirty="0"/>
              <a:t>Why – Why the event did not occur (ideally expressed using terminology)</a:t>
            </a:r>
          </a:p>
          <a:p>
            <a:pPr lvl="2"/>
            <a:r>
              <a:rPr lang="en-US" dirty="0">
                <a:hlinkClick r:id="rId2"/>
              </a:rPr>
              <a:t>https://hl7.org/fhir/us/qicore/2022Sep/ValueSet-qicore-negation-reason.html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Negation – Explicit indication that the event did not occur</a:t>
            </a:r>
          </a:p>
          <a:p>
            <a:pPr lvl="2"/>
            <a:r>
              <a:rPr lang="en-US" dirty="0"/>
              <a:t>typically captured as a status, but can also be a </a:t>
            </a:r>
            <a:r>
              <a:rPr lang="en-US" i="1" dirty="0"/>
              <a:t>modifier</a:t>
            </a:r>
            <a:r>
              <a:rPr lang="en-US" dirty="0"/>
              <a:t> flag</a:t>
            </a:r>
          </a:p>
        </p:txBody>
      </p:sp>
    </p:spTree>
    <p:extLst>
      <p:ext uri="{BB962C8B-B14F-4D97-AF65-F5344CB8AC3E}">
        <p14:creationId xmlns:p14="http://schemas.microsoft.com/office/powerpoint/2010/main" val="418176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1059-ACB9-61F8-3D89-3BBF3462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not occur?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8DC9-B975-5E55-CE42-0A78A7130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didn’t do X</a:t>
            </a:r>
          </a:p>
          <a:p>
            <a:r>
              <a:rPr lang="en-US" dirty="0"/>
              <a:t>I didn’t do any of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7CBDA-B105-BC2F-D7A6-C5925365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413" y="1825625"/>
            <a:ext cx="5571967" cy="43779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21B7B9-CABD-899B-CCD8-219639926D8B}"/>
              </a:ext>
            </a:extLst>
          </p:cNvPr>
          <p:cNvCxnSpPr>
            <a:cxnSpLocks/>
          </p:cNvCxnSpPr>
          <p:nvPr/>
        </p:nvCxnSpPr>
        <p:spPr>
          <a:xfrm>
            <a:off x="3066585" y="3624146"/>
            <a:ext cx="2531327" cy="37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59F3F0-F7CD-2709-4E4F-757CD30587B0}"/>
              </a:ext>
            </a:extLst>
          </p:cNvPr>
          <p:cNvCxnSpPr>
            <a:cxnSpLocks/>
          </p:cNvCxnSpPr>
          <p:nvPr/>
        </p:nvCxnSpPr>
        <p:spPr>
          <a:xfrm>
            <a:off x="3936380" y="4148254"/>
            <a:ext cx="1661532" cy="23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DCDD47-B0EE-C4B6-7383-74225EDF9B5C}"/>
              </a:ext>
            </a:extLst>
          </p:cNvPr>
          <p:cNvSpPr txBox="1"/>
          <p:nvPr/>
        </p:nvSpPr>
        <p:spPr>
          <a:xfrm>
            <a:off x="838200" y="1282170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Two main types of “negative statement”</a:t>
            </a:r>
          </a:p>
        </p:txBody>
      </p:sp>
    </p:spTree>
    <p:extLst>
      <p:ext uri="{BB962C8B-B14F-4D97-AF65-F5344CB8AC3E}">
        <p14:creationId xmlns:p14="http://schemas.microsoft.com/office/powerpoint/2010/main" val="233338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105-FD7F-14E4-877B-1240349B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Modeled in </a:t>
            </a:r>
            <a:r>
              <a:rPr lang="en-US" dirty="0" err="1"/>
              <a:t>QICore</a:t>
            </a:r>
            <a:r>
              <a:rPr lang="en-US" dirty="0"/>
              <a:t> as a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C9DB-4067-FD62-78EF-5F42603D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ProcedureNotDone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code: Choice&lt;Concept, </a:t>
            </a:r>
            <a:r>
              <a:rPr lang="en-US" dirty="0" err="1"/>
              <a:t>ValueSet</a:t>
            </a:r>
            <a:r>
              <a:rPr lang="en-US" dirty="0"/>
              <a:t>&gt;,</a:t>
            </a:r>
            <a:br>
              <a:rPr lang="en-US" dirty="0"/>
            </a:br>
            <a:r>
              <a:rPr lang="en-US" dirty="0"/>
              <a:t>  ...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503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BC-F7E7-B34A-7C81-48E4B493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types of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118F-3A64-707C-A18E-0FE57CD4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evidence that X was not done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evidence that none of Y was 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B09C0-9D11-8B8F-1870-DF2FE1FE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13" y="2410248"/>
            <a:ext cx="7879896" cy="881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EF9B9-A2CE-C409-6523-763515911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13" y="4001294"/>
            <a:ext cx="7945810" cy="8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7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06F5-E836-A3A1-9A51-BD521993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 Done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FBE3E-ACFE-A5C1-C9F0-9E5C5CA4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32" y="1690688"/>
            <a:ext cx="9579136" cy="3957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91EAC-F076-DF64-785C-73C29A3BAEDC}"/>
              </a:ext>
            </a:extLst>
          </p:cNvPr>
          <p:cNvSpPr txBox="1"/>
          <p:nvPr/>
        </p:nvSpPr>
        <p:spPr>
          <a:xfrm>
            <a:off x="2136618" y="5812325"/>
            <a:ext cx="8269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Use of this pattern implies a system-level constraint:</a:t>
            </a:r>
          </a:p>
          <a:p>
            <a:r>
              <a:rPr lang="en-US" dirty="0"/>
              <a:t>There are no positive events that conflict with a negative event</a:t>
            </a:r>
          </a:p>
          <a:p>
            <a:r>
              <a:rPr lang="en-US" dirty="0"/>
              <a:t>In other words, I can’t say I did something, and I didn’t do something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48622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721F-D8BC-B4D4-FECC-667B31A0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Not Done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AC066-CBE9-C474-55EF-F24E3E83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32" y="1690688"/>
            <a:ext cx="8689550" cy="42749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6B5272-4BDC-CAD2-CC9A-EB13EA3B33BE}"/>
              </a:ext>
            </a:extLst>
          </p:cNvPr>
          <p:cNvSpPr txBox="1"/>
          <p:nvPr/>
        </p:nvSpPr>
        <p:spPr>
          <a:xfrm>
            <a:off x="1025464" y="6123543"/>
            <a:ext cx="1022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distinction is the same as using a </a:t>
            </a:r>
            <a:r>
              <a:rPr lang="en-US" dirty="0" err="1"/>
              <a:t>ValueSet</a:t>
            </a:r>
            <a:r>
              <a:rPr lang="en-US" dirty="0"/>
              <a:t> vs a direct-reference code in a positive statement</a:t>
            </a:r>
          </a:p>
          <a:p>
            <a:r>
              <a:rPr lang="en-US" dirty="0"/>
              <a:t>Specific negation is not supported at this time (due to the need for a terminology contains operator in CQL)</a:t>
            </a:r>
          </a:p>
        </p:txBody>
      </p:sp>
    </p:spTree>
    <p:extLst>
      <p:ext uri="{BB962C8B-B14F-4D97-AF65-F5344CB8AC3E}">
        <p14:creationId xmlns:p14="http://schemas.microsoft.com/office/powerpoint/2010/main" val="259245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8843-B043-A0EA-75F7-795AD13A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was just the What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9D164-ADE3-5557-BC2E-449493266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33" y="2939881"/>
            <a:ext cx="7867681" cy="1749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92A80-3D33-22E1-577E-70986B674916}"/>
              </a:ext>
            </a:extLst>
          </p:cNvPr>
          <p:cNvSpPr txBox="1"/>
          <p:nvPr/>
        </p:nvSpPr>
        <p:spPr>
          <a:xfrm>
            <a:off x="513536" y="3170749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44601-3D8B-D183-2FF7-18C406005E50}"/>
              </a:ext>
            </a:extLst>
          </p:cNvPr>
          <p:cNvSpPr txBox="1"/>
          <p:nvPr/>
        </p:nvSpPr>
        <p:spPr>
          <a:xfrm>
            <a:off x="599073" y="3563380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54F78-82E8-6462-813C-29F58132C27A}"/>
              </a:ext>
            </a:extLst>
          </p:cNvPr>
          <p:cNvSpPr txBox="1"/>
          <p:nvPr/>
        </p:nvSpPr>
        <p:spPr>
          <a:xfrm>
            <a:off x="461727" y="390767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454A7-D100-0116-D9E8-57D223018CAC}"/>
              </a:ext>
            </a:extLst>
          </p:cNvPr>
          <p:cNvSpPr txBox="1"/>
          <p:nvPr/>
        </p:nvSpPr>
        <p:spPr>
          <a:xfrm>
            <a:off x="236602" y="4281713"/>
            <a:ext cx="10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Negated?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DE3323-C291-9369-00A9-355E8663501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318052" y="3355415"/>
            <a:ext cx="986790" cy="25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F267D5-FEF7-A3B0-5362-7EAC0FD47C5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318052" y="3703533"/>
            <a:ext cx="1144491" cy="44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D5D42B-9B4C-FF84-B6C0-E4611F270A17}"/>
              </a:ext>
            </a:extLst>
          </p:cNvPr>
          <p:cNvCxnSpPr>
            <a:cxnSpLocks/>
          </p:cNvCxnSpPr>
          <p:nvPr/>
        </p:nvCxnSpPr>
        <p:spPr>
          <a:xfrm flipV="1">
            <a:off x="1318052" y="3873028"/>
            <a:ext cx="1298399" cy="19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A67320-B90B-2D03-B161-E5A6D2F139AB}"/>
              </a:ext>
            </a:extLst>
          </p:cNvPr>
          <p:cNvCxnSpPr>
            <a:cxnSpLocks/>
          </p:cNvCxnSpPr>
          <p:nvPr/>
        </p:nvCxnSpPr>
        <p:spPr>
          <a:xfrm flipV="1">
            <a:off x="1318052" y="4187576"/>
            <a:ext cx="1298399" cy="260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D0DECE-AB77-077F-8348-EC6281FD310C}"/>
              </a:ext>
            </a:extLst>
          </p:cNvPr>
          <p:cNvCxnSpPr>
            <a:cxnSpLocks/>
          </p:cNvCxnSpPr>
          <p:nvPr/>
        </p:nvCxnSpPr>
        <p:spPr>
          <a:xfrm flipV="1">
            <a:off x="1318052" y="4401988"/>
            <a:ext cx="1298399" cy="58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0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325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Negation in QICore</vt:lpstr>
      <vt:lpstr>Types of “Negation”</vt:lpstr>
      <vt:lpstr>Documentation of Events Not Done</vt:lpstr>
      <vt:lpstr>What did not occur?</vt:lpstr>
      <vt:lpstr>Modeled in QICore as a Choice</vt:lpstr>
      <vt:lpstr>Two main types of criteria</vt:lpstr>
      <vt:lpstr>General Not Done</vt:lpstr>
      <vt:lpstr>Specific Not Done</vt:lpstr>
      <vt:lpstr>That was just the What</vt:lpstr>
      <vt:lpstr>With profile-informed authoring: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Negation in QICore</dc:title>
  <dc:creator>Bryn</dc:creator>
  <cp:lastModifiedBy>Bryn</cp:lastModifiedBy>
  <cp:revision>3</cp:revision>
  <dcterms:created xsi:type="dcterms:W3CDTF">2022-09-13T17:38:09Z</dcterms:created>
  <dcterms:modified xsi:type="dcterms:W3CDTF">2022-09-29T19:07:49Z</dcterms:modified>
</cp:coreProperties>
</file>