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66" r:id="rId2"/>
  </p:sldIdLst>
  <p:sldSz cx="9144000" cy="6858000" type="screen4x3"/>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a:srgbClr val="000000"/>
    <a:srgbClr val="000066"/>
    <a:srgbClr val="5C0040"/>
    <a:srgbClr val="A40071"/>
    <a:srgbClr val="00C400"/>
    <a:srgbClr val="D60093"/>
    <a:srgbClr val="DDFFDD"/>
    <a:srgbClr val="00D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نمط فاتح 1 - تميي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نمط فاتح 3 - تميي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نمط فاتح 2 - تميي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p:cViewPr varScale="1">
        <p:scale>
          <a:sx n="82" d="100"/>
          <a:sy n="82" d="100"/>
        </p:scale>
        <p:origin x="1579"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56303-4CC7-4454-B429-5D12E61F812F}" type="datetimeFigureOut">
              <a:rPr lang="en-US" smtClean="0"/>
              <a:pPr/>
              <a:t>7/22/2022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4B26B9-9978-4ABA-BE59-256E3F66A374}" type="slidenum">
              <a:rPr lang="en-US" smtClean="0"/>
              <a:pPr/>
              <a:t>‹#›</a:t>
            </a:fld>
            <a:endParaRPr lang="en-US" dirty="0"/>
          </a:p>
        </p:txBody>
      </p:sp>
    </p:spTree>
    <p:extLst>
      <p:ext uri="{BB962C8B-B14F-4D97-AF65-F5344CB8AC3E}">
        <p14:creationId xmlns:p14="http://schemas.microsoft.com/office/powerpoint/2010/main" val="190638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4B26B9-9978-4ABA-BE59-256E3F66A374}" type="slidenum">
              <a:rPr lang="en-US" smtClean="0"/>
              <a:pPr/>
              <a:t>1</a:t>
            </a:fld>
            <a:endParaRPr lang="en-US" dirty="0"/>
          </a:p>
        </p:txBody>
      </p:sp>
    </p:spTree>
    <p:extLst>
      <p:ext uri="{BB962C8B-B14F-4D97-AF65-F5344CB8AC3E}">
        <p14:creationId xmlns:p14="http://schemas.microsoft.com/office/powerpoint/2010/main" val="39685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3031"/>
            <a:ext cx="7772400" cy="1470025"/>
          </a:xfrm>
        </p:spPr>
        <p:txBody>
          <a:bodyPr>
            <a:normAutofit/>
          </a:bodyPr>
          <a:lstStyle>
            <a:lvl1pPr>
              <a:defRPr sz="4000"/>
            </a:lvl1pPr>
          </a:lstStyle>
          <a:p>
            <a:r>
              <a:rPr lang="en-US"/>
              <a:t>Click to edit Master title style</a:t>
            </a:r>
          </a:p>
        </p:txBody>
      </p:sp>
      <p:sp>
        <p:nvSpPr>
          <p:cNvPr id="3" name="Subtitle 2"/>
          <p:cNvSpPr>
            <a:spLocks noGrp="1"/>
          </p:cNvSpPr>
          <p:nvPr>
            <p:ph type="subTitle" idx="1"/>
          </p:nvPr>
        </p:nvSpPr>
        <p:spPr>
          <a:xfrm>
            <a:off x="1371600" y="426868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3AB829-D490-4DE2-B4B2-AC0EEB90E3FA}" type="datetime1">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ED5A0-61A4-4F83-AEE1-C021BBF3347D}" type="datetime1">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730152-2CBD-4FB9-A79C-758FACCE84DB}" type="datetime1">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C0040"/>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800"/>
              </a:spcBef>
              <a:spcAft>
                <a:spcPts val="0"/>
              </a:spcAft>
              <a:buClr>
                <a:srgbClr val="5C0040"/>
              </a:buClr>
              <a:defRPr sz="2800"/>
            </a:lvl1pPr>
            <a:lvl2pPr>
              <a:spcBef>
                <a:spcPts val="600"/>
              </a:spcBef>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59F138B-2F13-41A1-ABE9-50E95E47DB50}" type="datetime1">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3F9EC-678B-4C8A-8DD0-2E91933B0EB9}" type="datetime1">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0651E1-E4AB-4C60-B0AF-DFFF9B3C94D0}" type="datetime1">
              <a:rPr lang="en-US" smtClean="0"/>
              <a:pPr/>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8D7406-61E8-4EA4-9E3B-D094D457307A}" type="datetime1">
              <a:rPr lang="en-US" smtClean="0"/>
              <a:pPr/>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3C5CD5-5F95-43EF-AFB4-CBECDA5EAA2C}" type="datetime1">
              <a:rPr lang="en-US" smtClean="0"/>
              <a:pPr/>
              <a:t>7/22/2022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1AA1F-F65E-4104-A718-1AC5D11C2DE9}" type="datetime1">
              <a:rPr lang="en-US" smtClean="0"/>
              <a:pPr/>
              <a:t>7/22/2022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80CD8-EE56-485E-A351-E1CB1EC51EBF}" type="datetime1">
              <a:rPr lang="en-US" smtClean="0"/>
              <a:pPr/>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B2867-9789-4347-AC11-784602560A04}" type="datetime1">
              <a:rPr lang="en-US" smtClean="0"/>
              <a:pPr/>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423069"/>
            <a:ext cx="2133600" cy="220641"/>
          </a:xfrm>
          <a:prstGeom prst="rect">
            <a:avLst/>
          </a:prstGeom>
        </p:spPr>
        <p:txBody>
          <a:bodyPr/>
          <a:lstStyle/>
          <a:p>
            <a:fld id="{7A8BB2D4-9C02-4F88-BB39-696FC1587B5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01798-E6A5-488E-9066-DC5EAF0142E0}" type="datetime1">
              <a:rPr lang="en-US" smtClean="0"/>
              <a:pPr/>
              <a:t>7/22/2022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3707904" y="5409272"/>
            <a:ext cx="1620000" cy="468000"/>
          </a:xfrm>
          <a:prstGeom prst="roundRect">
            <a:avLst/>
          </a:prstGeom>
          <a:effectLst>
            <a:innerShdw blurRad="114300">
              <a:prstClr val="black"/>
            </a:innerShdw>
          </a:effectLst>
          <a:scene3d>
            <a:camera prst="orthographicFront"/>
            <a:lightRig rig="threePt" dir="t"/>
          </a:scene3d>
          <a:sp3d>
            <a:bevelT w="152400" h="50800" prst="softRound"/>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dirty="0">
                <a:solidFill>
                  <a:schemeClr val="tx1">
                    <a:lumMod val="50000"/>
                    <a:lumOff val="50000"/>
                  </a:schemeClr>
                </a:solidFill>
                <a:latin typeface="+mj-lt"/>
                <a:cs typeface="Arial" pitchFamily="34" charset="0"/>
              </a:rPr>
              <a:t>DONE</a:t>
            </a:r>
          </a:p>
        </p:txBody>
      </p:sp>
      <p:sp>
        <p:nvSpPr>
          <p:cNvPr id="37" name="TextBox 36"/>
          <p:cNvSpPr txBox="1"/>
          <p:nvPr/>
        </p:nvSpPr>
        <p:spPr>
          <a:xfrm>
            <a:off x="0" y="6032321"/>
            <a:ext cx="9144000" cy="276999"/>
          </a:xfrm>
          <a:prstGeom prst="rect">
            <a:avLst/>
          </a:prstGeom>
          <a:solidFill>
            <a:schemeClr val="bg1">
              <a:lumMod val="95000"/>
            </a:schemeClr>
          </a:solidFill>
          <a:ln>
            <a:noFill/>
          </a:ln>
        </p:spPr>
        <p:txBody>
          <a:bodyPr wrap="square" rtlCol="0">
            <a:spAutoFit/>
          </a:bodyPr>
          <a:lstStyle/>
          <a:p>
            <a:pPr algn="ctr"/>
            <a:r>
              <a:rPr lang="en-US" sz="1200" dirty="0">
                <a:latin typeface="Verdana" pitchFamily="34" charset="0"/>
                <a:ea typeface="MS PGothic" pitchFamily="34" charset="-128"/>
              </a:rPr>
              <a:t>Developed by Dr. Abdullah Basuhail, CS, FCIT, KAU, abasuhail@kau.edu.sa, 1444H/2022G</a:t>
            </a:r>
            <a:endParaRPr lang="en-US" sz="1200" b="0" kern="1200" dirty="0">
              <a:latin typeface="Verdana" pitchFamily="34" charset="0"/>
              <a:ea typeface="MS PGothic" pitchFamily="34" charset="-128"/>
            </a:endParaRPr>
          </a:p>
        </p:txBody>
      </p:sp>
      <p:sp>
        <p:nvSpPr>
          <p:cNvPr id="18" name="Rectangle 17"/>
          <p:cNvSpPr/>
          <p:nvPr/>
        </p:nvSpPr>
        <p:spPr>
          <a:xfrm>
            <a:off x="179512" y="44624"/>
            <a:ext cx="8784976" cy="1477328"/>
          </a:xfrm>
          <a:prstGeom prst="rect">
            <a:avLst/>
          </a:prstGeom>
          <a:solidFill>
            <a:schemeClr val="bg1">
              <a:lumMod val="95000"/>
            </a:schemeClr>
          </a:solidFill>
        </p:spPr>
        <p:txBody>
          <a:bodyPr wrap="square">
            <a:spAutoFit/>
          </a:bodyPr>
          <a:lstStyle/>
          <a:p>
            <a:r>
              <a:rPr lang="en-US" b="1" dirty="0">
                <a:solidFill>
                  <a:schemeClr val="accent1"/>
                </a:solidFill>
                <a:latin typeface="Comic Sans MS" panose="030F0702030302020204" pitchFamily="66" charset="0"/>
              </a:rPr>
              <a:t>Instruction Fetch</a:t>
            </a:r>
            <a:endParaRPr lang="en-US" dirty="0">
              <a:solidFill>
                <a:schemeClr val="accent1"/>
              </a:solidFill>
              <a:latin typeface="Comic Sans MS" panose="030F0702030302020204" pitchFamily="66" charset="0"/>
            </a:endParaRPr>
          </a:p>
          <a:p>
            <a:r>
              <a:rPr lang="en-US" dirty="0">
                <a:latin typeface="Comic Sans MS" panose="030F0702030302020204" pitchFamily="66" charset="0"/>
              </a:rPr>
              <a:t>To execute an instruction, the instruction is fetched from memory. Program counter (PC) is used to keep track of the address of the next instruction to be executed. During this cycle the PC is incremented by 4, since the instructions are at an offset of 4 from each other.</a:t>
            </a:r>
          </a:p>
        </p:txBody>
      </p:sp>
      <p:sp>
        <p:nvSpPr>
          <p:cNvPr id="101" name="Rounded Rectangle 100"/>
          <p:cNvSpPr/>
          <p:nvPr/>
        </p:nvSpPr>
        <p:spPr>
          <a:xfrm>
            <a:off x="3707904" y="5409272"/>
            <a:ext cx="1620000" cy="468000"/>
          </a:xfrm>
          <a:prstGeom prst="roundRect">
            <a:avLst/>
          </a:prstGeom>
          <a:effectLst>
            <a:innerShdw blurRad="114300">
              <a:prstClr val="black"/>
            </a:innerShdw>
          </a:effectLst>
          <a:scene3d>
            <a:camera prst="orthographicFront"/>
            <a:lightRig rig="threePt" dir="t"/>
          </a:scene3d>
          <a:sp3d>
            <a:bevelT w="152400" h="50800" prst="softRound"/>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dirty="0">
                <a:solidFill>
                  <a:schemeClr val="tx1">
                    <a:lumMod val="50000"/>
                    <a:lumOff val="50000"/>
                  </a:schemeClr>
                </a:solidFill>
                <a:latin typeface="Arial" pitchFamily="34" charset="0"/>
                <a:cs typeface="Arial" pitchFamily="34" charset="0"/>
              </a:rPr>
              <a:t>instruction fetch</a:t>
            </a:r>
          </a:p>
        </p:txBody>
      </p:sp>
      <p:sp>
        <p:nvSpPr>
          <p:cNvPr id="102" name="Rounded Rectangle 101"/>
          <p:cNvSpPr/>
          <p:nvPr/>
        </p:nvSpPr>
        <p:spPr>
          <a:xfrm>
            <a:off x="3707904" y="5409272"/>
            <a:ext cx="1620000" cy="468000"/>
          </a:xfrm>
          <a:prstGeom prst="roundRect">
            <a:avLst/>
          </a:prstGeom>
          <a:effectLst>
            <a:innerShdw blurRad="114300">
              <a:prstClr val="black"/>
            </a:innerShdw>
          </a:effectLst>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tx1"/>
                </a:solidFill>
                <a:latin typeface="Arial" pitchFamily="34" charset="0"/>
                <a:cs typeface="Arial" pitchFamily="34" charset="0"/>
              </a:rPr>
              <a:t>click</a:t>
            </a:r>
          </a:p>
        </p:txBody>
      </p:sp>
      <p:grpSp>
        <p:nvGrpSpPr>
          <p:cNvPr id="140" name="Group 139"/>
          <p:cNvGrpSpPr/>
          <p:nvPr/>
        </p:nvGrpSpPr>
        <p:grpSpPr>
          <a:xfrm>
            <a:off x="2099091" y="1706574"/>
            <a:ext cx="3892906" cy="3151553"/>
            <a:chOff x="1340024" y="1349152"/>
            <a:chExt cx="3892906" cy="3151553"/>
          </a:xfrm>
        </p:grpSpPr>
        <p:sp>
          <p:nvSpPr>
            <p:cNvPr id="141" name="Freeform 140"/>
            <p:cNvSpPr/>
            <p:nvPr/>
          </p:nvSpPr>
          <p:spPr>
            <a:xfrm rot="5400000">
              <a:off x="3769729" y="1833233"/>
              <a:ext cx="1276982" cy="632359"/>
            </a:xfrm>
            <a:custGeom>
              <a:avLst/>
              <a:gdLst>
                <a:gd name="connsiteX0" fmla="*/ 0 w 2744120"/>
                <a:gd name="connsiteY0" fmla="*/ 1139410 h 1139410"/>
                <a:gd name="connsiteX1" fmla="*/ 751167 w 2744120"/>
                <a:gd name="connsiteY1" fmla="*/ 0 h 1139410"/>
                <a:gd name="connsiteX2" fmla="*/ 1992953 w 2744120"/>
                <a:gd name="connsiteY2" fmla="*/ 0 h 1139410"/>
                <a:gd name="connsiteX3" fmla="*/ 2744120 w 2744120"/>
                <a:gd name="connsiteY3" fmla="*/ 1139410 h 1139410"/>
                <a:gd name="connsiteX4" fmla="*/ 1614848 w 2744120"/>
                <a:gd name="connsiteY4" fmla="*/ 1139410 h 1139410"/>
                <a:gd name="connsiteX5" fmla="*/ 1372060 w 2744120"/>
                <a:gd name="connsiteY5" fmla="*/ 803649 h 1139410"/>
                <a:gd name="connsiteX6" fmla="*/ 1129272 w 2744120"/>
                <a:gd name="connsiteY6" fmla="*/ 1139410 h 113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4120" h="1139410">
                  <a:moveTo>
                    <a:pt x="0" y="1139410"/>
                  </a:moveTo>
                  <a:lnTo>
                    <a:pt x="751167" y="0"/>
                  </a:lnTo>
                  <a:lnTo>
                    <a:pt x="1992953" y="0"/>
                  </a:lnTo>
                  <a:lnTo>
                    <a:pt x="2744120" y="1139410"/>
                  </a:lnTo>
                  <a:lnTo>
                    <a:pt x="1614848" y="1139410"/>
                  </a:lnTo>
                  <a:lnTo>
                    <a:pt x="1372060" y="803649"/>
                  </a:lnTo>
                  <a:lnTo>
                    <a:pt x="1129272" y="1139410"/>
                  </a:lnTo>
                  <a:close/>
                </a:path>
              </a:pathLst>
            </a:custGeom>
            <a:solidFill>
              <a:schemeClr val="tx2">
                <a:lumMod val="20000"/>
                <a:lumOff val="8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142" name="Straight Connector 141"/>
            <p:cNvCxnSpPr/>
            <p:nvPr/>
          </p:nvCxnSpPr>
          <p:spPr>
            <a:xfrm>
              <a:off x="3572272" y="2537304"/>
              <a:ext cx="504000" cy="0"/>
            </a:xfrm>
            <a:prstGeom prst="line">
              <a:avLst/>
            </a:prstGeom>
            <a:ln w="127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843808" y="1700808"/>
              <a:ext cx="1224000" cy="0"/>
            </a:xfrm>
            <a:prstGeom prst="line">
              <a:avLst/>
            </a:prstGeom>
            <a:ln w="127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1340024" y="1349152"/>
              <a:ext cx="3892906" cy="1944216"/>
              <a:chOff x="1340024" y="1349152"/>
              <a:chExt cx="3892906" cy="1944216"/>
            </a:xfrm>
          </p:grpSpPr>
          <p:cxnSp>
            <p:nvCxnSpPr>
              <p:cNvPr id="158" name="Straight Connector 157"/>
              <p:cNvCxnSpPr/>
              <p:nvPr/>
            </p:nvCxnSpPr>
            <p:spPr>
              <a:xfrm>
                <a:off x="4724400" y="2149412"/>
                <a:ext cx="504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5232930" y="1349152"/>
                <a:ext cx="0" cy="792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1340024" y="1349152"/>
                <a:ext cx="3888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340024" y="1349152"/>
                <a:ext cx="0" cy="1944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340104" y="3293368"/>
                <a:ext cx="576000" cy="0"/>
              </a:xfrm>
              <a:prstGeom prst="line">
                <a:avLst/>
              </a:prstGeom>
              <a:ln w="127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46" name="Straight Connector 145"/>
            <p:cNvCxnSpPr/>
            <p:nvPr/>
          </p:nvCxnSpPr>
          <p:spPr>
            <a:xfrm flipV="1">
              <a:off x="2349991" y="3293152"/>
              <a:ext cx="1066784" cy="0"/>
            </a:xfrm>
            <a:prstGeom prst="line">
              <a:avLst/>
            </a:prstGeom>
            <a:ln w="127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843808" y="1700808"/>
              <a:ext cx="0" cy="1592344"/>
            </a:xfrm>
            <a:prstGeom prst="line">
              <a:avLst/>
            </a:prstGeom>
            <a:ln>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3216614" y="2369043"/>
              <a:ext cx="360000" cy="360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1" anchor="ctr"/>
            <a:lstStyle/>
            <a:p>
              <a:pPr algn="ctr"/>
              <a:r>
                <a:rPr lang="en-US" b="1" dirty="0">
                  <a:solidFill>
                    <a:schemeClr val="tx1"/>
                  </a:solidFill>
                  <a:latin typeface="Arial" pitchFamily="34" charset="0"/>
                  <a:cs typeface="Arial" pitchFamily="34" charset="0"/>
                </a:rPr>
                <a:t>4</a:t>
              </a:r>
            </a:p>
          </p:txBody>
        </p:sp>
        <p:cxnSp>
          <p:nvCxnSpPr>
            <p:cNvPr id="150" name="Straight Connector 149"/>
            <p:cNvCxnSpPr/>
            <p:nvPr/>
          </p:nvCxnSpPr>
          <p:spPr>
            <a:xfrm>
              <a:off x="4676775" y="3797424"/>
              <a:ext cx="504000" cy="0"/>
            </a:xfrm>
            <a:prstGeom prst="line">
              <a:avLst/>
            </a:prstGeom>
            <a:ln w="127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917991" y="2852936"/>
              <a:ext cx="432000" cy="900000"/>
            </a:xfrm>
            <a:prstGeom prst="rect">
              <a:avLst/>
            </a:prstGeom>
            <a:solidFill>
              <a:schemeClr val="tx2">
                <a:lumMod val="20000"/>
                <a:lumOff val="8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PC</a:t>
              </a:r>
            </a:p>
          </p:txBody>
        </p:sp>
        <p:sp>
          <p:nvSpPr>
            <p:cNvPr id="154" name="Rectangle 153"/>
            <p:cNvSpPr/>
            <p:nvPr/>
          </p:nvSpPr>
          <p:spPr>
            <a:xfrm>
              <a:off x="3416775" y="3096705"/>
              <a:ext cx="1260000" cy="1404000"/>
            </a:xfrm>
            <a:prstGeom prst="rect">
              <a:avLst/>
            </a:prstGeom>
            <a:solidFill>
              <a:schemeClr val="tx2">
                <a:lumMod val="20000"/>
                <a:lumOff val="8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sp>
        <p:nvSpPr>
          <p:cNvPr id="164" name="TextBox 163"/>
          <p:cNvSpPr txBox="1"/>
          <p:nvPr/>
        </p:nvSpPr>
        <p:spPr>
          <a:xfrm>
            <a:off x="4307340" y="4289472"/>
            <a:ext cx="997004" cy="523220"/>
          </a:xfrm>
          <a:prstGeom prst="rect">
            <a:avLst/>
          </a:prstGeom>
          <a:noFill/>
        </p:spPr>
        <p:txBody>
          <a:bodyPr wrap="none" rtlCol="0">
            <a:spAutoFit/>
          </a:bodyPr>
          <a:lstStyle/>
          <a:p>
            <a:pPr algn="ctr"/>
            <a:r>
              <a:rPr lang="en-US" sz="1400" b="1" dirty="0"/>
              <a:t>Instruction</a:t>
            </a:r>
          </a:p>
          <a:p>
            <a:pPr algn="ctr"/>
            <a:r>
              <a:rPr lang="en-US" sz="1400" b="1" dirty="0"/>
              <a:t>Memory</a:t>
            </a:r>
          </a:p>
        </p:txBody>
      </p:sp>
      <p:sp>
        <p:nvSpPr>
          <p:cNvPr id="165" name="TextBox 164"/>
          <p:cNvSpPr txBox="1"/>
          <p:nvPr/>
        </p:nvSpPr>
        <p:spPr>
          <a:xfrm>
            <a:off x="4155681" y="3528022"/>
            <a:ext cx="751360" cy="523220"/>
          </a:xfrm>
          <a:prstGeom prst="rect">
            <a:avLst/>
          </a:prstGeom>
          <a:noFill/>
        </p:spPr>
        <p:txBody>
          <a:bodyPr wrap="none" rtlCol="0">
            <a:spAutoFit/>
          </a:bodyPr>
          <a:lstStyle/>
          <a:p>
            <a:pPr algn="ctr"/>
            <a:r>
              <a:rPr lang="en-US" sz="1400" dirty="0"/>
              <a:t>Read</a:t>
            </a:r>
            <a:br>
              <a:rPr lang="en-US" sz="1400" dirty="0"/>
            </a:br>
            <a:r>
              <a:rPr lang="en-US" sz="1400" dirty="0"/>
              <a:t>address</a:t>
            </a:r>
          </a:p>
        </p:txBody>
      </p:sp>
      <p:sp>
        <p:nvSpPr>
          <p:cNvPr id="166" name="TextBox 165"/>
          <p:cNvSpPr txBox="1"/>
          <p:nvPr/>
        </p:nvSpPr>
        <p:spPr>
          <a:xfrm>
            <a:off x="5014436" y="2343405"/>
            <a:ext cx="486031" cy="307777"/>
          </a:xfrm>
          <a:prstGeom prst="rect">
            <a:avLst/>
          </a:prstGeom>
          <a:noFill/>
        </p:spPr>
        <p:txBody>
          <a:bodyPr wrap="none" rtlCol="0">
            <a:spAutoFit/>
          </a:bodyPr>
          <a:lstStyle/>
          <a:p>
            <a:pPr algn="ctr"/>
            <a:r>
              <a:rPr lang="en-US" sz="1400" b="1" dirty="0"/>
              <a:t>Add</a:t>
            </a:r>
          </a:p>
        </p:txBody>
      </p:sp>
      <p:sp>
        <p:nvSpPr>
          <p:cNvPr id="57" name="Freeform 56"/>
          <p:cNvSpPr/>
          <p:nvPr/>
        </p:nvSpPr>
        <p:spPr>
          <a:xfrm rot="5400000">
            <a:off x="4528796" y="2190657"/>
            <a:ext cx="1276982" cy="632359"/>
          </a:xfrm>
          <a:custGeom>
            <a:avLst/>
            <a:gdLst>
              <a:gd name="connsiteX0" fmla="*/ 0 w 2744120"/>
              <a:gd name="connsiteY0" fmla="*/ 1139410 h 1139410"/>
              <a:gd name="connsiteX1" fmla="*/ 751167 w 2744120"/>
              <a:gd name="connsiteY1" fmla="*/ 0 h 1139410"/>
              <a:gd name="connsiteX2" fmla="*/ 1992953 w 2744120"/>
              <a:gd name="connsiteY2" fmla="*/ 0 h 1139410"/>
              <a:gd name="connsiteX3" fmla="*/ 2744120 w 2744120"/>
              <a:gd name="connsiteY3" fmla="*/ 1139410 h 1139410"/>
              <a:gd name="connsiteX4" fmla="*/ 1614848 w 2744120"/>
              <a:gd name="connsiteY4" fmla="*/ 1139410 h 1139410"/>
              <a:gd name="connsiteX5" fmla="*/ 1372060 w 2744120"/>
              <a:gd name="connsiteY5" fmla="*/ 803649 h 1139410"/>
              <a:gd name="connsiteX6" fmla="*/ 1129272 w 2744120"/>
              <a:gd name="connsiteY6" fmla="*/ 1139410 h 113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4120" h="1139410">
                <a:moveTo>
                  <a:pt x="0" y="1139410"/>
                </a:moveTo>
                <a:lnTo>
                  <a:pt x="751167" y="0"/>
                </a:lnTo>
                <a:lnTo>
                  <a:pt x="1992953" y="0"/>
                </a:lnTo>
                <a:lnTo>
                  <a:pt x="2744120" y="1139410"/>
                </a:lnTo>
                <a:lnTo>
                  <a:pt x="1614848" y="1139410"/>
                </a:lnTo>
                <a:lnTo>
                  <a:pt x="1372060" y="803649"/>
                </a:lnTo>
                <a:lnTo>
                  <a:pt x="1129272" y="1139410"/>
                </a:lnTo>
                <a:close/>
              </a:path>
            </a:pathLst>
          </a:custGeom>
          <a:solidFill>
            <a:schemeClr val="bg1">
              <a:lumMod val="95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nvGrpSpPr>
          <p:cNvPr id="4" name="Group 3"/>
          <p:cNvGrpSpPr/>
          <p:nvPr/>
        </p:nvGrpSpPr>
        <p:grpSpPr>
          <a:xfrm>
            <a:off x="2099091" y="1706574"/>
            <a:ext cx="3892906" cy="1944216"/>
            <a:chOff x="1907704" y="1418542"/>
            <a:chExt cx="3892906" cy="1944216"/>
          </a:xfrm>
        </p:grpSpPr>
        <p:cxnSp>
          <p:nvCxnSpPr>
            <p:cNvPr id="70" name="Straight Connector 69"/>
            <p:cNvCxnSpPr/>
            <p:nvPr/>
          </p:nvCxnSpPr>
          <p:spPr>
            <a:xfrm>
              <a:off x="1907704" y="1418542"/>
              <a:ext cx="0" cy="19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907704" y="1418542"/>
              <a:ext cx="3892906" cy="1944216"/>
              <a:chOff x="1907704" y="1346534"/>
              <a:chExt cx="3892906" cy="1944216"/>
            </a:xfrm>
          </p:grpSpPr>
          <p:cxnSp>
            <p:nvCxnSpPr>
              <p:cNvPr id="67" name="Straight Connector 66"/>
              <p:cNvCxnSpPr/>
              <p:nvPr/>
            </p:nvCxnSpPr>
            <p:spPr>
              <a:xfrm>
                <a:off x="5292080" y="2146794"/>
                <a:ext cx="50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800610" y="1346534"/>
                <a:ext cx="0" cy="7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907704" y="1346534"/>
                <a:ext cx="388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907784" y="3290750"/>
                <a:ext cx="576000" cy="0"/>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cxnSp>
        <p:nvCxnSpPr>
          <p:cNvPr id="61" name="Straight Connector 60"/>
          <p:cNvCxnSpPr/>
          <p:nvPr/>
        </p:nvCxnSpPr>
        <p:spPr>
          <a:xfrm flipV="1">
            <a:off x="3109058" y="3650574"/>
            <a:ext cx="1066784" cy="0"/>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602875" y="2058230"/>
            <a:ext cx="1224000" cy="1592344"/>
            <a:chOff x="3411488" y="1698190"/>
            <a:chExt cx="1224000" cy="1592344"/>
          </a:xfrm>
        </p:grpSpPr>
        <p:cxnSp>
          <p:nvCxnSpPr>
            <p:cNvPr id="59" name="Straight Connector 58"/>
            <p:cNvCxnSpPr/>
            <p:nvPr/>
          </p:nvCxnSpPr>
          <p:spPr>
            <a:xfrm>
              <a:off x="3411488" y="1698190"/>
              <a:ext cx="1224000" cy="0"/>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411488" y="1698190"/>
              <a:ext cx="0" cy="1592344"/>
            </a:xfrm>
            <a:prstGeom prst="line">
              <a:avLst/>
            </a:prstGeom>
            <a:ln>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975681" y="2726465"/>
            <a:ext cx="859658" cy="360000"/>
            <a:chOff x="3784294" y="2438433"/>
            <a:chExt cx="859658" cy="360000"/>
          </a:xfrm>
        </p:grpSpPr>
        <p:cxnSp>
          <p:nvCxnSpPr>
            <p:cNvPr id="58" name="Straight Connector 57"/>
            <p:cNvCxnSpPr/>
            <p:nvPr/>
          </p:nvCxnSpPr>
          <p:spPr>
            <a:xfrm>
              <a:off x="4139952" y="2606694"/>
              <a:ext cx="504000" cy="0"/>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784294" y="2438433"/>
              <a:ext cx="360000" cy="36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1" anchor="ctr"/>
            <a:lstStyle/>
            <a:p>
              <a:pPr algn="ctr"/>
              <a:r>
                <a:rPr lang="en-US" b="1" dirty="0">
                  <a:solidFill>
                    <a:schemeClr val="tx1"/>
                  </a:solidFill>
                  <a:latin typeface="Arial" pitchFamily="34" charset="0"/>
                  <a:cs typeface="Arial" pitchFamily="34" charset="0"/>
                </a:rPr>
                <a:t>4</a:t>
              </a:r>
            </a:p>
          </p:txBody>
        </p:sp>
      </p:grpSp>
      <p:cxnSp>
        <p:nvCxnSpPr>
          <p:cNvPr id="64" name="Straight Connector 63"/>
          <p:cNvCxnSpPr/>
          <p:nvPr/>
        </p:nvCxnSpPr>
        <p:spPr>
          <a:xfrm>
            <a:off x="5435842" y="4154846"/>
            <a:ext cx="504000" cy="0"/>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677058" y="3210358"/>
            <a:ext cx="432000" cy="900000"/>
          </a:xfrm>
          <a:prstGeom prst="rect">
            <a:avLst/>
          </a:prstGeom>
          <a:solidFill>
            <a:schemeClr val="bg1">
              <a:lumMod val="95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PC</a:t>
            </a:r>
          </a:p>
        </p:txBody>
      </p:sp>
      <p:sp>
        <p:nvSpPr>
          <p:cNvPr id="66" name="Rectangle 65"/>
          <p:cNvSpPr/>
          <p:nvPr/>
        </p:nvSpPr>
        <p:spPr>
          <a:xfrm>
            <a:off x="4175842" y="3454127"/>
            <a:ext cx="1260000" cy="1404000"/>
          </a:xfrm>
          <a:prstGeom prst="rect">
            <a:avLst/>
          </a:prstGeom>
          <a:solidFill>
            <a:schemeClr val="bg1">
              <a:lumMod val="95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 name="TextBox 52"/>
          <p:cNvSpPr txBox="1"/>
          <p:nvPr/>
        </p:nvSpPr>
        <p:spPr>
          <a:xfrm>
            <a:off x="5951261" y="3985319"/>
            <a:ext cx="997003" cy="307777"/>
          </a:xfrm>
          <a:prstGeom prst="rect">
            <a:avLst/>
          </a:prstGeom>
          <a:noFill/>
        </p:spPr>
        <p:txBody>
          <a:bodyPr wrap="none" rtlCol="0">
            <a:spAutoFit/>
          </a:bodyPr>
          <a:lstStyle/>
          <a:p>
            <a:pPr algn="ctr"/>
            <a:r>
              <a:rPr lang="en-US" sz="1400" b="1" dirty="0">
                <a:solidFill>
                  <a:srgbClr val="C00000"/>
                </a:solidFill>
              </a:rPr>
              <a:t>Instruction</a:t>
            </a:r>
          </a:p>
        </p:txBody>
      </p:sp>
      <p:sp>
        <p:nvSpPr>
          <p:cNvPr id="54" name="TextBox 53"/>
          <p:cNvSpPr txBox="1"/>
          <p:nvPr/>
        </p:nvSpPr>
        <p:spPr>
          <a:xfrm>
            <a:off x="4307340" y="4289472"/>
            <a:ext cx="997004" cy="523220"/>
          </a:xfrm>
          <a:prstGeom prst="rect">
            <a:avLst/>
          </a:prstGeom>
          <a:noFill/>
        </p:spPr>
        <p:txBody>
          <a:bodyPr wrap="none" rtlCol="0">
            <a:spAutoFit/>
          </a:bodyPr>
          <a:lstStyle/>
          <a:p>
            <a:pPr algn="ctr"/>
            <a:r>
              <a:rPr lang="en-US" sz="1400" b="1" dirty="0"/>
              <a:t>Instruction</a:t>
            </a:r>
          </a:p>
          <a:p>
            <a:pPr algn="ctr"/>
            <a:r>
              <a:rPr lang="en-US" sz="1400" b="1" dirty="0"/>
              <a:t>Memory</a:t>
            </a:r>
          </a:p>
        </p:txBody>
      </p:sp>
      <p:sp>
        <p:nvSpPr>
          <p:cNvPr id="55" name="TextBox 54"/>
          <p:cNvSpPr txBox="1"/>
          <p:nvPr/>
        </p:nvSpPr>
        <p:spPr>
          <a:xfrm>
            <a:off x="4155681" y="3528022"/>
            <a:ext cx="751360" cy="523220"/>
          </a:xfrm>
          <a:prstGeom prst="rect">
            <a:avLst/>
          </a:prstGeom>
          <a:noFill/>
        </p:spPr>
        <p:txBody>
          <a:bodyPr wrap="none" rtlCol="0">
            <a:spAutoFit/>
          </a:bodyPr>
          <a:lstStyle/>
          <a:p>
            <a:pPr algn="ctr"/>
            <a:r>
              <a:rPr lang="en-US" sz="1400" dirty="0"/>
              <a:t>Read</a:t>
            </a:r>
            <a:br>
              <a:rPr lang="en-US" sz="1400" dirty="0"/>
            </a:br>
            <a:r>
              <a:rPr lang="en-US" sz="1400" dirty="0"/>
              <a:t>address</a:t>
            </a:r>
          </a:p>
        </p:txBody>
      </p:sp>
      <p:sp>
        <p:nvSpPr>
          <p:cNvPr id="56" name="TextBox 55"/>
          <p:cNvSpPr txBox="1"/>
          <p:nvPr/>
        </p:nvSpPr>
        <p:spPr>
          <a:xfrm>
            <a:off x="5014436" y="2343405"/>
            <a:ext cx="486031" cy="307777"/>
          </a:xfrm>
          <a:prstGeom prst="rect">
            <a:avLst/>
          </a:prstGeom>
          <a:noFill/>
        </p:spPr>
        <p:txBody>
          <a:bodyPr wrap="none" rtlCol="0">
            <a:spAutoFit/>
          </a:bodyPr>
          <a:lstStyle/>
          <a:p>
            <a:pPr algn="ctr"/>
            <a:r>
              <a:rPr lang="en-US" sz="1400" b="1" dirty="0"/>
              <a:t>Add</a:t>
            </a:r>
          </a:p>
        </p:txBody>
      </p:sp>
      <p:sp>
        <p:nvSpPr>
          <p:cNvPr id="74" name="TextBox 73"/>
          <p:cNvSpPr txBox="1"/>
          <p:nvPr/>
        </p:nvSpPr>
        <p:spPr>
          <a:xfrm>
            <a:off x="6008997" y="2294950"/>
            <a:ext cx="636714" cy="307777"/>
          </a:xfrm>
          <a:prstGeom prst="rect">
            <a:avLst/>
          </a:prstGeom>
          <a:noFill/>
        </p:spPr>
        <p:txBody>
          <a:bodyPr wrap="none" rtlCol="0">
            <a:spAutoFit/>
          </a:bodyPr>
          <a:lstStyle/>
          <a:p>
            <a:pPr algn="ctr"/>
            <a:r>
              <a:rPr lang="en-US" sz="1400" b="1" dirty="0">
                <a:solidFill>
                  <a:srgbClr val="C00000"/>
                </a:solidFill>
              </a:rPr>
              <a:t>PC + 4</a:t>
            </a:r>
          </a:p>
        </p:txBody>
      </p:sp>
      <p:sp>
        <p:nvSpPr>
          <p:cNvPr id="75" name="TextBox 74"/>
          <p:cNvSpPr txBox="1"/>
          <p:nvPr/>
        </p:nvSpPr>
        <p:spPr>
          <a:xfrm>
            <a:off x="4043307" y="1772816"/>
            <a:ext cx="375423" cy="307777"/>
          </a:xfrm>
          <a:prstGeom prst="rect">
            <a:avLst/>
          </a:prstGeom>
          <a:noFill/>
        </p:spPr>
        <p:txBody>
          <a:bodyPr wrap="none" rtlCol="0">
            <a:spAutoFit/>
          </a:bodyPr>
          <a:lstStyle/>
          <a:p>
            <a:pPr algn="ctr"/>
            <a:r>
              <a:rPr lang="en-US" sz="1400" b="1" dirty="0">
                <a:solidFill>
                  <a:srgbClr val="C00000"/>
                </a:solidFill>
              </a:rPr>
              <a:t>PC</a:t>
            </a:r>
          </a:p>
        </p:txBody>
      </p:sp>
      <p:sp>
        <p:nvSpPr>
          <p:cNvPr id="78" name="TextBox 77"/>
          <p:cNvSpPr txBox="1"/>
          <p:nvPr/>
        </p:nvSpPr>
        <p:spPr>
          <a:xfrm>
            <a:off x="3667884" y="3358153"/>
            <a:ext cx="375423" cy="307777"/>
          </a:xfrm>
          <a:prstGeom prst="rect">
            <a:avLst/>
          </a:prstGeom>
          <a:noFill/>
        </p:spPr>
        <p:txBody>
          <a:bodyPr wrap="none" rtlCol="0">
            <a:spAutoFit/>
          </a:bodyPr>
          <a:lstStyle/>
          <a:p>
            <a:pPr algn="ctr"/>
            <a:r>
              <a:rPr lang="en-US" sz="1400" b="1" dirty="0">
                <a:solidFill>
                  <a:srgbClr val="C00000"/>
                </a:solidFill>
              </a:rPr>
              <a:t>PC</a:t>
            </a:r>
          </a:p>
        </p:txBody>
      </p:sp>
      <p:sp>
        <p:nvSpPr>
          <p:cNvPr id="52" name="TextBox 51"/>
          <p:cNvSpPr txBox="1"/>
          <p:nvPr/>
        </p:nvSpPr>
        <p:spPr>
          <a:xfrm>
            <a:off x="2079288" y="3287348"/>
            <a:ext cx="636714" cy="307777"/>
          </a:xfrm>
          <a:prstGeom prst="rect">
            <a:avLst/>
          </a:prstGeom>
          <a:noFill/>
        </p:spPr>
        <p:txBody>
          <a:bodyPr wrap="none" rtlCol="0">
            <a:spAutoFit/>
          </a:bodyPr>
          <a:lstStyle/>
          <a:p>
            <a:pPr algn="ctr"/>
            <a:r>
              <a:rPr lang="en-US" sz="1400" b="1" dirty="0">
                <a:solidFill>
                  <a:srgbClr val="C00000"/>
                </a:solidFill>
              </a:rPr>
              <a:t>PC + 4</a:t>
            </a:r>
          </a:p>
        </p:txBody>
      </p:sp>
      <p:sp>
        <p:nvSpPr>
          <p:cNvPr id="6" name="Rectangle 5"/>
          <p:cNvSpPr/>
          <p:nvPr/>
        </p:nvSpPr>
        <p:spPr>
          <a:xfrm>
            <a:off x="2079287" y="1628800"/>
            <a:ext cx="4788000" cy="33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1995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2"/>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7" nodeType="clickEffect">
                                  <p:stCondLst>
                                    <p:cond delay="0"/>
                                  </p:stCondLst>
                                  <p:childTnLst>
                                    <p:set>
                                      <p:cBhvr>
                                        <p:cTn id="6" dur="1" fill="hold">
                                          <p:stCondLst>
                                            <p:cond delay="0"/>
                                          </p:stCondLst>
                                        </p:cTn>
                                        <p:tgtEl>
                                          <p:spTgt spid="102"/>
                                        </p:tgtEl>
                                        <p:attrNameLst>
                                          <p:attrName>style.visibility</p:attrName>
                                        </p:attrNameLst>
                                      </p:cBhvr>
                                      <p:to>
                                        <p:strVal val="hidden"/>
                                      </p:to>
                                    </p:set>
                                  </p:childTnLst>
                                </p:cTn>
                              </p:par>
                            </p:childTnLst>
                          </p:cTn>
                        </p:par>
                        <p:par>
                          <p:cTn id="7" fill="hold">
                            <p:stCondLst>
                              <p:cond delay="0"/>
                            </p:stCondLst>
                            <p:childTnLst>
                              <p:par>
                                <p:cTn id="8" presetID="10" presetClass="exit" presetSubtype="0" fill="hold" grpId="0"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6" nodeType="afterEffect">
                                  <p:stCondLst>
                                    <p:cond delay="0"/>
                                  </p:stCondLst>
                                  <p:childTnLst>
                                    <p:set>
                                      <p:cBhvr>
                                        <p:cTn id="13" dur="1" fill="hold">
                                          <p:stCondLst>
                                            <p:cond delay="0"/>
                                          </p:stCondLst>
                                        </p:cTn>
                                        <p:tgtEl>
                                          <p:spTgt spid="10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02"/>
                                        </p:tgtEl>
                                        <p:attrNameLst>
                                          <p:attrName>style.visibility</p:attrName>
                                        </p:attrNameLst>
                                      </p:cBhvr>
                                      <p:to>
                                        <p:strVal val="hidden"/>
                                      </p:to>
                                    </p:set>
                                  </p:childTnLst>
                                </p:cTn>
                              </p:par>
                            </p:childTnLst>
                          </p:cTn>
                        </p:par>
                        <p:par>
                          <p:cTn id="18" fill="hold">
                            <p:stCondLst>
                              <p:cond delay="0"/>
                            </p:stCondLst>
                            <p:childTnLst>
                              <p:par>
                                <p:cTn id="19" presetID="35" presetClass="emph" presetSubtype="0" fill="hold" grpId="0" nodeType="afterEffect">
                                  <p:stCondLst>
                                    <p:cond delay="0"/>
                                  </p:stCondLst>
                                  <p:childTnLst>
                                    <p:anim calcmode="discrete" valueType="str">
                                      <p:cBhvr>
                                        <p:cTn id="20" dur="1000" fill="hold"/>
                                        <p:tgtEl>
                                          <p:spTgt spid="65"/>
                                        </p:tgtEl>
                                        <p:attrNameLst>
                                          <p:attrName>style.visibility</p:attrName>
                                        </p:attrNameLst>
                                      </p:cBhvr>
                                      <p:tavLst>
                                        <p:tav tm="0">
                                          <p:val>
                                            <p:strVal val="hidden"/>
                                          </p:val>
                                        </p:tav>
                                        <p:tav tm="50000">
                                          <p:val>
                                            <p:strVal val="visible"/>
                                          </p:val>
                                        </p:tav>
                                      </p:tavLst>
                                    </p:anim>
                                  </p:childTnLst>
                                </p:cTn>
                              </p:par>
                            </p:childTnLst>
                          </p:cTn>
                        </p:par>
                        <p:par>
                          <p:cTn id="21" fill="hold">
                            <p:stCondLst>
                              <p:cond delay="1000"/>
                            </p:stCondLst>
                            <p:childTnLst>
                              <p:par>
                                <p:cTn id="22" presetID="35" presetClass="emph" presetSubtype="0" fill="hold" nodeType="afterEffect">
                                  <p:stCondLst>
                                    <p:cond delay="0"/>
                                  </p:stCondLst>
                                  <p:childTnLst>
                                    <p:anim calcmode="discrete" valueType="str">
                                      <p:cBhvr>
                                        <p:cTn id="23" dur="1000" fill="hold"/>
                                        <p:tgtEl>
                                          <p:spTgt spid="61"/>
                                        </p:tgtEl>
                                        <p:attrNameLst>
                                          <p:attrName>style.visibility</p:attrName>
                                        </p:attrNameLst>
                                      </p:cBhvr>
                                      <p:tavLst>
                                        <p:tav tm="0">
                                          <p:val>
                                            <p:strVal val="hidden"/>
                                          </p:val>
                                        </p:tav>
                                        <p:tav tm="50000">
                                          <p:val>
                                            <p:strVal val="visible"/>
                                          </p:val>
                                        </p:tav>
                                      </p:tavLst>
                                    </p:anim>
                                  </p:childTnLst>
                                </p:cTn>
                              </p:par>
                              <p:par>
                                <p:cTn id="24" presetID="35" presetClass="emph" presetSubtype="0" fill="hold" nodeType="withEffect">
                                  <p:stCondLst>
                                    <p:cond delay="0"/>
                                  </p:stCondLst>
                                  <p:childTnLst>
                                    <p:anim calcmode="discrete" valueType="str">
                                      <p:cBhvr>
                                        <p:cTn id="25" dur="1000" fill="hold"/>
                                        <p:tgtEl>
                                          <p:spTgt spid="2"/>
                                        </p:tgtEl>
                                        <p:attrNameLst>
                                          <p:attrName>style.visibility</p:attrName>
                                        </p:attrNameLst>
                                      </p:cBhvr>
                                      <p:tavLst>
                                        <p:tav tm="0">
                                          <p:val>
                                            <p:strVal val="hidden"/>
                                          </p:val>
                                        </p:tav>
                                        <p:tav tm="50000">
                                          <p:val>
                                            <p:strVal val="visible"/>
                                          </p:val>
                                        </p:tav>
                                      </p:tavLst>
                                    </p:anim>
                                  </p:childTnLst>
                                </p:cTn>
                              </p:par>
                              <p:par>
                                <p:cTn id="26" presetID="1" presetClass="entr" presetSubtype="0" fill="hold" grpId="0" nodeType="withEffect">
                                  <p:stCondLst>
                                    <p:cond delay="0"/>
                                  </p:stCondLst>
                                  <p:childTnLst>
                                    <p:set>
                                      <p:cBhvr>
                                        <p:cTn id="27" dur="1" fill="hold">
                                          <p:stCondLst>
                                            <p:cond delay="0"/>
                                          </p:stCondLst>
                                        </p:cTn>
                                        <p:tgtEl>
                                          <p:spTgt spid="7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2" nodeType="after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3" nodeType="clickEffect">
                                  <p:stCondLst>
                                    <p:cond delay="0"/>
                                  </p:stCondLst>
                                  <p:childTnLst>
                                    <p:set>
                                      <p:cBhvr>
                                        <p:cTn id="36" dur="1" fill="hold">
                                          <p:stCondLst>
                                            <p:cond delay="0"/>
                                          </p:stCondLst>
                                        </p:cTn>
                                        <p:tgtEl>
                                          <p:spTgt spid="102"/>
                                        </p:tgtEl>
                                        <p:attrNameLst>
                                          <p:attrName>style.visibility</p:attrName>
                                        </p:attrNameLst>
                                      </p:cBhvr>
                                      <p:to>
                                        <p:strVal val="hidden"/>
                                      </p:to>
                                    </p:set>
                                  </p:childTnLst>
                                </p:cTn>
                              </p:par>
                            </p:childTnLst>
                          </p:cTn>
                        </p:par>
                        <p:par>
                          <p:cTn id="37" fill="hold">
                            <p:stCondLst>
                              <p:cond delay="0"/>
                            </p:stCondLst>
                            <p:childTnLst>
                              <p:par>
                                <p:cTn id="38" presetID="35" presetClass="emph" presetSubtype="0" fill="hold" grpId="0" nodeType="afterEffect">
                                  <p:stCondLst>
                                    <p:cond delay="0"/>
                                  </p:stCondLst>
                                  <p:childTnLst>
                                    <p:anim calcmode="discrete" valueType="str">
                                      <p:cBhvr>
                                        <p:cTn id="39"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40" fill="hold">
                            <p:stCondLst>
                              <p:cond delay="1000"/>
                            </p:stCondLst>
                            <p:childTnLst>
                              <p:par>
                                <p:cTn id="41" presetID="35" presetClass="emph" presetSubtype="0" fill="hold" nodeType="afterEffect">
                                  <p:stCondLst>
                                    <p:cond delay="0"/>
                                  </p:stCondLst>
                                  <p:childTnLst>
                                    <p:anim calcmode="discrete" valueType="str">
                                      <p:cBhvr>
                                        <p:cTn id="42" dur="1000" fill="hold"/>
                                        <p:tgtEl>
                                          <p:spTgt spid="64"/>
                                        </p:tgtEl>
                                        <p:attrNameLst>
                                          <p:attrName>style.visibility</p:attrName>
                                        </p:attrNameLst>
                                      </p:cBhvr>
                                      <p:tavLst>
                                        <p:tav tm="0">
                                          <p:val>
                                            <p:strVal val="hidden"/>
                                          </p:val>
                                        </p:tav>
                                        <p:tav tm="50000">
                                          <p:val>
                                            <p:strVal val="visible"/>
                                          </p:val>
                                        </p:tav>
                                      </p:tavLst>
                                    </p:anim>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4" nodeType="afterEffect">
                                  <p:stCondLst>
                                    <p:cond delay="0"/>
                                  </p:stCondLst>
                                  <p:childTnLst>
                                    <p:set>
                                      <p:cBhvr>
                                        <p:cTn id="47" dur="1" fill="hold">
                                          <p:stCondLst>
                                            <p:cond delay="0"/>
                                          </p:stCondLst>
                                        </p:cTn>
                                        <p:tgtEl>
                                          <p:spTgt spid="1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5" nodeType="clickEffect">
                                  <p:stCondLst>
                                    <p:cond delay="0"/>
                                  </p:stCondLst>
                                  <p:childTnLst>
                                    <p:set>
                                      <p:cBhvr>
                                        <p:cTn id="51" dur="1" fill="hold">
                                          <p:stCondLst>
                                            <p:cond delay="0"/>
                                          </p:stCondLst>
                                        </p:cTn>
                                        <p:tgtEl>
                                          <p:spTgt spid="102"/>
                                        </p:tgtEl>
                                        <p:attrNameLst>
                                          <p:attrName>style.visibility</p:attrName>
                                        </p:attrNameLst>
                                      </p:cBhvr>
                                      <p:to>
                                        <p:strVal val="hidden"/>
                                      </p:to>
                                    </p:set>
                                  </p:childTnLst>
                                </p:cTn>
                              </p:par>
                            </p:childTnLst>
                          </p:cTn>
                        </p:par>
                        <p:par>
                          <p:cTn id="52" fill="hold">
                            <p:stCondLst>
                              <p:cond delay="0"/>
                            </p:stCondLst>
                            <p:childTnLst>
                              <p:par>
                                <p:cTn id="53" presetID="35" presetClass="emph" presetSubtype="0" fill="hold" nodeType="afterEffect">
                                  <p:stCondLst>
                                    <p:cond delay="0"/>
                                  </p:stCondLst>
                                  <p:childTnLst>
                                    <p:anim calcmode="discrete" valueType="str">
                                      <p:cBhvr>
                                        <p:cTn id="54" dur="1000" fill="hold"/>
                                        <p:tgtEl>
                                          <p:spTgt spid="2"/>
                                        </p:tgtEl>
                                        <p:attrNameLst>
                                          <p:attrName>style.visibility</p:attrName>
                                        </p:attrNameLst>
                                      </p:cBhvr>
                                      <p:tavLst>
                                        <p:tav tm="0">
                                          <p:val>
                                            <p:strVal val="hidden"/>
                                          </p:val>
                                        </p:tav>
                                        <p:tav tm="50000">
                                          <p:val>
                                            <p:strVal val="visible"/>
                                          </p:val>
                                        </p:tav>
                                      </p:tavLst>
                                    </p:anim>
                                  </p:childTnLst>
                                </p:cTn>
                              </p:par>
                              <p:par>
                                <p:cTn id="55" presetID="35" presetClass="emph" presetSubtype="0" fill="hold" nodeType="withEffect">
                                  <p:stCondLst>
                                    <p:cond delay="0"/>
                                  </p:stCondLst>
                                  <p:childTnLst>
                                    <p:anim calcmode="discrete" valueType="str">
                                      <p:cBhvr>
                                        <p:cTn id="56" dur="1000" fill="hold"/>
                                        <p:tgtEl>
                                          <p:spTgt spid="5"/>
                                        </p:tgtEl>
                                        <p:attrNameLst>
                                          <p:attrName>style.visibility</p:attrName>
                                        </p:attrNameLst>
                                      </p:cBhvr>
                                      <p:tavLst>
                                        <p:tav tm="0">
                                          <p:val>
                                            <p:strVal val="hidden"/>
                                          </p:val>
                                        </p:tav>
                                        <p:tav tm="50000">
                                          <p:val>
                                            <p:strVal val="visible"/>
                                          </p:val>
                                        </p:tav>
                                      </p:tavLst>
                                    </p:anim>
                                  </p:childTnLst>
                                </p:cTn>
                              </p:par>
                            </p:childTnLst>
                          </p:cTn>
                        </p:par>
                        <p:par>
                          <p:cTn id="57" fill="hold">
                            <p:stCondLst>
                              <p:cond delay="1000"/>
                            </p:stCondLst>
                            <p:childTnLst>
                              <p:par>
                                <p:cTn id="58" presetID="35" presetClass="emph" presetSubtype="0" fill="hold" grpId="0" nodeType="afterEffect">
                                  <p:stCondLst>
                                    <p:cond delay="0"/>
                                  </p:stCondLst>
                                  <p:childTnLst>
                                    <p:anim calcmode="discrete" valueType="str">
                                      <p:cBhvr>
                                        <p:cTn id="59" dur="1000" fill="hold"/>
                                        <p:tgtEl>
                                          <p:spTgt spid="57"/>
                                        </p:tgtEl>
                                        <p:attrNameLst>
                                          <p:attrName>style.visibility</p:attrName>
                                        </p:attrNameLst>
                                      </p:cBhvr>
                                      <p:tavLst>
                                        <p:tav tm="0">
                                          <p:val>
                                            <p:strVal val="hidden"/>
                                          </p:val>
                                        </p:tav>
                                        <p:tav tm="50000">
                                          <p:val>
                                            <p:strVal val="visible"/>
                                          </p:val>
                                        </p:tav>
                                      </p:tavLst>
                                    </p:anim>
                                  </p:childTnLst>
                                </p:cTn>
                              </p:par>
                            </p:childTnLst>
                          </p:cTn>
                        </p:par>
                        <p:par>
                          <p:cTn id="60" fill="hold">
                            <p:stCondLst>
                              <p:cond delay="2000"/>
                            </p:stCondLst>
                            <p:childTnLst>
                              <p:par>
                                <p:cTn id="61" presetID="35" presetClass="emph" presetSubtype="0" fill="hold" nodeType="afterEffect">
                                  <p:stCondLst>
                                    <p:cond delay="0"/>
                                  </p:stCondLst>
                                  <p:childTnLst>
                                    <p:anim calcmode="discrete" valueType="str">
                                      <p:cBhvr>
                                        <p:cTn id="62" dur="1000" fill="hold"/>
                                        <p:tgtEl>
                                          <p:spTgt spid="4"/>
                                        </p:tgtEl>
                                        <p:attrNameLst>
                                          <p:attrName>style.visibility</p:attrName>
                                        </p:attrNameLst>
                                      </p:cBhvr>
                                      <p:tavLst>
                                        <p:tav tm="0">
                                          <p:val>
                                            <p:strVal val="hidden"/>
                                          </p:val>
                                        </p:tav>
                                        <p:tav tm="50000">
                                          <p:val>
                                            <p:strVal val="visible"/>
                                          </p:val>
                                        </p:tav>
                                      </p:tavLst>
                                    </p:anim>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childTnLst>
                                </p:cTn>
                              </p:par>
                            </p:childTnLst>
                          </p:cTn>
                        </p:par>
                        <p:par>
                          <p:cTn id="68" fill="hold">
                            <p:stCondLst>
                              <p:cond delay="3000"/>
                            </p:stCondLst>
                            <p:childTnLst>
                              <p:par>
                                <p:cTn id="69" presetID="35" presetClass="emph" presetSubtype="0" fill="hold" grpId="1" nodeType="afterEffect">
                                  <p:stCondLst>
                                    <p:cond delay="0"/>
                                  </p:stCondLst>
                                  <p:childTnLst>
                                    <p:anim calcmode="discrete" valueType="str">
                                      <p:cBhvr>
                                        <p:cTn id="70" dur="1000" fill="hold"/>
                                        <p:tgtEl>
                                          <p:spTgt spid="65"/>
                                        </p:tgtEl>
                                        <p:attrNameLst>
                                          <p:attrName>style.visibility</p:attrName>
                                        </p:attrNameLst>
                                      </p:cBhvr>
                                      <p:tavLst>
                                        <p:tav tm="0">
                                          <p:val>
                                            <p:strVal val="hidden"/>
                                          </p:val>
                                        </p:tav>
                                        <p:tav tm="50000">
                                          <p:val>
                                            <p:strVal val="visible"/>
                                          </p:val>
                                        </p:tav>
                                      </p:tavLst>
                                    </p:anim>
                                  </p:childTnLst>
                                </p:cTn>
                              </p:par>
                            </p:childTnLst>
                          </p:cTn>
                        </p:par>
                        <p:par>
                          <p:cTn id="71" fill="hold">
                            <p:stCondLst>
                              <p:cond delay="4000"/>
                            </p:stCondLst>
                            <p:childTnLst>
                              <p:par>
                                <p:cTn id="72" presetID="10" presetClass="exit" presetSubtype="0" fill="hold" grpId="1" nodeType="afterEffect">
                                  <p:stCondLst>
                                    <p:cond delay="0"/>
                                  </p:stCondLst>
                                  <p:childTnLst>
                                    <p:animEffect transition="out" filter="fade">
                                      <p:cBhvr>
                                        <p:cTn id="73" dur="500"/>
                                        <p:tgtEl>
                                          <p:spTgt spid="75"/>
                                        </p:tgtEl>
                                      </p:cBhvr>
                                    </p:animEffect>
                                    <p:set>
                                      <p:cBhvr>
                                        <p:cTn id="74" dur="1" fill="hold">
                                          <p:stCondLst>
                                            <p:cond delay="499"/>
                                          </p:stCondLst>
                                        </p:cTn>
                                        <p:tgtEl>
                                          <p:spTgt spid="7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78"/>
                                        </p:tgtEl>
                                      </p:cBhvr>
                                    </p:animEffect>
                                    <p:set>
                                      <p:cBhvr>
                                        <p:cTn id="77" dur="1" fill="hold">
                                          <p:stCondLst>
                                            <p:cond delay="499"/>
                                          </p:stCondLst>
                                        </p:cTn>
                                        <p:tgtEl>
                                          <p:spTgt spid="7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53"/>
                                        </p:tgtEl>
                                      </p:cBhvr>
                                    </p:animEffect>
                                    <p:set>
                                      <p:cBhvr>
                                        <p:cTn id="80" dur="1" fill="hold">
                                          <p:stCondLst>
                                            <p:cond delay="499"/>
                                          </p:stCondLst>
                                        </p:cTn>
                                        <p:tgtEl>
                                          <p:spTgt spid="53"/>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74"/>
                                        </p:tgtEl>
                                      </p:cBhvr>
                                    </p:animEffect>
                                    <p:set>
                                      <p:cBhvr>
                                        <p:cTn id="83" dur="1" fill="hold">
                                          <p:stCondLst>
                                            <p:cond delay="499"/>
                                          </p:stCondLst>
                                        </p:cTn>
                                        <p:tgtEl>
                                          <p:spTgt spid="74"/>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52"/>
                                        </p:tgtEl>
                                      </p:cBhvr>
                                    </p:animEffect>
                                    <p:set>
                                      <p:cBhvr>
                                        <p:cTn id="86" dur="1" fill="hold">
                                          <p:stCondLst>
                                            <p:cond delay="499"/>
                                          </p:stCondLst>
                                        </p:cTn>
                                        <p:tgtEl>
                                          <p:spTgt spid="52"/>
                                        </p:tgtEl>
                                        <p:attrNameLst>
                                          <p:attrName>style.visibility</p:attrName>
                                        </p:attrNameLst>
                                      </p:cBhvr>
                                      <p:to>
                                        <p:strVal val="hidden"/>
                                      </p:to>
                                    </p:set>
                                  </p:childTnLst>
                                </p:cTn>
                              </p:par>
                            </p:childTnLst>
                          </p:cTn>
                        </p:par>
                        <p:par>
                          <p:cTn id="87" fill="hold">
                            <p:stCondLst>
                              <p:cond delay="4500"/>
                            </p:stCondLst>
                            <p:childTnLst>
                              <p:par>
                                <p:cTn id="88" presetID="1" presetClass="exit" presetSubtype="0" fill="hold" grpId="0" nodeType="afterEffect">
                                  <p:stCondLst>
                                    <p:cond delay="0"/>
                                  </p:stCondLst>
                                  <p:childTnLst>
                                    <p:set>
                                      <p:cBhvr>
                                        <p:cTn id="89" dur="1" fill="hold">
                                          <p:stCondLst>
                                            <p:cond delay="0"/>
                                          </p:stCondLst>
                                        </p:cTn>
                                        <p:tgtEl>
                                          <p:spTgt spid="101"/>
                                        </p:tgtEl>
                                        <p:attrNameLst>
                                          <p:attrName>style.visibility</p:attrName>
                                        </p:attrNameLst>
                                      </p:cBhvr>
                                      <p:to>
                                        <p:strVal val="hidden"/>
                                      </p:to>
                                    </p:set>
                                  </p:childTnLst>
                                </p:cTn>
                              </p:par>
                            </p:childTnLst>
                          </p:cTn>
                        </p:par>
                      </p:childTnLst>
                    </p:cTn>
                  </p:par>
                </p:childTnLst>
              </p:cTn>
              <p:nextCondLst>
                <p:cond evt="onClick" delay="0">
                  <p:tgtEl>
                    <p:spTgt spid="102"/>
                  </p:tgtEl>
                </p:cond>
              </p:nextCondLst>
            </p:seq>
          </p:childTnLst>
        </p:cTn>
      </p:par>
    </p:tnLst>
    <p:bldLst>
      <p:bldP spid="101" grpId="0" animBg="1"/>
      <p:bldP spid="102" grpId="1" animBg="1"/>
      <p:bldP spid="102" grpId="2" animBg="1"/>
      <p:bldP spid="102" grpId="3" animBg="1"/>
      <p:bldP spid="102" grpId="4" animBg="1"/>
      <p:bldP spid="102" grpId="5" animBg="1"/>
      <p:bldP spid="102" grpId="6" animBg="1"/>
      <p:bldP spid="102" grpId="7" animBg="1"/>
      <p:bldP spid="57" grpId="0" animBg="1"/>
      <p:bldP spid="65" grpId="0" animBg="1"/>
      <p:bldP spid="65" grpId="1" animBg="1"/>
      <p:bldP spid="66" grpId="0" animBg="1"/>
      <p:bldP spid="53" grpId="0"/>
      <p:bldP spid="53" grpId="1"/>
      <p:bldP spid="74" grpId="0"/>
      <p:bldP spid="74" grpId="1"/>
      <p:bldP spid="75" grpId="0"/>
      <p:bldP spid="75" grpId="1"/>
      <p:bldP spid="78" grpId="0"/>
      <p:bldP spid="78" grpId="1"/>
      <p:bldP spid="52" grpId="0"/>
      <p:bldP spid="52" grpId="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InstructionFetch"/>
  <p:tag name="ISPRING_LMS_API_VERSION" val="SCORM 2004 (2nd edition)"/>
  <p:tag name="ISPRING_ULTRA_SCORM_COURSE_ID" val="B5234062-DA7B-4A3C-8C09-9BE95DDC8075"/>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GBL{57D1B9AA-4454-41A8-AA45-FFFA7FD3E197}&quot;,&quot;D:\\LO\\Computer Organization and Architecture -HTML5\\1DONE\\Processor&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 name="ISPRING_SCORM_PASSING_SCORE" val="100.000000"/>
  <p:tag name="ISPRING_FIRST_PUBLI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ppt2706.tmp</Template>
  <TotalTime>4431</TotalTime>
  <Words>112</Words>
  <Application>Microsoft Office PowerPoint</Application>
  <PresentationFormat>On-screen Show (4:3)</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Comic Sans MS</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InstructionFetch</dc:title>
  <dc:creator>Dr. Abdullah Basuhail</dc:creator>
  <cp:lastModifiedBy>Dr. Abdullah Basuhail</cp:lastModifiedBy>
  <cp:revision>894</cp:revision>
  <dcterms:created xsi:type="dcterms:W3CDTF">2014-09-11T16:05:22Z</dcterms:created>
  <dcterms:modified xsi:type="dcterms:W3CDTF">2022-07-22T07:43:50Z</dcterms:modified>
</cp:coreProperties>
</file>