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365" r:id="rId4"/>
    <p:sldId id="375" r:id="rId5"/>
    <p:sldId id="376" r:id="rId6"/>
    <p:sldId id="370" r:id="rId7"/>
    <p:sldId id="371" r:id="rId8"/>
    <p:sldId id="374" r:id="rId9"/>
    <p:sldId id="373" r:id="rId10"/>
    <p:sldId id="369" r:id="rId11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4"/>
    <p:restoredTop sz="96327"/>
  </p:normalViewPr>
  <p:slideViewPr>
    <p:cSldViewPr snapToGrid="0" snapToObjects="1" showGuides="1">
      <p:cViewPr varScale="1">
        <p:scale>
          <a:sx n="64" d="100"/>
          <a:sy n="64" d="100"/>
        </p:scale>
        <p:origin x="216" y="624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98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04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5083324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77" r:id="rId7"/>
    <p:sldLayoutId id="2147483688" r:id="rId8"/>
    <p:sldLayoutId id="2147483690" r:id="rId9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654448" y="2376371"/>
            <a:ext cx="722284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Соколов Игорь Викторович</a:t>
            </a:r>
            <a:endParaRPr dirty="0"/>
          </a:p>
        </p:txBody>
      </p:sp>
      <p:sp>
        <p:nvSpPr>
          <p:cNvPr id="46" name="Shape 951">
            <a:extLst>
              <a:ext uri="{FF2B5EF4-FFF2-40B4-BE49-F238E27FC236}">
                <a16:creationId xmlns:a16="http://schemas.microsoft.com/office/drawing/2014/main" id="{84CD0228-1DEC-8E4A-B202-4AC166827036}"/>
              </a:ext>
            </a:extLst>
          </p:cNvPr>
          <p:cNvSpPr/>
          <p:nvPr/>
        </p:nvSpPr>
        <p:spPr>
          <a:xfrm>
            <a:off x="8221823" y="745599"/>
            <a:ext cx="36731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pPr algn="ctr"/>
            <a:r>
              <a:rPr lang="en-US" dirty="0"/>
              <a:t>WHOAMI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81B46-45F1-CE9A-B986-7BF9DB2776A8}"/>
              </a:ext>
            </a:extLst>
          </p:cNvPr>
          <p:cNvSpPr txBox="1"/>
          <p:nvPr/>
        </p:nvSpPr>
        <p:spPr>
          <a:xfrm>
            <a:off x="3663301" y="3687026"/>
            <a:ext cx="14427987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Образование: 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ru-R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Московский автомобильно-дорожный государственный технический университет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D4574-82BB-BC0E-4F64-4BA278B47503}"/>
              </a:ext>
            </a:extLst>
          </p:cNvPr>
          <p:cNvSpPr txBox="1"/>
          <p:nvPr/>
        </p:nvSpPr>
        <p:spPr>
          <a:xfrm>
            <a:off x="3663301" y="5486400"/>
            <a:ext cx="11241949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Работа: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Руководитель отдела </a:t>
            </a:r>
            <a:r>
              <a:rPr lang="ru-RU" dirty="0">
                <a:solidFill>
                  <a:schemeClr val="bg1"/>
                </a:solidFill>
              </a:rPr>
              <a:t>разработки, тимлид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продукт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en-US" dirty="0">
                <a:solidFill>
                  <a:schemeClr val="bg1"/>
                </a:solidFill>
              </a:rPr>
              <a:t>initial commit </a:t>
            </a:r>
            <a:r>
              <a:rPr lang="ru-RU" dirty="0">
                <a:solidFill>
                  <a:schemeClr val="bg1"/>
                </a:solidFill>
              </a:rPr>
              <a:t>по настоящее время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</a:t>
            </a:r>
            <a:r>
              <a:rPr lang="ru-RU" dirty="0">
                <a:solidFill>
                  <a:schemeClr val="bg1"/>
                </a:solidFill>
              </a:rPr>
              <a:t>непосредственное участие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«п</a:t>
            </a:r>
            <a:r>
              <a:rPr lang="ru-RU" dirty="0">
                <a:solidFill>
                  <a:schemeClr val="bg1"/>
                </a:solidFill>
              </a:rPr>
              <a:t>од ключ»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Bi.Zone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МТС)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5 человек команда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9113429" y="1843234"/>
            <a:ext cx="188994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Контакты </a:t>
            </a:r>
            <a:endParaRPr dirty="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42B1B63F-B60B-7D40-8E32-D6D6F6A47293}"/>
              </a:ext>
            </a:extLst>
          </p:cNvPr>
          <p:cNvSpPr>
            <a:spLocks noEditPoints="1"/>
          </p:cNvSpPr>
          <p:nvPr/>
        </p:nvSpPr>
        <p:spPr bwMode="auto">
          <a:xfrm>
            <a:off x="5484525" y="4585271"/>
            <a:ext cx="1501350" cy="901127"/>
          </a:xfrm>
          <a:custGeom>
            <a:avLst/>
            <a:gdLst>
              <a:gd name="T0" fmla="*/ 0 w 158"/>
              <a:gd name="T1" fmla="*/ 11 h 111"/>
              <a:gd name="T2" fmla="*/ 46 w 158"/>
              <a:gd name="T3" fmla="*/ 55 h 111"/>
              <a:gd name="T4" fmla="*/ 0 w 158"/>
              <a:gd name="T5" fmla="*/ 102 h 111"/>
              <a:gd name="T6" fmla="*/ 0 w 158"/>
              <a:gd name="T7" fmla="*/ 11 h 111"/>
              <a:gd name="T8" fmla="*/ 150 w 158"/>
              <a:gd name="T9" fmla="*/ 111 h 111"/>
              <a:gd name="T10" fmla="*/ 9 w 158"/>
              <a:gd name="T11" fmla="*/ 111 h 111"/>
              <a:gd name="T12" fmla="*/ 55 w 158"/>
              <a:gd name="T13" fmla="*/ 64 h 111"/>
              <a:gd name="T14" fmla="*/ 79 w 158"/>
              <a:gd name="T15" fmla="*/ 86 h 111"/>
              <a:gd name="T16" fmla="*/ 104 w 158"/>
              <a:gd name="T17" fmla="*/ 63 h 111"/>
              <a:gd name="T18" fmla="*/ 150 w 158"/>
              <a:gd name="T19" fmla="*/ 111 h 111"/>
              <a:gd name="T20" fmla="*/ 147 w 158"/>
              <a:gd name="T21" fmla="*/ 0 h 111"/>
              <a:gd name="T22" fmla="*/ 79 w 158"/>
              <a:gd name="T23" fmla="*/ 64 h 111"/>
              <a:gd name="T24" fmla="*/ 12 w 158"/>
              <a:gd name="T25" fmla="*/ 0 h 111"/>
              <a:gd name="T26" fmla="*/ 147 w 158"/>
              <a:gd name="T27" fmla="*/ 0 h 111"/>
              <a:gd name="T28" fmla="*/ 158 w 158"/>
              <a:gd name="T29" fmla="*/ 11 h 111"/>
              <a:gd name="T30" fmla="*/ 158 w 158"/>
              <a:gd name="T31" fmla="*/ 102 h 111"/>
              <a:gd name="T32" fmla="*/ 113 w 158"/>
              <a:gd name="T33" fmla="*/ 55 h 111"/>
              <a:gd name="T34" fmla="*/ 158 w 158"/>
              <a:gd name="T35" fmla="*/ 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11">
                <a:moveTo>
                  <a:pt x="0" y="11"/>
                </a:moveTo>
                <a:lnTo>
                  <a:pt x="46" y="55"/>
                </a:lnTo>
                <a:lnTo>
                  <a:pt x="0" y="102"/>
                </a:lnTo>
                <a:lnTo>
                  <a:pt x="0" y="11"/>
                </a:lnTo>
                <a:close/>
                <a:moveTo>
                  <a:pt x="150" y="111"/>
                </a:moveTo>
                <a:lnTo>
                  <a:pt x="9" y="111"/>
                </a:lnTo>
                <a:lnTo>
                  <a:pt x="55" y="64"/>
                </a:lnTo>
                <a:lnTo>
                  <a:pt x="79" y="86"/>
                </a:lnTo>
                <a:lnTo>
                  <a:pt x="104" y="63"/>
                </a:lnTo>
                <a:lnTo>
                  <a:pt x="150" y="111"/>
                </a:lnTo>
                <a:close/>
                <a:moveTo>
                  <a:pt x="147" y="0"/>
                </a:moveTo>
                <a:lnTo>
                  <a:pt x="79" y="64"/>
                </a:lnTo>
                <a:lnTo>
                  <a:pt x="12" y="0"/>
                </a:lnTo>
                <a:lnTo>
                  <a:pt x="147" y="0"/>
                </a:lnTo>
                <a:close/>
                <a:moveTo>
                  <a:pt x="158" y="11"/>
                </a:moveTo>
                <a:lnTo>
                  <a:pt x="158" y="102"/>
                </a:lnTo>
                <a:lnTo>
                  <a:pt x="113" y="55"/>
                </a:lnTo>
                <a:lnTo>
                  <a:pt x="158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Shape 951">
            <a:extLst>
              <a:ext uri="{FF2B5EF4-FFF2-40B4-BE49-F238E27FC236}">
                <a16:creationId xmlns:a16="http://schemas.microsoft.com/office/drawing/2014/main" id="{F54396EE-B3E3-DA49-991F-BA3879F6DBE4}"/>
              </a:ext>
            </a:extLst>
          </p:cNvPr>
          <p:cNvSpPr/>
          <p:nvPr/>
        </p:nvSpPr>
        <p:spPr>
          <a:xfrm>
            <a:off x="5735862" y="5886696"/>
            <a:ext cx="99867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Email</a:t>
            </a:r>
            <a:endParaRPr dirty="0"/>
          </a:p>
        </p:txBody>
      </p:sp>
      <p:sp>
        <p:nvSpPr>
          <p:cNvPr id="24" name="Shape 951">
            <a:extLst>
              <a:ext uri="{FF2B5EF4-FFF2-40B4-BE49-F238E27FC236}">
                <a16:creationId xmlns:a16="http://schemas.microsoft.com/office/drawing/2014/main" id="{35F77E81-F2C8-9D45-AD72-1480B8D307FB}"/>
              </a:ext>
            </a:extLst>
          </p:cNvPr>
          <p:cNvSpPr/>
          <p:nvPr/>
        </p:nvSpPr>
        <p:spPr>
          <a:xfrm>
            <a:off x="4774863" y="6825603"/>
            <a:ext cx="272831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 err="1"/>
              <a:t>is@letsnova.ru</a:t>
            </a:r>
            <a:endParaRPr dirty="0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E762F040-F003-1C41-B5B5-36071014B0C7}"/>
              </a:ext>
            </a:extLst>
          </p:cNvPr>
          <p:cNvSpPr>
            <a:spLocks noEditPoints="1"/>
          </p:cNvSpPr>
          <p:nvPr/>
        </p:nvSpPr>
        <p:spPr bwMode="auto">
          <a:xfrm>
            <a:off x="13130927" y="4585272"/>
            <a:ext cx="1019946" cy="901127"/>
          </a:xfrm>
          <a:custGeom>
            <a:avLst/>
            <a:gdLst>
              <a:gd name="T0" fmla="*/ 238 w 267"/>
              <a:gd name="T1" fmla="*/ 1 h 276"/>
              <a:gd name="T2" fmla="*/ 267 w 267"/>
              <a:gd name="T3" fmla="*/ 30 h 276"/>
              <a:gd name="T4" fmla="*/ 267 w 267"/>
              <a:gd name="T5" fmla="*/ 164 h 276"/>
              <a:gd name="T6" fmla="*/ 238 w 267"/>
              <a:gd name="T7" fmla="*/ 192 h 276"/>
              <a:gd name="T8" fmla="*/ 144 w 267"/>
              <a:gd name="T9" fmla="*/ 192 h 276"/>
              <a:gd name="T10" fmla="*/ 40 w 267"/>
              <a:gd name="T11" fmla="*/ 276 h 276"/>
              <a:gd name="T12" fmla="*/ 61 w 267"/>
              <a:gd name="T13" fmla="*/ 192 h 276"/>
              <a:gd name="T14" fmla="*/ 29 w 267"/>
              <a:gd name="T15" fmla="*/ 192 h 276"/>
              <a:gd name="T16" fmla="*/ 0 w 267"/>
              <a:gd name="T17" fmla="*/ 163 h 276"/>
              <a:gd name="T18" fmla="*/ 0 w 267"/>
              <a:gd name="T19" fmla="*/ 30 h 276"/>
              <a:gd name="T20" fmla="*/ 29 w 267"/>
              <a:gd name="T21" fmla="*/ 1 h 276"/>
              <a:gd name="T22" fmla="*/ 238 w 267"/>
              <a:gd name="T23" fmla="*/ 1 h 276"/>
              <a:gd name="T24" fmla="*/ 55 w 267"/>
              <a:gd name="T25" fmla="*/ 83 h 276"/>
              <a:gd name="T26" fmla="*/ 212 w 267"/>
              <a:gd name="T27" fmla="*/ 83 h 276"/>
              <a:gd name="T28" fmla="*/ 212 w 267"/>
              <a:gd name="T29" fmla="*/ 55 h 276"/>
              <a:gd name="T30" fmla="*/ 55 w 267"/>
              <a:gd name="T31" fmla="*/ 55 h 276"/>
              <a:gd name="T32" fmla="*/ 55 w 267"/>
              <a:gd name="T33" fmla="*/ 83 h 276"/>
              <a:gd name="T34" fmla="*/ 212 w 267"/>
              <a:gd name="T35" fmla="*/ 109 h 276"/>
              <a:gd name="T36" fmla="*/ 55 w 267"/>
              <a:gd name="T37" fmla="*/ 109 h 276"/>
              <a:gd name="T38" fmla="*/ 55 w 267"/>
              <a:gd name="T39" fmla="*/ 137 h 276"/>
              <a:gd name="T40" fmla="*/ 212 w 267"/>
              <a:gd name="T41" fmla="*/ 137 h 276"/>
              <a:gd name="T42" fmla="*/ 212 w 267"/>
              <a:gd name="T43" fmla="*/ 10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7" h="276">
                <a:moveTo>
                  <a:pt x="238" y="1"/>
                </a:moveTo>
                <a:cubicBezTo>
                  <a:pt x="258" y="1"/>
                  <a:pt x="267" y="10"/>
                  <a:pt x="267" y="30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67" y="183"/>
                  <a:pt x="258" y="192"/>
                  <a:pt x="238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40" y="276"/>
                  <a:pt x="40" y="276"/>
                  <a:pt x="40" y="276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9" y="192"/>
                  <a:pt x="0" y="183"/>
                  <a:pt x="0" y="16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1"/>
                </a:cubicBezTo>
                <a:lnTo>
                  <a:pt x="238" y="1"/>
                </a:lnTo>
                <a:close/>
                <a:moveTo>
                  <a:pt x="55" y="83"/>
                </a:moveTo>
                <a:cubicBezTo>
                  <a:pt x="212" y="83"/>
                  <a:pt x="212" y="83"/>
                  <a:pt x="212" y="83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83"/>
                </a:lnTo>
                <a:close/>
                <a:moveTo>
                  <a:pt x="212" y="109"/>
                </a:moveTo>
                <a:cubicBezTo>
                  <a:pt x="55" y="109"/>
                  <a:pt x="55" y="109"/>
                  <a:pt x="55" y="109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212" y="137"/>
                  <a:pt x="212" y="137"/>
                  <a:pt x="212" y="137"/>
                </a:cubicBezTo>
                <a:lnTo>
                  <a:pt x="212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hape 951">
            <a:extLst>
              <a:ext uri="{FF2B5EF4-FFF2-40B4-BE49-F238E27FC236}">
                <a16:creationId xmlns:a16="http://schemas.microsoft.com/office/drawing/2014/main" id="{EDC8FE18-E6D3-8E4C-AEED-54488FC8D895}"/>
              </a:ext>
            </a:extLst>
          </p:cNvPr>
          <p:cNvSpPr/>
          <p:nvPr/>
        </p:nvSpPr>
        <p:spPr>
          <a:xfrm>
            <a:off x="12748827" y="5886696"/>
            <a:ext cx="170880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Telegram</a:t>
            </a:r>
            <a:endParaRPr dirty="0"/>
          </a:p>
        </p:txBody>
      </p:sp>
      <p:sp>
        <p:nvSpPr>
          <p:cNvPr id="28" name="Shape 951">
            <a:extLst>
              <a:ext uri="{FF2B5EF4-FFF2-40B4-BE49-F238E27FC236}">
                <a16:creationId xmlns:a16="http://schemas.microsoft.com/office/drawing/2014/main" id="{0239B54E-E615-3C4E-A687-E4010EB2B809}"/>
              </a:ext>
            </a:extLst>
          </p:cNvPr>
          <p:cNvSpPr/>
          <p:nvPr/>
        </p:nvSpPr>
        <p:spPr>
          <a:xfrm>
            <a:off x="12346817" y="6825602"/>
            <a:ext cx="261770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IgorSokoloff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618B1-43FD-F11E-D30E-9448629128C2}"/>
              </a:ext>
            </a:extLst>
          </p:cNvPr>
          <p:cNvSpPr txBox="1"/>
          <p:nvPr/>
        </p:nvSpPr>
        <p:spPr>
          <a:xfrm>
            <a:off x="5484525" y="2976762"/>
            <a:ext cx="8635149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Соколов Игорь Викторович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2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352805" y="1261344"/>
            <a:ext cx="341119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Как работаем мы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1EC0E-6BC9-F566-18F6-ECC30579A656}"/>
              </a:ext>
            </a:extLst>
          </p:cNvPr>
          <p:cNvSpPr txBox="1"/>
          <p:nvPr/>
        </p:nvSpPr>
        <p:spPr>
          <a:xfrm>
            <a:off x="2227811" y="3740728"/>
            <a:ext cx="7830589" cy="3662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Команда</a:t>
            </a: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проектный манагер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тестировщик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</a:t>
            </a:r>
            <a:r>
              <a:rPr kumimoji="0" lang="ru-RU" sz="29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фронтэн</a:t>
            </a:r>
            <a:r>
              <a:rPr lang="ru-RU" dirty="0" err="1">
                <a:solidFill>
                  <a:schemeClr val="bg1"/>
                </a:solidFill>
              </a:rPr>
              <a:t>д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бэкенд (было 2-3)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</a:t>
            </a:r>
            <a:r>
              <a:rPr lang="ru-RU" dirty="0" err="1">
                <a:solidFill>
                  <a:schemeClr val="bg1"/>
                </a:solidFill>
              </a:rPr>
              <a:t>фулстак</a:t>
            </a:r>
            <a:r>
              <a:rPr lang="ru-RU" dirty="0">
                <a:solidFill>
                  <a:schemeClr val="bg1"/>
                </a:solidFill>
              </a:rPr>
              <a:t>, тимлид</a:t>
            </a:r>
            <a:endParaRPr lang="en-US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</a:t>
            </a:r>
            <a:r>
              <a:rPr lang="en-US" dirty="0">
                <a:solidFill>
                  <a:schemeClr val="bg1"/>
                </a:solidFill>
              </a:rPr>
              <a:t>DevOps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01DA6-7935-1E1C-FB2A-2337247E989A}"/>
              </a:ext>
            </a:extLst>
          </p:cNvPr>
          <p:cNvSpPr txBox="1"/>
          <p:nvPr/>
        </p:nvSpPr>
        <p:spPr>
          <a:xfrm>
            <a:off x="9329233" y="3740728"/>
            <a:ext cx="9623786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Где и как?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Jira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Смесь </a:t>
            </a:r>
            <a:r>
              <a:rPr lang="en-US" dirty="0" err="1">
                <a:solidFill>
                  <a:schemeClr val="bg1"/>
                </a:solidFill>
              </a:rPr>
              <a:t>Scrum+Kanban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ru-RU" dirty="0">
                <a:solidFill>
                  <a:schemeClr val="bg1"/>
                </a:solidFill>
              </a:rPr>
              <a:t>Надо срочно было вчера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Спринт 2 недели, по итогу релиз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Каждый день </a:t>
            </a:r>
            <a:r>
              <a:rPr lang="ru-RU" dirty="0">
                <a:solidFill>
                  <a:schemeClr val="bg1"/>
                </a:solidFill>
              </a:rPr>
              <a:t>митап(что делали, делаем и будем делать)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 окончанию спринта Демо, Ретроспектива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1E5B-8F79-C389-3D9A-762C59FE09CD}"/>
              </a:ext>
            </a:extLst>
          </p:cNvPr>
          <p:cNvSpPr txBox="1"/>
          <p:nvPr/>
        </p:nvSpPr>
        <p:spPr>
          <a:xfrm>
            <a:off x="6143105" y="7047512"/>
            <a:ext cx="7830589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Проекты</a:t>
            </a: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Автоматизированная система управления охраной труда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Носимые устройства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Чат с ИИ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Хакатон</a:t>
            </a: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ЛЦТ</a:t>
            </a:r>
          </a:p>
        </p:txBody>
      </p:sp>
    </p:spTree>
    <p:extLst>
      <p:ext uri="{BB962C8B-B14F-4D97-AF65-F5344CB8AC3E}">
        <p14:creationId xmlns:p14="http://schemas.microsoft.com/office/powerpoint/2010/main" val="2096180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352805" y="1261344"/>
            <a:ext cx="341119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Как работаем мы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1EC0E-6BC9-F566-18F6-ECC30579A656}"/>
              </a:ext>
            </a:extLst>
          </p:cNvPr>
          <p:cNvSpPr txBox="1"/>
          <p:nvPr/>
        </p:nvSpPr>
        <p:spPr>
          <a:xfrm>
            <a:off x="2827417" y="2076821"/>
            <a:ext cx="15263871" cy="767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bg1"/>
                </a:solidFill>
              </a:rPr>
              <a:t>Процесс работы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Получаем заявку о необходимости доработки или правки багов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Составляем ТЗ</a:t>
            </a:r>
            <a:endParaRPr lang="en-US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Заводим з</a:t>
            </a:r>
            <a:r>
              <a:rPr lang="ru-RU" dirty="0">
                <a:solidFill>
                  <a:schemeClr val="bg1"/>
                </a:solidFill>
              </a:rPr>
              <a:t>адачу в </a:t>
            </a:r>
            <a:r>
              <a:rPr lang="en-US" dirty="0">
                <a:solidFill>
                  <a:schemeClr val="bg1"/>
                </a:solidFill>
              </a:rPr>
              <a:t>Jira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Добавляем</a:t>
            </a:r>
            <a:r>
              <a:rPr lang="ru-RU" dirty="0">
                <a:solidFill>
                  <a:schemeClr val="bg1"/>
                </a:solidFill>
              </a:rPr>
              <a:t> задачу в спринт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Разработчик</a:t>
            </a:r>
            <a:r>
              <a:rPr lang="ru-RU" dirty="0">
                <a:solidFill>
                  <a:schemeClr val="bg1"/>
                </a:solidFill>
              </a:rPr>
              <a:t>и оценивают сроки выполнения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Разработчик берет задачу в работу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Процесс реализации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Готовый код отправляется в </a:t>
            </a:r>
            <a:r>
              <a:rPr lang="en-US" dirty="0">
                <a:solidFill>
                  <a:schemeClr val="bg1"/>
                </a:solidFill>
              </a:rPr>
              <a:t>Gitlab </a:t>
            </a:r>
            <a:r>
              <a:rPr lang="en-US" dirty="0" err="1">
                <a:solidFill>
                  <a:schemeClr val="bg1"/>
                </a:solidFill>
              </a:rPr>
              <a:t>с</a:t>
            </a:r>
            <a:r>
              <a:rPr lang="ru-RU" dirty="0" err="1">
                <a:solidFill>
                  <a:schemeClr val="bg1"/>
                </a:solidFill>
              </a:rPr>
              <a:t>оздаётся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мерж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реквест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Код-</a:t>
            </a:r>
            <a:r>
              <a:rPr lang="ru-RU" dirty="0" err="1">
                <a:solidFill>
                  <a:schemeClr val="bg1"/>
                </a:solidFill>
              </a:rPr>
              <a:t>ревью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Код вливается в </a:t>
            </a:r>
            <a:r>
              <a:rPr lang="en-US" dirty="0">
                <a:solidFill>
                  <a:schemeClr val="bg1"/>
                </a:solidFill>
              </a:rPr>
              <a:t>develop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Тестировщик проверяет корректность выполнения задачи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Задача в </a:t>
            </a:r>
            <a:r>
              <a:rPr lang="en-US" dirty="0">
                <a:solidFill>
                  <a:schemeClr val="bg1"/>
                </a:solidFill>
              </a:rPr>
              <a:t>Jira </a:t>
            </a:r>
            <a:r>
              <a:rPr lang="ru-RU" dirty="0">
                <a:solidFill>
                  <a:schemeClr val="bg1"/>
                </a:solidFill>
              </a:rPr>
              <a:t>переводится на этап выполнено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Собирается релиз и выкатывается на продуктивный стенд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Заказчик информируется о выполнении задачи</a:t>
            </a:r>
            <a:endParaRPr lang="en-US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594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873233" y="1270064"/>
            <a:ext cx="637033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Создание собственного продукта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8263036" y="2148497"/>
            <a:ext cx="35907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665812" y="5486400"/>
            <a:ext cx="574383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Разбиваемся на группы 2-3 человека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8413726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Придумываем продукт на семестр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4704407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Строим бизнес-модель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102735" y="1090449"/>
            <a:ext cx="39113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Примеры продуктов</a:t>
            </a:r>
            <a:endParaRPr dirty="0"/>
          </a:p>
        </p:txBody>
      </p:sp>
      <p:sp>
        <p:nvSpPr>
          <p:cNvPr id="14" name="Shape 704">
            <a:extLst>
              <a:ext uri="{FF2B5EF4-FFF2-40B4-BE49-F238E27FC236}">
                <a16:creationId xmlns:a16="http://schemas.microsoft.com/office/drawing/2014/main" id="{BC7BB8C1-6BDC-384E-8C26-D5FD21B9FF25}"/>
              </a:ext>
            </a:extLst>
          </p:cNvPr>
          <p:cNvSpPr/>
          <p:nvPr/>
        </p:nvSpPr>
        <p:spPr>
          <a:xfrm>
            <a:off x="1151859" y="3902918"/>
            <a:ext cx="18101109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CRM-</a:t>
            </a:r>
            <a:r>
              <a:rPr lang="en-US" dirty="0" err="1"/>
              <a:t>с</a:t>
            </a:r>
            <a:r>
              <a:rPr lang="ru-RU" dirty="0" err="1"/>
              <a:t>истема</a:t>
            </a:r>
            <a:r>
              <a:rPr lang="ru-RU" dirty="0"/>
              <a:t> для стоматологии + Лэндинг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Продукт по </a:t>
            </a:r>
            <a:r>
              <a:rPr lang="ru-RU" dirty="0" err="1"/>
              <a:t>шарингу</a:t>
            </a:r>
            <a:r>
              <a:rPr lang="ru-RU" dirty="0"/>
              <a:t> книг, игровых консолей, настольных игр (развлечений)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Телеграм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бот для покупки билетов на поезд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Мобильное приложение которое делает полноразмерные маски, как в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инстаграм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учета бюджета, с системой скидок (анализируем траты пользователей)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Программный комплекс для ведения подкастов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Система для привлечения сотрудников через реферальные программы (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найм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сотрудников)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87821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8599667" y="476294"/>
            <a:ext cx="29174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Бизнес-модель</a:t>
            </a:r>
            <a:endParaRPr dirty="0"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0A116A89-2023-1C47-B747-E0087096C389}"/>
              </a:ext>
            </a:extLst>
          </p:cNvPr>
          <p:cNvSpPr/>
          <p:nvPr/>
        </p:nvSpPr>
        <p:spPr>
          <a:xfrm>
            <a:off x="1119253" y="4383571"/>
            <a:ext cx="149608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студентов с расписанием и общением с преподавателями</a:t>
            </a:r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id="{2D883EC6-3AD5-0C4D-9258-CDF5F90C2DF4}"/>
              </a:ext>
            </a:extLst>
          </p:cNvPr>
          <p:cNvSpPr/>
          <p:nvPr/>
        </p:nvSpPr>
        <p:spPr>
          <a:xfrm>
            <a:off x="1119253" y="3294072"/>
            <a:ext cx="109485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Идея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D45C4DBB-016C-3145-9480-4F9AA0F2EFBF}"/>
              </a:ext>
            </a:extLst>
          </p:cNvPr>
          <p:cNvSpPr/>
          <p:nvPr/>
        </p:nvSpPr>
        <p:spPr>
          <a:xfrm>
            <a:off x="1119253" y="6050621"/>
            <a:ext cx="410849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Заполняем ее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MIRO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</p:txBody>
      </p:sp>
    </p:spTree>
    <p:extLst>
      <p:ext uri="{BB962C8B-B14F-4D97-AF65-F5344CB8AC3E}">
        <p14:creationId xmlns:p14="http://schemas.microsoft.com/office/powerpoint/2010/main" val="7724881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5549951" y="118536"/>
            <a:ext cx="1004441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200" dirty="0">
                <a:solidFill>
                  <a:schemeClr val="bg1"/>
                </a:solidFill>
                <a:cs typeface="+mn-cs"/>
              </a:rPr>
              <a:t>Бизнес-модель 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Александр 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Остервальдер</a:t>
            </a:r>
            <a:r>
              <a:rPr lang="ru-RU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 и Ив </a:t>
            </a:r>
            <a:r>
              <a:rPr lang="ru-RU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+mn-cs"/>
              </a:rPr>
              <a:t>Пинье</a:t>
            </a:r>
            <a:r>
              <a:rPr lang="ru-RU" sz="3200" dirty="0">
                <a:solidFill>
                  <a:schemeClr val="bg1"/>
                </a:solidFill>
                <a:cs typeface="+mn-cs"/>
              </a:rPr>
              <a:t> </a:t>
            </a:r>
            <a:endParaRPr sz="320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97205-734F-CBE3-0F00-746CA86B6272}"/>
              </a:ext>
            </a:extLst>
          </p:cNvPr>
          <p:cNvSpPr txBox="1"/>
          <p:nvPr/>
        </p:nvSpPr>
        <p:spPr>
          <a:xfrm>
            <a:off x="8290608" y="610979"/>
            <a:ext cx="3535581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" b="1" i="0" dirty="0">
                <a:solidFill>
                  <a:schemeClr val="bg1"/>
                </a:solidFill>
                <a:effectLst/>
                <a:latin typeface="wfont_72d90e_100554fd70b74999b883405e3b62e6fb"/>
              </a:rPr>
              <a:t>Business Model Canva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48BA5-0341-956E-049D-D0089DDB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030" y="1617438"/>
            <a:ext cx="15038258" cy="892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3228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8076</TotalTime>
  <Words>331</Words>
  <Application>Microsoft Macintosh PowerPoint</Application>
  <PresentationFormat>Произвольный</PresentationFormat>
  <Paragraphs>87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wfont_72d90e_100554fd70b74999b883405e3b62e6fb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93</cp:revision>
  <dcterms:modified xsi:type="dcterms:W3CDTF">2024-09-28T10:41:02Z</dcterms:modified>
</cp:coreProperties>
</file>