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365" r:id="rId4"/>
    <p:sldId id="366" r:id="rId5"/>
    <p:sldId id="367" r:id="rId6"/>
    <p:sldId id="371" r:id="rId7"/>
    <p:sldId id="368" r:id="rId8"/>
    <p:sldId id="372" r:id="rId9"/>
    <p:sldId id="374" r:id="rId10"/>
    <p:sldId id="375" r:id="rId11"/>
    <p:sldId id="376" r:id="rId12"/>
    <p:sldId id="379" r:id="rId13"/>
    <p:sldId id="373" r:id="rId14"/>
    <p:sldId id="369" r:id="rId15"/>
    <p:sldId id="370" r:id="rId16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 showGuides="1">
      <p:cViewPr varScale="1">
        <p:scale>
          <a:sx n="79" d="100"/>
          <a:sy n="79" d="100"/>
        </p:scale>
        <p:origin x="456" y="20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0%D0%BD%D0%B2%D0%B0_%D0%B1%D0%B8%D0%B7%D0%BD%D0%B5%D1%81-%D0%BC%D0%BE%D0%B4%D0%B5%D0%BB%D0%B8#cite_note-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7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88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46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А — Сегмент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Это пользователь, который осознал, что у него есть проблема, активно ищет решение и, самое главное, имеет бюджет на покупку решения. В каждом случае бюджет разный, но он сопоставим с уровнем потерь от проблемы, от которой избавит решение.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Этот пользователь готов купить продукт, если он попадет в нужные характеристики.</a:t>
            </a:r>
          </a:p>
          <a:p>
            <a:pPr fontAlgn="base"/>
            <a:r>
              <a:rPr lang="ru-RU" sz="1200" b="1" i="1" dirty="0">
                <a:effectLst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: Пользователь решил, что ему нужен новый ноутбук. Он часто сталкивался с ситуацией, когда он тормозил из-за нехватки памяти, выключался, он терял данные, на него невозможно поставить обновления. Он подготовился к покупке, накопил среднюю стоимость (или готов взять кредит) ноутбука и теперь выбирает нужную модель.</a:t>
            </a:r>
            <a:endParaRPr lang="ru-RU" sz="1200" b="0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b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</a:br>
            <a:endParaRPr lang="ru-RU" sz="1200" b="1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В — Сегмент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Это пользователь, который часто сталкивается с проблемой, начинает понимать, что она никуда не денется, и скорее всего в ближайшем будущем надо будет искать решение. Просто пока еще не готов к этому.</a:t>
            </a:r>
          </a:p>
          <a:p>
            <a:pPr fontAlgn="base"/>
            <a:r>
              <a:rPr lang="ru-RU" sz="1200" b="1" i="1" dirty="0">
                <a:effectLst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: Все тот же пользователь старого ноутбука. Он часто ждет пока он «отвиснет», злится, таскает зарядку. Он уже начал обращать внимание, как работает техника у его окружения. Даже иногда спрашивает сколько стоил тот или иной ноутбук. Но пока еще не готов потратить такие деньги.</a:t>
            </a:r>
            <a:endParaRPr lang="ru-RU" sz="1200" b="0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Скорее всего, в течение короткого времени он решится на покупку. И тут можно либо сманить его выгодным предложением (например скидкой, чуть снизив ценность) или напоминать ему про себя «касаниями», помогая с выбором. Тогда, когда он созреет, он придет к вам.</a:t>
            </a:r>
          </a:p>
          <a:p>
            <a:endParaRPr lang="en-US" dirty="0"/>
          </a:p>
          <a:p>
            <a:pPr fontAlgn="base"/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С — Сегмент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Это сегмент пользователей, которые уже столкнулись с проблемой, но не считают, что ее нужно решать. Верят, что она эпизодическая или рассосется сама.</a:t>
            </a:r>
          </a:p>
          <a:p>
            <a:pPr fontAlgn="base"/>
            <a:r>
              <a:rPr lang="ru-RU" sz="1200" b="1" i="1" dirty="0">
                <a:effectLst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: Пользователь уже столкнулся с тормозами на ноутбуке, но списал это на работающий Антивирус или много ресурсоемких вкладок или просто на «</a:t>
            </a:r>
            <a:r>
              <a:rPr lang="ru-RU" sz="1200" b="0" i="1" dirty="0" err="1">
                <a:effectLst/>
                <a:latin typeface="+mj-lt"/>
                <a:ea typeface="+mj-ea"/>
                <a:cs typeface="+mj-cs"/>
                <a:sym typeface="Calibri"/>
              </a:rPr>
              <a:t>фотошоп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 в фоне». Таким образом, истории, которые потом могут перерасти в проблему уже есть, но как проблема еще не осознаются.</a:t>
            </a:r>
            <a:endParaRPr lang="ru-RU" sz="1200" b="0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Продать этому сегменту можно. Но, зачастую через другую ценность. Так раз в год делает 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Apple. 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Но обратите внимание, в этом случае меняется ценность и, как следствие «истории». Раз в год новый 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iPhone 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покупают в меньшей степени не для отсутствия тормозов, а для, например, принадлежности к социальной группе, или инструмент для привлечения внимания. А там совершенно другие истории из жизни.</a:t>
            </a:r>
          </a:p>
          <a:p>
            <a:endParaRPr lang="en-US" dirty="0"/>
          </a:p>
          <a:p>
            <a:pPr fontAlgn="base"/>
            <a:r>
              <a:rPr lang="en-US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D — </a:t>
            </a:r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сегмент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Это сегмент, который еще даже не столкнулся с проблемой. И тут можно рассмотреть 2 варианта.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1 — ближе к сегменту С. Проблема им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релевантна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, но они еще с ней не столкнулись.</a:t>
            </a:r>
          </a:p>
          <a:p>
            <a:pPr fontAlgn="base"/>
            <a:r>
              <a:rPr lang="ru-RU" sz="1200" b="1" i="1" dirty="0">
                <a:effectLst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: Пользователь купил новый ноутбук от </a:t>
            </a:r>
            <a:r>
              <a:rPr lang="en-US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Apple 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на </a:t>
            </a:r>
            <a:r>
              <a:rPr lang="en-US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M1 (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уж простите, пример из моего окружения). И поражается скорости и времени работы от аккумулятора. Рано или поздно и он начнет тормозить, но пока он даже не думает об этом.</a:t>
            </a:r>
            <a:endParaRPr lang="ru-RU" sz="1200" b="0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2 — дальше от сегмента С. Проблема лежит вообще вне плоскости жизни пользователя.</a:t>
            </a:r>
          </a:p>
          <a:p>
            <a:pPr fontAlgn="base"/>
            <a:r>
              <a:rPr lang="ru-RU" sz="1200" b="1" i="1" dirty="0">
                <a:effectLst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: бабушка 85 лет, проживающая в глухой деревне Владимирской области. У нее из электроники — телевизор, радио и холодильник. Не исключено, что еще советские. Она просто не поймет, что такое тормоза на компьютере. Или может даже понять, но в ее жизни нет места для этого. У нее нет историй которые изменятся при появлении этого решения. Разве, что станет на одну непонятную штуку, которой она пользуется больше.</a:t>
            </a:r>
            <a:endParaRPr lang="ru-RU" sz="1200" b="0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Проддать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 в этот сегмент очень сложно. Там не видят ценности. И в этом случае, вы либо подменяете ценность и продаете не мощный комп, а имидж или грелку для больных коленей, или … или не продаете вообще.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Прежде чем перейти к последнему сегменту, я бы хотел вернуться к утверждению: "Продать можно любому. Главное умение."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Как видим, оно верное. Вопрос усилий на продажу, бюджетов, скриптов для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продажников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. И, главное,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вирусности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 продаж.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Можно заставить 85 бабушку из деревни Владимирской области купить 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MacBook Pro M1 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за 12+ пенсий (я даже уверен, что у нее отложено), но получит ли она пользу от покупки? Посоветует ли она это решение (больных колен, или отсутствие тормозов, которое она даже не почувствует)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други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?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Очень спорно.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Примерная вероятность продажи в сегментах:</a:t>
            </a:r>
          </a:p>
          <a:p>
            <a:pPr fontAlgn="base"/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A 50% — 70%</a:t>
            </a:r>
          </a:p>
          <a:p>
            <a:pPr fontAlgn="base"/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B 20% — 50%</a:t>
            </a:r>
          </a:p>
          <a:p>
            <a:pPr fontAlgn="base"/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C 5% — 20%</a:t>
            </a:r>
          </a:p>
          <a:p>
            <a:pPr fontAlgn="base"/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D 0% — 5%</a:t>
            </a:r>
          </a:p>
          <a:p>
            <a:endParaRPr lang="en-US" dirty="0"/>
          </a:p>
          <a:p>
            <a:pPr fontAlgn="base"/>
            <a:r>
              <a:rPr lang="en-US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X — </a:t>
            </a:r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сегмент</a:t>
            </a:r>
          </a:p>
          <a:p>
            <a:pPr fontAlgn="base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Это такой А сегмент, который убьет ваш бизнес.</a:t>
            </a:r>
          </a:p>
          <a:p>
            <a:pPr fontAlgn="base"/>
            <a:r>
              <a:rPr lang="ru-RU" sz="1200" b="1" i="1" dirty="0">
                <a:effectLst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: Вы </a:t>
            </a:r>
            <a:r>
              <a:rPr lang="ru-RU" sz="1200" b="0" i="1" dirty="0" err="1">
                <a:effectLst/>
                <a:latin typeface="+mj-lt"/>
                <a:ea typeface="+mj-ea"/>
                <a:cs typeface="+mj-cs"/>
                <a:sym typeface="Calibri"/>
              </a:rPr>
              <a:t>стартап</a:t>
            </a:r>
            <a:r>
              <a:rPr lang="ru-RU" sz="1200" b="0" i="1" dirty="0">
                <a:effectLst/>
                <a:latin typeface="+mj-lt"/>
                <a:ea typeface="+mj-ea"/>
                <a:cs typeface="+mj-cs"/>
                <a:sym typeface="Calibri"/>
              </a:rPr>
              <a:t>, который делает крутые камеры для наружного наблюдения. К вам приходит мэрия Москвы и хочет заказать у вас камер на всю Москву и ближайшее Подмосковье. 30 000 штук, скажем. Поставить надо через 2 месяца. Оплата через пол года после установки камер. Т.е. вам надо за свои деньги произвести эти камеры, причем быстро, а деньги вы получите с большой задержкой. Чаще всего, это невыполненные обязательства и огромные убытки.</a:t>
            </a:r>
            <a:endParaRPr lang="ru-RU" sz="1200" b="0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pPr fontAlgn="base"/>
            <a:b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</a:br>
            <a:endParaRPr lang="ru-RU" sz="1200" b="1" i="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94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Канва бизнес-модели состоит из 9 блоков, которые могут быть объединены в 4 группы, каждый из блоков описывает свою часть бизнес-модели организации, а именно: ключевые партнеры, ключевые активности, достоинства и предложения, отношения с заказчиком, пользовательские сегменты, ключевые ресурсы, каналы поставки, структура затрат и источники доходов</a:t>
            </a:r>
            <a:r>
              <a:rPr lang="ru-RU" sz="1200" b="0" i="0" u="none" strike="noStrike" baseline="30000" dirty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[4]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Основные группы и блоки в рамках бизнес-модели:</a:t>
            </a:r>
          </a:p>
          <a:p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Инфраструктура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 – описывает как и с помощью чего компания производит ценность, по сути определяется основа производственных процессов предприятия. Состоит из трех областей: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Процессы – наиболее важные процессы в цепочке создания ценностей клиентам компании.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Ресурсы – ключевые ресурсы, которые необходимы для создания ценности клиентам компании. Ресурсы могут быть человеческие, финансовые, средства производства, интеллектуальные.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Партнеры – ключевые партнеры, взаимоотношения с которыми могут повлиять на процесс создания ценности для клиентов компании. Формы взаимодействия с партнерами, могут принимать различные формы, к примеру: ключевой поставщик, стратегический альянс, совместное предприятие и т.д.</a:t>
            </a:r>
          </a:p>
          <a:p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Предложение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 – описывает продукт или услугу, которые компания предлагает на рынке. Состоит из одной области: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Предлагаемая ценность (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Value proposition) – 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набор продуктов и услуг, которые выделяют компанию среди конкурентов на рынке и создают ценность для клиентов. Ценность продуктов и услуг предлагаемых на рынке, как правило достигается за счет следующих характеристик: новизна, производительность, гибкость и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адаптируемость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, комплектность, дизайн, бренд и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статусность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, цена, снижение рисков, доступность, удобство.</a:t>
            </a:r>
          </a:p>
          <a:p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Клиенты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 – описывает основные сегменты рынка либо клиентов, на обслуживании которых будет в первую очередь ориентироваться компания. А также основные процессы и способы работы с клиентами. Состоит из трех областей: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Клиенты – компания должна в первую очередь понять, кто будет пользоваться предлагаемыми ею продуктами или услугами, каковы их потребности и каковы особенности целевого рынка. Различные группы клиентов включают: массовый рынок, </a:t>
            </a:r>
            <a:r>
              <a:rPr lang="ru-RU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нишевые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 рынки, сегменты рынка, диверсификация (фокусирование одновременно на различных сегментах рынка), взаимозависимость клиентов (компания в рамках одного предложения обслуживает потребности различных клиентов).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Каналы сбыта – способ доставки продукта или услуги до клиента, удовлетворяющий потребностям в скорости, эффективности и стоимости.</a:t>
            </a:r>
          </a:p>
          <a:p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Взаимоотношения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 – каким образом будут строиться взаимоотношения с клиентами, каким образом компания будет приобретать новых клиентов, удерживать существующих и развивать отношения с ними. Различные формы построения взаимоотношения с клиентами включают: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Персональное обслуживание – личное взаимодействие между сотрудником компании и клиентом, как правило в офисах продаж, по телефону, в рамках онлайн-чата и т.д.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Эксклюзивное персональное обслуживание – схоже с персональным обслуживанием, но с выделением для каждого клиента персонального менеджера по обслуживанию.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Самообслуживание – клиенты самостоятельно обслуживают себя посредством предлагаемых компанией инструментов.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Автоматизированное обслуживание – схоже с самообслуживанием, но системы компании могут определять потребности клиента и предлагать наиболее интересные предложения.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Сообщество клиентов – прямое взаимодействие между клиентами компании, компания предоставляет платформу в рамках которой клиенты могут обмениваться идеями, советами и решать различные проблемы.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Совместная работа – клиенты непосредственно участвуют в процессе создания дизайна продукта или услуги компании.</a:t>
            </a:r>
          </a:p>
          <a:p>
            <a:r>
              <a:rPr lang="ru-RU" sz="1200" b="1" i="0" dirty="0">
                <a:effectLst/>
                <a:latin typeface="+mj-lt"/>
                <a:ea typeface="+mj-ea"/>
                <a:cs typeface="+mj-cs"/>
                <a:sym typeface="Calibri"/>
              </a:rPr>
              <a:t>Финансы</a:t>
            </a:r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 – описание особенностей организации финансовых потоков компании, как входящих (ценообразование), так и исходящих (структура затрат). Состоит из двух областей: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Структура затрат – описание основных финансовых моделей и объектов инвестиций компании, которые необходимо понести для создания продукта или услуги. Основные элементы в описании структуры затрат: фиксированные расходы, переменные расходы, модели оптимизации затрат (экономия за счет масштаба, аутсорсинг непрофильных функций и т.д.).</a:t>
            </a:r>
          </a:p>
          <a:p>
            <a:pPr lvl="1"/>
            <a:r>
              <a:rPr lang="ru-RU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Источники дохода – способ получения финансирования с каждого из рыночных сегментов, на котором она работает. Выделяют следующие источники дохода для компании: продажа товара, плата за использование, плата за подписку, сдача в аренду, лицензирование, посредничество, реклама.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59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3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5083324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3999" y="-2"/>
            <a:ext cx="3657599" cy="3657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801598" y="-3"/>
            <a:ext cx="3657599" cy="3657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144002" y="3657597"/>
            <a:ext cx="7315199" cy="3657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43998" y="7315199"/>
            <a:ext cx="3657599" cy="3657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801602" y="7315199"/>
            <a:ext cx="7315198" cy="3657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6459197" y="-6"/>
            <a:ext cx="3657599" cy="73152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77" r:id="rId7"/>
    <p:sldLayoutId id="2147483678" r:id="rId8"/>
    <p:sldLayoutId id="2147483688" r:id="rId9"/>
    <p:sldLayoutId id="2147483690" r:id="rId10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factory5/blog/55222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zon.ru/product/upravlenie-proektami-polnyy-kurs-mva-138318465/?sh=pZBMf2a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2C35E-A756-1F44-B6C3-9589BE996BDD}"/>
              </a:ext>
            </a:extLst>
          </p:cNvPr>
          <p:cNvSpPr txBox="1"/>
          <p:nvPr/>
        </p:nvSpPr>
        <p:spPr>
          <a:xfrm>
            <a:off x="8153552" y="880220"/>
            <a:ext cx="3809695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Целевая аудитория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39CB1E-910E-6549-96AC-A962BDAFBB3C}"/>
              </a:ext>
            </a:extLst>
          </p:cNvPr>
          <p:cNvSpPr/>
          <p:nvPr/>
        </p:nvSpPr>
        <p:spPr>
          <a:xfrm>
            <a:off x="3448454" y="4632320"/>
            <a:ext cx="1321988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Целевая аудитория — это группа людей со схожими потребностями и интересами, которые компания может удовлетворить путем реализации своих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16907403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2C35E-A756-1F44-B6C3-9589BE996BDD}"/>
              </a:ext>
            </a:extLst>
          </p:cNvPr>
          <p:cNvSpPr txBox="1"/>
          <p:nvPr/>
        </p:nvSpPr>
        <p:spPr>
          <a:xfrm>
            <a:off x="8153552" y="880220"/>
            <a:ext cx="3864197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ABCDX </a:t>
            </a:r>
            <a:r>
              <a:rPr lang="ru-RU" sz="3500" dirty="0">
                <a:sym typeface="San Francisco Display Thin"/>
              </a:rPr>
              <a:t>сегментация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6146" name="Picture 2" descr="10 Best Practices on Customer Segmentation">
            <a:extLst>
              <a:ext uri="{FF2B5EF4-FFF2-40B4-BE49-F238E27FC236}">
                <a16:creationId xmlns:a16="http://schemas.microsoft.com/office/drawing/2014/main" id="{66249DAE-7A4B-FA49-AA94-A5337A64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049769"/>
            <a:ext cx="106934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B9C3F5-B37F-BC49-8CAE-DB7FB778D766}"/>
              </a:ext>
            </a:extLst>
          </p:cNvPr>
          <p:cNvSpPr/>
          <p:nvPr/>
        </p:nvSpPr>
        <p:spPr>
          <a:xfrm>
            <a:off x="5056450" y="6969271"/>
            <a:ext cx="10058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Сегментация, или сегментирование клиентов — это процесс разделения потребительского рынка на части (сегменты) согласно определенным признакам.</a:t>
            </a:r>
          </a:p>
        </p:txBody>
      </p:sp>
    </p:spTree>
    <p:extLst>
      <p:ext uri="{BB962C8B-B14F-4D97-AF65-F5344CB8AC3E}">
        <p14:creationId xmlns:p14="http://schemas.microsoft.com/office/powerpoint/2010/main" val="402227296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2C35E-A756-1F44-B6C3-9589BE996BDD}"/>
              </a:ext>
            </a:extLst>
          </p:cNvPr>
          <p:cNvSpPr txBox="1"/>
          <p:nvPr/>
        </p:nvSpPr>
        <p:spPr>
          <a:xfrm>
            <a:off x="8153552" y="880220"/>
            <a:ext cx="3009796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Бизнес-модель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CC2B8-0C37-DD45-A0E1-61CFB8F5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1993900"/>
            <a:ext cx="16852900" cy="89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733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674988" y="880220"/>
            <a:ext cx="87668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Информация для самостоятельного обучения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C38D6E-AC6F-384C-AFD1-B0081C60D909}"/>
              </a:ext>
            </a:extLst>
          </p:cNvPr>
          <p:cNvSpPr/>
          <p:nvPr/>
        </p:nvSpPr>
        <p:spPr>
          <a:xfrm>
            <a:off x="981970" y="2898439"/>
            <a:ext cx="797526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  <a:hlinkClick r:id="rId3"/>
              </a:rPr>
              <a:t>Статья про проекты и продукты на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  <a:hlinkClick r:id="rId3"/>
              </a:rPr>
              <a:t>хабре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6C637-EDB4-A749-AAC8-A41948028283}"/>
              </a:ext>
            </a:extLst>
          </p:cNvPr>
          <p:cNvSpPr txBox="1"/>
          <p:nvPr/>
        </p:nvSpPr>
        <p:spPr>
          <a:xfrm>
            <a:off x="981970" y="3837214"/>
            <a:ext cx="15410627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  <a:hlinkClick r:id="rId4"/>
              </a:rPr>
              <a:t>Книга по управлению проектами – «Управление проектами. Полный курс МВА»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38465277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585238" y="880220"/>
            <a:ext cx="29463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Обратная связь</a:t>
            </a:r>
            <a:endParaRPr dirty="0"/>
          </a:p>
        </p:txBody>
      </p:sp>
      <p:sp>
        <p:nvSpPr>
          <p:cNvPr id="4" name="Shape 704">
            <a:extLst>
              <a:ext uri="{FF2B5EF4-FFF2-40B4-BE49-F238E27FC236}">
                <a16:creationId xmlns:a16="http://schemas.microsoft.com/office/drawing/2014/main" id="{792BC800-03A1-5549-86BE-002D9562E666}"/>
              </a:ext>
            </a:extLst>
          </p:cNvPr>
          <p:cNvSpPr/>
          <p:nvPr/>
        </p:nvSpPr>
        <p:spPr>
          <a:xfrm>
            <a:off x="7324475" y="4947791"/>
            <a:ext cx="546784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Опрос – </a:t>
            </a:r>
            <a:r>
              <a:rPr lang="en-US" sz="3500" dirty="0" err="1">
                <a:sym typeface="San Francisco Display Thin"/>
              </a:rPr>
              <a:t>bit.ly</a:t>
            </a:r>
            <a:r>
              <a:rPr lang="en-US" sz="3500" dirty="0">
                <a:sym typeface="San Francisco Display Thin"/>
              </a:rPr>
              <a:t>/mtuci_lecture1</a:t>
            </a:r>
          </a:p>
        </p:txBody>
      </p:sp>
    </p:spTree>
    <p:extLst>
      <p:ext uri="{BB962C8B-B14F-4D97-AF65-F5344CB8AC3E}">
        <p14:creationId xmlns:p14="http://schemas.microsoft.com/office/powerpoint/2010/main" val="401100019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07495" y="2830236"/>
            <a:ext cx="477890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Павлин Николай Константинович</a:t>
            </a:r>
            <a:endParaRPr dirty="0"/>
          </a:p>
        </p:txBody>
      </p:sp>
      <p:sp>
        <p:nvSpPr>
          <p:cNvPr id="968" name="Shape 968"/>
          <p:cNvSpPr/>
          <p:nvPr/>
        </p:nvSpPr>
        <p:spPr>
          <a:xfrm>
            <a:off x="6595688" y="4767695"/>
            <a:ext cx="523241" cy="523241"/>
          </a:xfrm>
          <a:prstGeom prst="ellipse">
            <a:avLst/>
          </a:prstGeom>
          <a:ln w="12700">
            <a:solidFill>
              <a:srgbClr val="B9C6D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6595688" y="6329941"/>
            <a:ext cx="523241" cy="523241"/>
          </a:xfrm>
          <a:prstGeom prst="ellipse">
            <a:avLst/>
          </a:prstGeom>
          <a:ln w="12700">
            <a:solidFill>
              <a:srgbClr val="B9C6D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6595688" y="7892618"/>
            <a:ext cx="523241" cy="523241"/>
          </a:xfrm>
          <a:prstGeom prst="ellipse">
            <a:avLst/>
          </a:prstGeom>
          <a:ln w="12700">
            <a:solidFill>
              <a:srgbClr val="B9C6D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74" name="Shape 974"/>
          <p:cNvSpPr/>
          <p:nvPr/>
        </p:nvSpPr>
        <p:spPr>
          <a:xfrm flipV="1">
            <a:off x="6857308" y="5522148"/>
            <a:ext cx="1" cy="576581"/>
          </a:xfrm>
          <a:prstGeom prst="line">
            <a:avLst/>
          </a:prstGeom>
          <a:ln w="12700">
            <a:solidFill>
              <a:srgbClr val="B9C6D1">
                <a:alpha val="66056"/>
              </a:srgb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5" name="Shape 975"/>
          <p:cNvSpPr/>
          <p:nvPr/>
        </p:nvSpPr>
        <p:spPr>
          <a:xfrm flipV="1">
            <a:off x="6857308" y="7084609"/>
            <a:ext cx="1" cy="576581"/>
          </a:xfrm>
          <a:prstGeom prst="line">
            <a:avLst/>
          </a:prstGeom>
          <a:ln w="12700">
            <a:solidFill>
              <a:srgbClr val="B9C6D1">
                <a:alpha val="66056"/>
              </a:srgb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7365008" y="4828042"/>
            <a:ext cx="1405191" cy="402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Образование</a:t>
            </a:r>
          </a:p>
        </p:txBody>
      </p:sp>
      <p:sp>
        <p:nvSpPr>
          <p:cNvPr id="977" name="Shape 977"/>
          <p:cNvSpPr/>
          <p:nvPr/>
        </p:nvSpPr>
        <p:spPr>
          <a:xfrm>
            <a:off x="7365007" y="6390288"/>
            <a:ext cx="2732308" cy="1067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Московский Технический Университет Связи и Информатики</a:t>
            </a:r>
            <a:endParaRPr dirty="0"/>
          </a:p>
        </p:txBody>
      </p:sp>
      <p:sp>
        <p:nvSpPr>
          <p:cNvPr id="978" name="Shape 978"/>
          <p:cNvSpPr/>
          <p:nvPr/>
        </p:nvSpPr>
        <p:spPr>
          <a:xfrm>
            <a:off x="7429609" y="7846898"/>
            <a:ext cx="1601290" cy="73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Финансовый университет</a:t>
            </a:r>
            <a:endParaRPr dirty="0"/>
          </a:p>
        </p:txBody>
      </p:sp>
      <p:sp>
        <p:nvSpPr>
          <p:cNvPr id="38" name="Shape 968">
            <a:extLst>
              <a:ext uri="{FF2B5EF4-FFF2-40B4-BE49-F238E27FC236}">
                <a16:creationId xmlns:a16="http://schemas.microsoft.com/office/drawing/2014/main" id="{2E64710B-3AA4-E44F-9175-180D960F7C89}"/>
              </a:ext>
            </a:extLst>
          </p:cNvPr>
          <p:cNvSpPr/>
          <p:nvPr/>
        </p:nvSpPr>
        <p:spPr>
          <a:xfrm>
            <a:off x="12858967" y="4767695"/>
            <a:ext cx="523241" cy="523241"/>
          </a:xfrm>
          <a:prstGeom prst="ellipse">
            <a:avLst/>
          </a:prstGeom>
          <a:ln w="12700">
            <a:solidFill>
              <a:srgbClr val="B9C6D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" name="Shape 970">
            <a:extLst>
              <a:ext uri="{FF2B5EF4-FFF2-40B4-BE49-F238E27FC236}">
                <a16:creationId xmlns:a16="http://schemas.microsoft.com/office/drawing/2014/main" id="{FC9F8720-988A-E741-93B5-216EA3800C17}"/>
              </a:ext>
            </a:extLst>
          </p:cNvPr>
          <p:cNvSpPr/>
          <p:nvPr/>
        </p:nvSpPr>
        <p:spPr>
          <a:xfrm>
            <a:off x="12858967" y="6329941"/>
            <a:ext cx="523241" cy="523241"/>
          </a:xfrm>
          <a:prstGeom prst="ellipse">
            <a:avLst/>
          </a:prstGeom>
          <a:ln w="12700">
            <a:solidFill>
              <a:srgbClr val="B9C6D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Shape 972">
            <a:extLst>
              <a:ext uri="{FF2B5EF4-FFF2-40B4-BE49-F238E27FC236}">
                <a16:creationId xmlns:a16="http://schemas.microsoft.com/office/drawing/2014/main" id="{7945CA41-D41B-2A48-8FDB-EB1B4B7A60C0}"/>
              </a:ext>
            </a:extLst>
          </p:cNvPr>
          <p:cNvSpPr/>
          <p:nvPr/>
        </p:nvSpPr>
        <p:spPr>
          <a:xfrm>
            <a:off x="12858967" y="7892618"/>
            <a:ext cx="523241" cy="523241"/>
          </a:xfrm>
          <a:prstGeom prst="ellipse">
            <a:avLst/>
          </a:prstGeom>
          <a:ln w="12700">
            <a:solidFill>
              <a:srgbClr val="B9C6D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Shape 974">
            <a:extLst>
              <a:ext uri="{FF2B5EF4-FFF2-40B4-BE49-F238E27FC236}">
                <a16:creationId xmlns:a16="http://schemas.microsoft.com/office/drawing/2014/main" id="{7F49B95F-85C2-5942-9327-155F25255F98}"/>
              </a:ext>
            </a:extLst>
          </p:cNvPr>
          <p:cNvSpPr/>
          <p:nvPr/>
        </p:nvSpPr>
        <p:spPr>
          <a:xfrm flipV="1">
            <a:off x="13120587" y="5522148"/>
            <a:ext cx="1" cy="576581"/>
          </a:xfrm>
          <a:prstGeom prst="line">
            <a:avLst/>
          </a:prstGeom>
          <a:ln w="12700">
            <a:solidFill>
              <a:srgbClr val="B9C6D1">
                <a:alpha val="66056"/>
              </a:srgb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hape 975">
            <a:extLst>
              <a:ext uri="{FF2B5EF4-FFF2-40B4-BE49-F238E27FC236}">
                <a16:creationId xmlns:a16="http://schemas.microsoft.com/office/drawing/2014/main" id="{B856E152-2C7C-9046-8346-BA217E3A1928}"/>
              </a:ext>
            </a:extLst>
          </p:cNvPr>
          <p:cNvSpPr/>
          <p:nvPr/>
        </p:nvSpPr>
        <p:spPr>
          <a:xfrm flipV="1">
            <a:off x="13120587" y="7084609"/>
            <a:ext cx="1" cy="576581"/>
          </a:xfrm>
          <a:prstGeom prst="line">
            <a:avLst/>
          </a:prstGeom>
          <a:ln w="12700">
            <a:solidFill>
              <a:srgbClr val="B9C6D1">
                <a:alpha val="66056"/>
              </a:srgb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hape 976">
            <a:extLst>
              <a:ext uri="{FF2B5EF4-FFF2-40B4-BE49-F238E27FC236}">
                <a16:creationId xmlns:a16="http://schemas.microsoft.com/office/drawing/2014/main" id="{02F1D727-B5B4-DD49-B136-F0EDC953D4EF}"/>
              </a:ext>
            </a:extLst>
          </p:cNvPr>
          <p:cNvSpPr/>
          <p:nvPr/>
        </p:nvSpPr>
        <p:spPr>
          <a:xfrm>
            <a:off x="13628287" y="4828042"/>
            <a:ext cx="1405191" cy="402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Работа</a:t>
            </a:r>
          </a:p>
        </p:txBody>
      </p:sp>
      <p:sp>
        <p:nvSpPr>
          <p:cNvPr id="44" name="Shape 977">
            <a:extLst>
              <a:ext uri="{FF2B5EF4-FFF2-40B4-BE49-F238E27FC236}">
                <a16:creationId xmlns:a16="http://schemas.microsoft.com/office/drawing/2014/main" id="{DBECC0D4-CDD3-6247-86DF-23F1D4A35DF6}"/>
              </a:ext>
            </a:extLst>
          </p:cNvPr>
          <p:cNvSpPr/>
          <p:nvPr/>
        </p:nvSpPr>
        <p:spPr>
          <a:xfrm>
            <a:off x="13628286" y="6390288"/>
            <a:ext cx="2967097" cy="402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Команда из 25+ человек</a:t>
            </a:r>
            <a:endParaRPr dirty="0"/>
          </a:p>
        </p:txBody>
      </p:sp>
      <p:sp>
        <p:nvSpPr>
          <p:cNvPr id="45" name="Shape 978">
            <a:extLst>
              <a:ext uri="{FF2B5EF4-FFF2-40B4-BE49-F238E27FC236}">
                <a16:creationId xmlns:a16="http://schemas.microsoft.com/office/drawing/2014/main" id="{366412A9-1ECC-AE44-98E0-7C8E20F8A200}"/>
              </a:ext>
            </a:extLst>
          </p:cNvPr>
          <p:cNvSpPr/>
          <p:nvPr/>
        </p:nvSpPr>
        <p:spPr>
          <a:xfrm>
            <a:off x="13692888" y="7846898"/>
            <a:ext cx="2260474" cy="402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3 продукта в работе</a:t>
            </a:r>
            <a:endParaRPr dirty="0"/>
          </a:p>
        </p:txBody>
      </p:sp>
      <p:sp>
        <p:nvSpPr>
          <p:cNvPr id="46" name="Shape 951">
            <a:extLst>
              <a:ext uri="{FF2B5EF4-FFF2-40B4-BE49-F238E27FC236}">
                <a16:creationId xmlns:a16="http://schemas.microsoft.com/office/drawing/2014/main" id="{84CD0228-1DEC-8E4A-B202-4AC166827036}"/>
              </a:ext>
            </a:extLst>
          </p:cNvPr>
          <p:cNvSpPr/>
          <p:nvPr/>
        </p:nvSpPr>
        <p:spPr>
          <a:xfrm>
            <a:off x="7194322" y="880220"/>
            <a:ext cx="36731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Знакомство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113429" y="1843234"/>
            <a:ext cx="1889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Контакты </a:t>
            </a:r>
            <a:endParaRPr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2B1B63F-B60B-7D40-8E32-D6D6F6A47293}"/>
              </a:ext>
            </a:extLst>
          </p:cNvPr>
          <p:cNvSpPr>
            <a:spLocks noEditPoints="1"/>
          </p:cNvSpPr>
          <p:nvPr/>
        </p:nvSpPr>
        <p:spPr bwMode="auto">
          <a:xfrm>
            <a:off x="2292437" y="4585273"/>
            <a:ext cx="1501350" cy="901127"/>
          </a:xfrm>
          <a:custGeom>
            <a:avLst/>
            <a:gdLst>
              <a:gd name="T0" fmla="*/ 0 w 158"/>
              <a:gd name="T1" fmla="*/ 11 h 111"/>
              <a:gd name="T2" fmla="*/ 46 w 158"/>
              <a:gd name="T3" fmla="*/ 55 h 111"/>
              <a:gd name="T4" fmla="*/ 0 w 158"/>
              <a:gd name="T5" fmla="*/ 102 h 111"/>
              <a:gd name="T6" fmla="*/ 0 w 158"/>
              <a:gd name="T7" fmla="*/ 11 h 111"/>
              <a:gd name="T8" fmla="*/ 150 w 158"/>
              <a:gd name="T9" fmla="*/ 111 h 111"/>
              <a:gd name="T10" fmla="*/ 9 w 158"/>
              <a:gd name="T11" fmla="*/ 111 h 111"/>
              <a:gd name="T12" fmla="*/ 55 w 158"/>
              <a:gd name="T13" fmla="*/ 64 h 111"/>
              <a:gd name="T14" fmla="*/ 79 w 158"/>
              <a:gd name="T15" fmla="*/ 86 h 111"/>
              <a:gd name="T16" fmla="*/ 104 w 158"/>
              <a:gd name="T17" fmla="*/ 63 h 111"/>
              <a:gd name="T18" fmla="*/ 150 w 158"/>
              <a:gd name="T19" fmla="*/ 111 h 111"/>
              <a:gd name="T20" fmla="*/ 147 w 158"/>
              <a:gd name="T21" fmla="*/ 0 h 111"/>
              <a:gd name="T22" fmla="*/ 79 w 158"/>
              <a:gd name="T23" fmla="*/ 64 h 111"/>
              <a:gd name="T24" fmla="*/ 12 w 158"/>
              <a:gd name="T25" fmla="*/ 0 h 111"/>
              <a:gd name="T26" fmla="*/ 147 w 158"/>
              <a:gd name="T27" fmla="*/ 0 h 111"/>
              <a:gd name="T28" fmla="*/ 158 w 158"/>
              <a:gd name="T29" fmla="*/ 11 h 111"/>
              <a:gd name="T30" fmla="*/ 158 w 158"/>
              <a:gd name="T31" fmla="*/ 102 h 111"/>
              <a:gd name="T32" fmla="*/ 113 w 158"/>
              <a:gd name="T33" fmla="*/ 55 h 111"/>
              <a:gd name="T34" fmla="*/ 158 w 158"/>
              <a:gd name="T35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Shape 951">
            <a:extLst>
              <a:ext uri="{FF2B5EF4-FFF2-40B4-BE49-F238E27FC236}">
                <a16:creationId xmlns:a16="http://schemas.microsoft.com/office/drawing/2014/main" id="{F54396EE-B3E3-DA49-991F-BA3879F6DBE4}"/>
              </a:ext>
            </a:extLst>
          </p:cNvPr>
          <p:cNvSpPr/>
          <p:nvPr/>
        </p:nvSpPr>
        <p:spPr>
          <a:xfrm>
            <a:off x="2543774" y="5886698"/>
            <a:ext cx="998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Email</a:t>
            </a:r>
            <a:endParaRPr dirty="0"/>
          </a:p>
        </p:txBody>
      </p:sp>
      <p:sp>
        <p:nvSpPr>
          <p:cNvPr id="24" name="Shape 951">
            <a:extLst>
              <a:ext uri="{FF2B5EF4-FFF2-40B4-BE49-F238E27FC236}">
                <a16:creationId xmlns:a16="http://schemas.microsoft.com/office/drawing/2014/main" id="{35F77E81-F2C8-9D45-AD72-1480B8D307FB}"/>
              </a:ext>
            </a:extLst>
          </p:cNvPr>
          <p:cNvSpPr/>
          <p:nvPr/>
        </p:nvSpPr>
        <p:spPr>
          <a:xfrm>
            <a:off x="1582775" y="6825605"/>
            <a:ext cx="2920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 err="1"/>
              <a:t>np@letsnova.ru</a:t>
            </a:r>
            <a:endParaRPr dirty="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762F040-F003-1C41-B5B5-36071014B0C7}"/>
              </a:ext>
            </a:extLst>
          </p:cNvPr>
          <p:cNvSpPr>
            <a:spLocks noEditPoints="1"/>
          </p:cNvSpPr>
          <p:nvPr/>
        </p:nvSpPr>
        <p:spPr bwMode="auto">
          <a:xfrm>
            <a:off x="15929396" y="4585272"/>
            <a:ext cx="1019946" cy="901127"/>
          </a:xfrm>
          <a:custGeom>
            <a:avLst/>
            <a:gdLst>
              <a:gd name="T0" fmla="*/ 238 w 267"/>
              <a:gd name="T1" fmla="*/ 1 h 276"/>
              <a:gd name="T2" fmla="*/ 267 w 267"/>
              <a:gd name="T3" fmla="*/ 30 h 276"/>
              <a:gd name="T4" fmla="*/ 267 w 267"/>
              <a:gd name="T5" fmla="*/ 164 h 276"/>
              <a:gd name="T6" fmla="*/ 238 w 267"/>
              <a:gd name="T7" fmla="*/ 192 h 276"/>
              <a:gd name="T8" fmla="*/ 144 w 267"/>
              <a:gd name="T9" fmla="*/ 192 h 276"/>
              <a:gd name="T10" fmla="*/ 40 w 267"/>
              <a:gd name="T11" fmla="*/ 276 h 276"/>
              <a:gd name="T12" fmla="*/ 61 w 267"/>
              <a:gd name="T13" fmla="*/ 192 h 276"/>
              <a:gd name="T14" fmla="*/ 29 w 267"/>
              <a:gd name="T15" fmla="*/ 192 h 276"/>
              <a:gd name="T16" fmla="*/ 0 w 267"/>
              <a:gd name="T17" fmla="*/ 163 h 276"/>
              <a:gd name="T18" fmla="*/ 0 w 267"/>
              <a:gd name="T19" fmla="*/ 30 h 276"/>
              <a:gd name="T20" fmla="*/ 29 w 267"/>
              <a:gd name="T21" fmla="*/ 1 h 276"/>
              <a:gd name="T22" fmla="*/ 238 w 267"/>
              <a:gd name="T23" fmla="*/ 1 h 276"/>
              <a:gd name="T24" fmla="*/ 55 w 267"/>
              <a:gd name="T25" fmla="*/ 83 h 276"/>
              <a:gd name="T26" fmla="*/ 212 w 267"/>
              <a:gd name="T27" fmla="*/ 83 h 276"/>
              <a:gd name="T28" fmla="*/ 212 w 267"/>
              <a:gd name="T29" fmla="*/ 55 h 276"/>
              <a:gd name="T30" fmla="*/ 55 w 267"/>
              <a:gd name="T31" fmla="*/ 55 h 276"/>
              <a:gd name="T32" fmla="*/ 55 w 267"/>
              <a:gd name="T33" fmla="*/ 83 h 276"/>
              <a:gd name="T34" fmla="*/ 212 w 267"/>
              <a:gd name="T35" fmla="*/ 109 h 276"/>
              <a:gd name="T36" fmla="*/ 55 w 267"/>
              <a:gd name="T37" fmla="*/ 109 h 276"/>
              <a:gd name="T38" fmla="*/ 55 w 267"/>
              <a:gd name="T39" fmla="*/ 137 h 276"/>
              <a:gd name="T40" fmla="*/ 212 w 267"/>
              <a:gd name="T41" fmla="*/ 137 h 276"/>
              <a:gd name="T42" fmla="*/ 212 w 267"/>
              <a:gd name="T43" fmla="*/ 10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hape 951">
            <a:extLst>
              <a:ext uri="{FF2B5EF4-FFF2-40B4-BE49-F238E27FC236}">
                <a16:creationId xmlns:a16="http://schemas.microsoft.com/office/drawing/2014/main" id="{EDC8FE18-E6D3-8E4C-AEED-54488FC8D895}"/>
              </a:ext>
            </a:extLst>
          </p:cNvPr>
          <p:cNvSpPr/>
          <p:nvPr/>
        </p:nvSpPr>
        <p:spPr>
          <a:xfrm>
            <a:off x="15547296" y="5886696"/>
            <a:ext cx="170880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Telegram</a:t>
            </a:r>
            <a:endParaRPr dirty="0"/>
          </a:p>
        </p:txBody>
      </p:sp>
      <p:sp>
        <p:nvSpPr>
          <p:cNvPr id="28" name="Shape 951">
            <a:extLst>
              <a:ext uri="{FF2B5EF4-FFF2-40B4-BE49-F238E27FC236}">
                <a16:creationId xmlns:a16="http://schemas.microsoft.com/office/drawing/2014/main" id="{0239B54E-E615-3C4E-A687-E4010EB2B809}"/>
              </a:ext>
            </a:extLst>
          </p:cNvPr>
          <p:cNvSpPr/>
          <p:nvPr/>
        </p:nvSpPr>
        <p:spPr>
          <a:xfrm>
            <a:off x="14979032" y="6825603"/>
            <a:ext cx="284533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NikoalyPavlin</a:t>
            </a:r>
            <a:endParaRPr dirty="0"/>
          </a:p>
        </p:txBody>
      </p:sp>
      <p:grpSp>
        <p:nvGrpSpPr>
          <p:cNvPr id="29" name="Group 72">
            <a:extLst>
              <a:ext uri="{FF2B5EF4-FFF2-40B4-BE49-F238E27FC236}">
                <a16:creationId xmlns:a16="http://schemas.microsoft.com/office/drawing/2014/main" id="{B2F80AB6-BD24-9E4F-ADB8-3327A00C1978}"/>
              </a:ext>
            </a:extLst>
          </p:cNvPr>
          <p:cNvGrpSpPr/>
          <p:nvPr/>
        </p:nvGrpSpPr>
        <p:grpSpPr>
          <a:xfrm>
            <a:off x="9432727" y="4585271"/>
            <a:ext cx="1019946" cy="901127"/>
            <a:chOff x="8400256" y="3573016"/>
            <a:chExt cx="423863" cy="422275"/>
          </a:xfrm>
          <a:solidFill>
            <a:schemeClr val="bg2"/>
          </a:solidFill>
        </p:grpSpPr>
        <p:sp>
          <p:nvSpPr>
            <p:cNvPr id="30" name="Oval 315">
              <a:extLst>
                <a:ext uri="{FF2B5EF4-FFF2-40B4-BE49-F238E27FC236}">
                  <a16:creationId xmlns:a16="http://schemas.microsoft.com/office/drawing/2014/main" id="{94FF379F-2982-964F-9EC9-1603F699B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256" y="3573016"/>
              <a:ext cx="103188" cy="1016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Rectangle 316">
              <a:extLst>
                <a:ext uri="{FF2B5EF4-FFF2-40B4-BE49-F238E27FC236}">
                  <a16:creationId xmlns:a16="http://schemas.microsoft.com/office/drawing/2014/main" id="{1967B2AC-7C22-CD4D-8BE0-9716ABD5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194" y="3714304"/>
              <a:ext cx="87313" cy="2809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317">
              <a:extLst>
                <a:ext uri="{FF2B5EF4-FFF2-40B4-BE49-F238E27FC236}">
                  <a16:creationId xmlns:a16="http://schemas.microsoft.com/office/drawing/2014/main" id="{9659274E-E217-3645-A190-2128B0BE6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069" y="3706366"/>
              <a:ext cx="273050" cy="288925"/>
            </a:xfrm>
            <a:custGeom>
              <a:avLst/>
              <a:gdLst>
                <a:gd name="T0" fmla="*/ 120 w 196"/>
                <a:gd name="T1" fmla="*/ 0 h 207"/>
                <a:gd name="T2" fmla="*/ 61 w 196"/>
                <a:gd name="T3" fmla="*/ 32 h 207"/>
                <a:gd name="T4" fmla="*/ 60 w 196"/>
                <a:gd name="T5" fmla="*/ 32 h 207"/>
                <a:gd name="T6" fmla="*/ 60 w 196"/>
                <a:gd name="T7" fmla="*/ 5 h 207"/>
                <a:gd name="T8" fmla="*/ 0 w 196"/>
                <a:gd name="T9" fmla="*/ 5 h 207"/>
                <a:gd name="T10" fmla="*/ 0 w 196"/>
                <a:gd name="T11" fmla="*/ 207 h 207"/>
                <a:gd name="T12" fmla="*/ 63 w 196"/>
                <a:gd name="T13" fmla="*/ 207 h 207"/>
                <a:gd name="T14" fmla="*/ 63 w 196"/>
                <a:gd name="T15" fmla="*/ 107 h 207"/>
                <a:gd name="T16" fmla="*/ 100 w 196"/>
                <a:gd name="T17" fmla="*/ 55 h 207"/>
                <a:gd name="T18" fmla="*/ 133 w 196"/>
                <a:gd name="T19" fmla="*/ 109 h 207"/>
                <a:gd name="T20" fmla="*/ 133 w 196"/>
                <a:gd name="T21" fmla="*/ 207 h 207"/>
                <a:gd name="T22" fmla="*/ 196 w 196"/>
                <a:gd name="T23" fmla="*/ 207 h 207"/>
                <a:gd name="T24" fmla="*/ 196 w 196"/>
                <a:gd name="T25" fmla="*/ 96 h 207"/>
                <a:gd name="T26" fmla="*/ 120 w 196"/>
                <a:gd name="T2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07">
                  <a:moveTo>
                    <a:pt x="120" y="0"/>
                  </a:moveTo>
                  <a:cubicBezTo>
                    <a:pt x="90" y="0"/>
                    <a:pt x="69" y="16"/>
                    <a:pt x="61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81"/>
                    <a:pt x="68" y="55"/>
                    <a:pt x="100" y="55"/>
                  </a:cubicBezTo>
                  <a:cubicBezTo>
                    <a:pt x="133" y="55"/>
                    <a:pt x="133" y="85"/>
                    <a:pt x="133" y="109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6" y="42"/>
                    <a:pt x="184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4" name="Shape 951">
            <a:extLst>
              <a:ext uri="{FF2B5EF4-FFF2-40B4-BE49-F238E27FC236}">
                <a16:creationId xmlns:a16="http://schemas.microsoft.com/office/drawing/2014/main" id="{215D58F2-03B5-D541-ADE4-7BDEC4893198}"/>
              </a:ext>
            </a:extLst>
          </p:cNvPr>
          <p:cNvSpPr/>
          <p:nvPr/>
        </p:nvSpPr>
        <p:spPr>
          <a:xfrm>
            <a:off x="9160208" y="5886696"/>
            <a:ext cx="153888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LinkedIn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28A88-3BF1-5D43-9D48-F0B50B1317C1}"/>
              </a:ext>
            </a:extLst>
          </p:cNvPr>
          <p:cNvSpPr txBox="1"/>
          <p:nvPr/>
        </p:nvSpPr>
        <p:spPr>
          <a:xfrm>
            <a:off x="8746662" y="6779437"/>
            <a:ext cx="2623473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San Francisco Display Thin"/>
                <a:sym typeface="San Francisco Display Thin"/>
              </a:rPr>
              <a:t>nikolay-pavlin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15812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736" name="Shape 736"/>
          <p:cNvSpPr/>
          <p:nvPr/>
        </p:nvSpPr>
        <p:spPr>
          <a:xfrm>
            <a:off x="9144000" y="3657600"/>
            <a:ext cx="7315201" cy="3657600"/>
          </a:xfrm>
          <a:prstGeom prst="rect">
            <a:avLst/>
          </a:prstGeom>
          <a:gradFill>
            <a:gsLst>
              <a:gs pos="0">
                <a:srgbClr val="AB1942"/>
              </a:gs>
              <a:gs pos="100000">
                <a:srgbClr val="FF2841">
                  <a:alpha val="50000"/>
                </a:srgbClr>
              </a:gs>
            </a:gsLst>
            <a:lin ang="16276534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9144000" y="-1"/>
            <a:ext cx="3657601" cy="3657601"/>
          </a:xfrm>
          <a:prstGeom prst="rect">
            <a:avLst/>
          </a:prstGeom>
          <a:gradFill>
            <a:gsLst>
              <a:gs pos="0">
                <a:srgbClr val="222328">
                  <a:alpha val="88119"/>
                </a:srgbClr>
              </a:gs>
              <a:gs pos="100000">
                <a:srgbClr val="414A57">
                  <a:alpha val="52710"/>
                </a:srgbClr>
              </a:gs>
            </a:gsLst>
            <a:lin ang="150493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9144000" y="7315200"/>
            <a:ext cx="3657601" cy="3657600"/>
          </a:xfrm>
          <a:prstGeom prst="rect">
            <a:avLst/>
          </a:prstGeom>
          <a:gradFill>
            <a:gsLst>
              <a:gs pos="0">
                <a:srgbClr val="222328">
                  <a:alpha val="88119"/>
                </a:srgbClr>
              </a:gs>
              <a:gs pos="100000">
                <a:srgbClr val="414A57">
                  <a:alpha val="52710"/>
                </a:srgbClr>
              </a:gs>
            </a:gsLst>
            <a:lin ang="150493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12801600" y="-1"/>
            <a:ext cx="3657601" cy="3657601"/>
          </a:xfrm>
          <a:prstGeom prst="rect">
            <a:avLst/>
          </a:prstGeom>
          <a:gradFill>
            <a:gsLst>
              <a:gs pos="0">
                <a:srgbClr val="222328">
                  <a:alpha val="88119"/>
                </a:srgbClr>
              </a:gs>
              <a:gs pos="100000">
                <a:srgbClr val="414A57">
                  <a:alpha val="52710"/>
                </a:srgbClr>
              </a:gs>
            </a:gsLst>
            <a:lin ang="150493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2801600" y="7315200"/>
            <a:ext cx="7315201" cy="3657600"/>
          </a:xfrm>
          <a:prstGeom prst="rect">
            <a:avLst/>
          </a:prstGeom>
          <a:gradFill>
            <a:gsLst>
              <a:gs pos="0">
                <a:srgbClr val="222328">
                  <a:alpha val="88119"/>
                </a:srgbClr>
              </a:gs>
              <a:gs pos="100000">
                <a:srgbClr val="414A57">
                  <a:alpha val="52710"/>
                </a:srgbClr>
              </a:gs>
            </a:gsLst>
            <a:lin ang="150493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16459200" y="-1"/>
            <a:ext cx="3657600" cy="7315201"/>
          </a:xfrm>
          <a:prstGeom prst="rect">
            <a:avLst/>
          </a:prstGeom>
          <a:gradFill>
            <a:gsLst>
              <a:gs pos="0">
                <a:srgbClr val="222328">
                  <a:alpha val="88119"/>
                </a:srgbClr>
              </a:gs>
              <a:gs pos="100000">
                <a:srgbClr val="414A57">
                  <a:alpha val="52710"/>
                </a:srgbClr>
              </a:gs>
            </a:gsLst>
            <a:lin ang="150493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5" name="Shape 7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1832371" y="2683733"/>
            <a:ext cx="437138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Программа на семестр</a:t>
            </a:r>
            <a:endParaRPr dirty="0"/>
          </a:p>
        </p:txBody>
      </p:sp>
      <p:sp>
        <p:nvSpPr>
          <p:cNvPr id="750" name="Shape 750"/>
          <p:cNvSpPr/>
          <p:nvPr/>
        </p:nvSpPr>
        <p:spPr>
          <a:xfrm>
            <a:off x="11067415" y="5080000"/>
            <a:ext cx="3468371" cy="61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defRPr sz="20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Продуты и проекты</a:t>
            </a:r>
            <a:r>
              <a:rPr dirty="0"/>
              <a:t>.</a:t>
            </a:r>
          </a:p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ru-RU" dirty="0"/>
              <a:t>Научимся вести и создавать продукты.</a:t>
            </a:r>
            <a:endParaRPr dirty="0"/>
          </a:p>
        </p:txBody>
      </p:sp>
      <p:sp>
        <p:nvSpPr>
          <p:cNvPr id="751" name="Shape 751"/>
          <p:cNvSpPr/>
          <p:nvPr/>
        </p:nvSpPr>
        <p:spPr>
          <a:xfrm>
            <a:off x="10250208" y="1361439"/>
            <a:ext cx="1634420" cy="42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 sz="5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endParaRPr lang="ru-RU" dirty="0"/>
          </a:p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ru-RU" dirty="0"/>
              <a:t>01. Работа с идеями</a:t>
            </a:r>
            <a:endParaRPr dirty="0"/>
          </a:p>
        </p:txBody>
      </p:sp>
      <p:sp>
        <p:nvSpPr>
          <p:cNvPr id="752" name="Shape 752"/>
          <p:cNvSpPr/>
          <p:nvPr/>
        </p:nvSpPr>
        <p:spPr>
          <a:xfrm>
            <a:off x="13676137" y="1361439"/>
            <a:ext cx="1908534" cy="33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dirty="0"/>
              <a:t>02. </a:t>
            </a:r>
            <a:r>
              <a:rPr lang="ru-RU" dirty="0"/>
              <a:t>Построение </a:t>
            </a:r>
            <a:r>
              <a:rPr lang="ru-RU" dirty="0" err="1"/>
              <a:t>бэклога</a:t>
            </a:r>
            <a:endParaRPr dirty="0"/>
          </a:p>
        </p:txBody>
      </p:sp>
      <p:sp>
        <p:nvSpPr>
          <p:cNvPr id="753" name="Shape 753"/>
          <p:cNvSpPr/>
          <p:nvPr/>
        </p:nvSpPr>
        <p:spPr>
          <a:xfrm>
            <a:off x="9853432" y="8676640"/>
            <a:ext cx="2238751" cy="68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 sz="5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endParaRPr dirty="0"/>
          </a:p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dirty="0"/>
              <a:t>03. </a:t>
            </a:r>
            <a:r>
              <a:rPr lang="ru-RU" dirty="0"/>
              <a:t>Работа с инструментами</a:t>
            </a:r>
          </a:p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ru-RU" dirty="0"/>
              <a:t> для ведения проектов</a:t>
            </a:r>
            <a:endParaRPr dirty="0"/>
          </a:p>
        </p:txBody>
      </p:sp>
      <p:sp>
        <p:nvSpPr>
          <p:cNvPr id="754" name="Shape 754"/>
          <p:cNvSpPr/>
          <p:nvPr/>
        </p:nvSpPr>
        <p:spPr>
          <a:xfrm>
            <a:off x="17598232" y="3190239"/>
            <a:ext cx="1379542" cy="42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 sz="5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endParaRPr dirty="0"/>
          </a:p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dirty="0"/>
              <a:t>04. </a:t>
            </a:r>
            <a:r>
              <a:rPr lang="ru-RU" dirty="0"/>
              <a:t>Расчёт затрат</a:t>
            </a:r>
            <a:endParaRPr dirty="0"/>
          </a:p>
        </p:txBody>
      </p:sp>
      <p:sp>
        <p:nvSpPr>
          <p:cNvPr id="755" name="Shape 755"/>
          <p:cNvSpPr/>
          <p:nvPr/>
        </p:nvSpPr>
        <p:spPr>
          <a:xfrm>
            <a:off x="15743785" y="8676640"/>
            <a:ext cx="1430839" cy="33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ru-RU" dirty="0"/>
              <a:t>05. Расчёт рисков</a:t>
            </a:r>
            <a:endParaRPr dirty="0"/>
          </a:p>
        </p:txBody>
      </p:sp>
      <p:sp>
        <p:nvSpPr>
          <p:cNvPr id="31" name="Shape 746">
            <a:extLst>
              <a:ext uri="{FF2B5EF4-FFF2-40B4-BE49-F238E27FC236}">
                <a16:creationId xmlns:a16="http://schemas.microsoft.com/office/drawing/2014/main" id="{08CFED3C-8363-ED45-8D44-9BD05550C252}"/>
              </a:ext>
            </a:extLst>
          </p:cNvPr>
          <p:cNvSpPr/>
          <p:nvPr/>
        </p:nvSpPr>
        <p:spPr>
          <a:xfrm>
            <a:off x="1569980" y="4678483"/>
            <a:ext cx="6141105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Чему научимся?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Как это поможет в будущем? 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    (на кого можно устроиться?)</a:t>
            </a:r>
          </a:p>
        </p:txBody>
      </p:sp>
    </p:spTree>
    <p:extLst>
      <p:ext uri="{BB962C8B-B14F-4D97-AF65-F5344CB8AC3E}">
        <p14:creationId xmlns:p14="http://schemas.microsoft.com/office/powerpoint/2010/main" val="21760401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715611" y="1498664"/>
            <a:ext cx="4685578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Продуктовое мышление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изучим?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 на практике?</a:t>
            </a:r>
            <a:endParaRPr dirty="0"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пригодится?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481F94B8-1C48-6D44-A065-FD4909201916}"/>
              </a:ext>
            </a:extLst>
          </p:cNvPr>
          <p:cNvSpPr/>
          <p:nvPr/>
        </p:nvSpPr>
        <p:spPr>
          <a:xfrm>
            <a:off x="2753514" y="3331964"/>
            <a:ext cx="14609769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Проект – это </a:t>
            </a:r>
            <a:r>
              <a:rPr lang="ru-RU" sz="3500" dirty="0" err="1">
                <a:sym typeface="San Francisco Display Thin"/>
              </a:rPr>
              <a:t>предпринятие</a:t>
            </a:r>
            <a:r>
              <a:rPr lang="ru-RU" sz="3500" dirty="0">
                <a:sym typeface="San Francisco Display Thin"/>
              </a:rPr>
              <a:t> с определёнными датами начала и завершения,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предпринятое для создания продукта или услуги (сервиса) 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в соответствии с заданными ресурсами и требованиями 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ISO/IEC 15939:2007</a:t>
            </a:r>
            <a:endParaRPr dirty="0"/>
          </a:p>
        </p:txBody>
      </p:sp>
      <p:sp>
        <p:nvSpPr>
          <p:cNvPr id="8" name="Shape 704">
            <a:extLst>
              <a:ext uri="{FF2B5EF4-FFF2-40B4-BE49-F238E27FC236}">
                <a16:creationId xmlns:a16="http://schemas.microsoft.com/office/drawing/2014/main" id="{EB927244-220F-AD44-B3DF-A91AEF127D41}"/>
              </a:ext>
            </a:extLst>
          </p:cNvPr>
          <p:cNvSpPr/>
          <p:nvPr/>
        </p:nvSpPr>
        <p:spPr>
          <a:xfrm>
            <a:off x="2753514" y="6322317"/>
            <a:ext cx="1302439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Продукт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  <a:sym typeface="San Francisco Display Thin"/>
              </a:rPr>
              <a:t>товар или услуга, которую можно предложить для рынка,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  <a:sym typeface="San Francisco Display Thin"/>
              </a:rPr>
              <a:t>и которая будет удовлетворять потребности потребителей</a:t>
            </a:r>
            <a:endParaRPr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9" name="Shape 704">
            <a:extLst>
              <a:ext uri="{FF2B5EF4-FFF2-40B4-BE49-F238E27FC236}">
                <a16:creationId xmlns:a16="http://schemas.microsoft.com/office/drawing/2014/main" id="{DBE9DE1E-1F69-6746-870C-72B9A6FF110C}"/>
              </a:ext>
            </a:extLst>
          </p:cNvPr>
          <p:cNvSpPr/>
          <p:nvPr/>
        </p:nvSpPr>
        <p:spPr>
          <a:xfrm>
            <a:off x="8047432" y="880220"/>
            <a:ext cx="402193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Проект или продукт?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5390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281A3-D3B8-7A42-AFD3-E7606142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99" y="3206750"/>
            <a:ext cx="117094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2891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3DD5F9-1C3F-4A42-9A00-CC362FCB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0"/>
            <a:ext cx="9782175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178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D2ED0A-5D91-7643-91E9-FF7E998E2A8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1"/>
          <a:stretch/>
        </p:blipFill>
        <p:spPr>
          <a:xfrm>
            <a:off x="0" y="0"/>
            <a:ext cx="12059792" cy="1097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31F7A-FF00-FF4D-80D2-9048712DFD3F}"/>
              </a:ext>
            </a:extLst>
          </p:cNvPr>
          <p:cNvSpPr txBox="1"/>
          <p:nvPr/>
        </p:nvSpPr>
        <p:spPr>
          <a:xfrm>
            <a:off x="14604691" y="1155855"/>
            <a:ext cx="3271086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Product Manager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52334-C2EF-4843-A608-4A93A22D539F}"/>
              </a:ext>
            </a:extLst>
          </p:cNvPr>
          <p:cNvSpPr txBox="1"/>
          <p:nvPr/>
        </p:nvSpPr>
        <p:spPr>
          <a:xfrm>
            <a:off x="14365042" y="4610911"/>
            <a:ext cx="3958774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делает и зачем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?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34357385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2809</TotalTime>
  <Words>1790</Words>
  <Application>Microsoft Macintosh PowerPoint</Application>
  <PresentationFormat>Произвольный</PresentationFormat>
  <Paragraphs>128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San Francisco Display Bold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 Константинович</cp:lastModifiedBy>
  <cp:revision>87</cp:revision>
  <dcterms:modified xsi:type="dcterms:W3CDTF">2021-09-12T19:03:19Z</dcterms:modified>
</cp:coreProperties>
</file>